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31"/>
  </p:notesMasterIdLst>
  <p:handoutMasterIdLst>
    <p:handoutMasterId r:id="rId32"/>
  </p:handoutMasterIdLst>
  <p:sldIdLst>
    <p:sldId id="307" r:id="rId2"/>
    <p:sldId id="331" r:id="rId3"/>
    <p:sldId id="386" r:id="rId4"/>
    <p:sldId id="387" r:id="rId5"/>
    <p:sldId id="402" r:id="rId6"/>
    <p:sldId id="346" r:id="rId7"/>
    <p:sldId id="334" r:id="rId8"/>
    <p:sldId id="363" r:id="rId9"/>
    <p:sldId id="365" r:id="rId10"/>
    <p:sldId id="390" r:id="rId11"/>
    <p:sldId id="391" r:id="rId12"/>
    <p:sldId id="389" r:id="rId13"/>
    <p:sldId id="384" r:id="rId14"/>
    <p:sldId id="398" r:id="rId15"/>
    <p:sldId id="400" r:id="rId16"/>
    <p:sldId id="399" r:id="rId17"/>
    <p:sldId id="370" r:id="rId18"/>
    <p:sldId id="401" r:id="rId19"/>
    <p:sldId id="354" r:id="rId20"/>
    <p:sldId id="377" r:id="rId21"/>
    <p:sldId id="378" r:id="rId22"/>
    <p:sldId id="314" r:id="rId23"/>
    <p:sldId id="403" r:id="rId24"/>
    <p:sldId id="362" r:id="rId25"/>
    <p:sldId id="383" r:id="rId26"/>
    <p:sldId id="376" r:id="rId27"/>
    <p:sldId id="373" r:id="rId28"/>
    <p:sldId id="374" r:id="rId29"/>
    <p:sldId id="379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CC"/>
    <a:srgbClr val="0000FF"/>
    <a:srgbClr val="F1CFCC"/>
    <a:srgbClr val="B8F99C"/>
    <a:srgbClr val="CDCCFE"/>
    <a:srgbClr val="F0CF6B"/>
    <a:srgbClr val="F8B2E9"/>
    <a:srgbClr val="ADE9AE"/>
    <a:srgbClr val="FFE593"/>
    <a:srgbClr val="EFD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88226" autoAdjust="0"/>
  </p:normalViewPr>
  <p:slideViewPr>
    <p:cSldViewPr snapToObjects="1">
      <p:cViewPr>
        <p:scale>
          <a:sx n="70" d="100"/>
          <a:sy n="70" d="100"/>
        </p:scale>
        <p:origin x="-141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  <a:cs typeface="宋体" charset="0"/>
              </a:defRPr>
            </a:lvl1pPr>
          </a:lstStyle>
          <a:p>
            <a:fld id="{9F19A3C7-1429-F841-AEEB-56944CB342F7}" type="datetimeFigureOut">
              <a:rPr lang="en-US" altLang="zh-CN"/>
              <a:pPr/>
              <a:t>5/2/2014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  <a:cs typeface="宋体" charset="0"/>
              </a:defRPr>
            </a:lvl1pPr>
          </a:lstStyle>
          <a:p>
            <a:fld id="{9D3FB138-B9D8-A64D-A055-4867A16207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2749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宋体" charset="0"/>
                <a:cs typeface="宋体" charset="0"/>
              </a:defRPr>
            </a:lvl1pPr>
          </a:lstStyle>
          <a:p>
            <a:fld id="{8255A0E3-4ADF-0C4F-BBE8-EDDF73C4720D}" type="datetimeFigureOut">
              <a:rPr lang="en-US" altLang="zh-CN"/>
              <a:pPr/>
              <a:t>5/2/2014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宋体" charset="0"/>
                <a:cs typeface="宋体" charset="0"/>
              </a:defRPr>
            </a:lvl1pPr>
          </a:lstStyle>
          <a:p>
            <a:fld id="{1692DD15-AB72-B443-890B-9F682D2FAD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5957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With FD</a:t>
            </a:r>
            <a:r>
              <a:rPr lang="en-US" altLang="zh-CN" baseline="0" dirty="0" smtClean="0"/>
              <a:t> carrier sensing</a:t>
            </a:r>
            <a:r>
              <a:rPr lang="en-US" altLang="zh-CN" dirty="0" smtClean="0"/>
              <a:t>, multi-channel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hidden terminals</a:t>
            </a:r>
            <a:r>
              <a:rPr lang="en-US" altLang="zh-CN" baseline="0" dirty="0" smtClean="0"/>
              <a:t> are practically eliminated.</a:t>
            </a:r>
            <a:endParaRPr lang="zh-CN" alt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By decoding BCN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infers itself in RO region and defers from transmission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 case BCN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cannot be decoded,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expected 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have high EVM,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then infers itself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 CO region and still defers from transmission. </a:t>
            </a:r>
            <a:endParaRPr lang="en-US" altLang="zh-CN" baseline="0" dirty="0" smtClean="0"/>
          </a:p>
          <a:p>
            <a:r>
              <a:rPr lang="en-US" altLang="zh-CN" baseline="0" dirty="0" smtClean="0"/>
              <a:t>C is in RO in practice, but may infer itself in CO but this is ok.</a:t>
            </a:r>
          </a:p>
          <a:p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Absence of BCN packet indicates collision of PHY and MAC headers due to hidden terminal -  Sender aborts further transmission and retransmit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FD-carrier sensing also enables parallel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transmission at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exposed terminals.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Transmission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itchFamily="2" charset="2"/>
              </a:rPr>
              <a:t>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itchFamily="2" charset="2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itchFamily="2" charset="2"/>
              </a:rPr>
              <a:t> occurs first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is in the TO region of transmission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itchFamily="2" charset="2"/>
              </a:rPr>
              <a:t>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itchFamily="2" charset="2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thus can attempt to communicate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to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If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can decode the MAC header of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responds with BCN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D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continues the transmission of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P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upon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detecting BCN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, abort otherwise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Transmissions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itchFamily="2" charset="2"/>
              </a:rPr>
              <a:t>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itchFamily="2" charset="2"/>
              </a:rPr>
              <a:t>B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itchFamily="2" charset="2"/>
              </a:rPr>
              <a:t>and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itchFamily="2" charset="2"/>
              </a:rPr>
              <a:t> 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itchFamily="2" charset="2"/>
              </a:rPr>
              <a:t>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itchFamily="2" charset="2"/>
              </a:rPr>
              <a:t>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itchFamily="2" charset="2"/>
              </a:rPr>
              <a:t>take place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  <a:sym typeface="Wingdings" pitchFamily="2" charset="2"/>
              </a:rPr>
              <a:t>concurrently without interfering each other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>
              <a:defRPr/>
            </a:pPr>
            <a:endParaRPr lang="en-US" sz="24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Destination discovery and load</a:t>
            </a:r>
            <a:r>
              <a:rPr lang="en-US" altLang="zh-CN" baseline="0" dirty="0" smtClean="0"/>
              <a:t> balancing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 this work,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we address the problem of improving throughput and delay efficiency of distributed multi-channel MAC protocols.</a:t>
            </a:r>
            <a:endParaRPr lang="en-US" sz="24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pPr marL="0" lvl="1"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Before we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go to multi-channel MAC protocols, let’s look into the channel access problem in multi-channel wireless networks.</a:t>
            </a:r>
          </a:p>
          <a:p>
            <a:pPr marL="0" lvl="1">
              <a:defRPr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2 ways to allocate common resource to multiple pairs: (1) schedule-based where various transmissions are scheduled in freq. and time.</a:t>
            </a:r>
          </a:p>
          <a:p>
            <a:pPr marL="0" lvl="1">
              <a:defRPr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(2) Contention-based allocation. In such mechanism, nodes contend for allocation of available freq. bands in distributed manner.</a:t>
            </a:r>
          </a:p>
          <a:p>
            <a:pPr marL="0" lvl="1">
              <a:defRPr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As an example here, 6 nodes within collision domain, we have 3 available freq. bands here. By coordinating channel access among multiple pairs, various transmissions can take place over the 3 channels in parallel without collisions.</a:t>
            </a:r>
          </a:p>
          <a:p>
            <a:pPr marL="0" lvl="1">
              <a:defRPr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This function is typically achieved by multi-channel MAC protocol.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Based on the</a:t>
            </a:r>
            <a:r>
              <a:rPr lang="en-US" altLang="zh-CN" baseline="0" dirty="0" smtClean="0"/>
              <a:t> FD communication mode, we proposed a novel FD carrier sensing mechanism, which is the most critical component in FD-MMAC protocol.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When a packet is correctly</a:t>
            </a:r>
            <a:r>
              <a:rPr lang="en-US" altLang="zh-CN" baseline="0" dirty="0" smtClean="0"/>
              <a:t> decoded, the received symbols are closest to transmitted ones…(see paper)</a:t>
            </a:r>
          </a:p>
          <a:p>
            <a:r>
              <a:rPr lang="en-US" altLang="zh-CN" baseline="0" dirty="0" smtClean="0"/>
              <a:t>EVM measures signal distortion due to interference or impairments on wireless channel, it is strongly related to BER.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2">
              <a:defRPr/>
            </a:pPr>
            <a:r>
              <a:rPr lang="en-US" sz="2400" dirty="0" smtClean="0">
                <a:latin typeface="+mn-lt"/>
              </a:rPr>
              <a:t>There</a:t>
            </a:r>
            <a:r>
              <a:rPr lang="en-US" sz="2400" baseline="0" dirty="0" smtClean="0">
                <a:latin typeface="+mn-lt"/>
              </a:rPr>
              <a:t> are several challenges in</a:t>
            </a:r>
            <a:r>
              <a:rPr lang="en-US" sz="2400" dirty="0" smtClean="0">
                <a:latin typeface="+mn-lt"/>
              </a:rPr>
              <a:t> designing a multi-channel MAC</a:t>
            </a:r>
            <a:r>
              <a:rPr lang="en-US" sz="2400" baseline="0" dirty="0" smtClean="0">
                <a:latin typeface="+mn-lt"/>
              </a:rPr>
              <a:t> protocol. The first challenge is the multi-channel hidden terminal problem. Suppose A wants to communicate with B on channel f1, and C is a hidden terminal to A. A and B first perform RTS-CTS exchange, after which A transmits a data packet PA to B, let’s say PA begins at time t0 and ends at t1. If during transmission of PA, C also switches to f1 at time t2. In this case, C misses the chance to hear CTS and thus determines f1 to be idle because it is out of A’s transmission range. After proper </a:t>
            </a:r>
            <a:r>
              <a:rPr lang="en-US" sz="2400" baseline="0" dirty="0" err="1" smtClean="0">
                <a:latin typeface="+mn-lt"/>
              </a:rPr>
              <a:t>backoff</a:t>
            </a:r>
            <a:r>
              <a:rPr lang="en-US" sz="2400" baseline="0" dirty="0" smtClean="0">
                <a:latin typeface="+mn-lt"/>
              </a:rPr>
              <a:t>, C also initiates an RTS to B at time t3, which causes a collision at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2">
              <a:defRPr/>
            </a:pPr>
            <a:r>
              <a:rPr lang="en-US" sz="2400" dirty="0" smtClean="0">
                <a:latin typeface="+mn-lt"/>
              </a:rPr>
              <a:t>The second challenge</a:t>
            </a:r>
            <a:r>
              <a:rPr lang="en-US" sz="2400" baseline="0" dirty="0" smtClean="0">
                <a:latin typeface="+mn-lt"/>
              </a:rPr>
              <a:t> is the multi-channel exposed terminal problem. Suppose node B wants to communicate with A on f1, and C is an exposed terminal to B. To communicate, B and A first perform RTS-CTS exchange, after which data packet PB is transmitted. Suppose C switches to f1 during PB’s transmission, C is not able to know it is in exposed terminal location due to missing RTSB. As a result, C defers its transmission to D due to sensing the transmission of PB.</a:t>
            </a:r>
            <a:endParaRPr lang="en-US" sz="2400" dirty="0" smtClean="0">
              <a:latin typeface="+mn-lt"/>
            </a:endParaRPr>
          </a:p>
          <a:p>
            <a:pPr marL="457200" lvl="2">
              <a:defRPr/>
            </a:pPr>
            <a:r>
              <a:rPr lang="en-US" sz="2400" baseline="0" dirty="0" smtClean="0">
                <a:latin typeface="+mn-lt"/>
              </a:rPr>
              <a:t>(On a single channel, node C can identify itself as an exposed terminal to B if it only hears RTS but not CTS. However, when there are multiple channels, C may not be able to know this information.)</a:t>
            </a:r>
          </a:p>
          <a:p>
            <a:pPr marL="457200" lvl="2">
              <a:defRPr/>
            </a:pPr>
            <a:r>
              <a:rPr lang="en-US" sz="2400" baseline="0" dirty="0" smtClean="0">
                <a:latin typeface="+mn-lt"/>
              </a:rPr>
              <a:t>There are also other challenges in designing multi-channel MAC, such as destination discovery and load balancing. I will talk about how we address these problems </a:t>
            </a:r>
            <a:r>
              <a:rPr lang="en-US" sz="2400" baseline="0" smtClean="0">
                <a:latin typeface="+mn-lt"/>
              </a:rPr>
              <a:t>in detail later</a:t>
            </a:r>
            <a:r>
              <a:rPr lang="en-US" sz="2400" baseline="0" dirty="0" smtClean="0">
                <a:latin typeface="+mn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2">
              <a:defRPr/>
            </a:pPr>
            <a:r>
              <a:rPr lang="en-US" sz="2400" dirty="0" err="1" smtClean="0">
                <a:latin typeface="+mn-lt"/>
              </a:rPr>
              <a:t>Krunz</a:t>
            </a:r>
            <a:r>
              <a:rPr lang="en-US" sz="2400" dirty="0" smtClean="0">
                <a:latin typeface="+mn-lt"/>
              </a:rPr>
              <a:t>:</a:t>
            </a:r>
            <a:r>
              <a:rPr lang="en-US" sz="2400" baseline="0" dirty="0" smtClean="0">
                <a:latin typeface="+mn-lt"/>
              </a:rPr>
              <a:t> “</a:t>
            </a:r>
            <a:r>
              <a:rPr lang="en-US" sz="2400" dirty="0" smtClean="0">
                <a:latin typeface="+mn-lt"/>
              </a:rPr>
              <a:t>For</a:t>
            </a:r>
            <a:r>
              <a:rPr lang="en-US" sz="2400" baseline="0" dirty="0" smtClean="0">
                <a:latin typeface="+mn-lt"/>
              </a:rPr>
              <a:t> SP-MMAC, control phase fixed duration is not really a limitation for MMAC, control phase can be adjusted.”</a:t>
            </a:r>
          </a:p>
          <a:p>
            <a:pPr marL="457200" lvl="2">
              <a:defRPr/>
            </a:pPr>
            <a:r>
              <a:rPr lang="en-US" sz="2400" baseline="0" dirty="0" smtClean="0">
                <a:latin typeface="+mn-lt"/>
              </a:rPr>
              <a:t>Common disadvantages of DCC-MAC and SP-MMAC: 1. Use of control channel decreases spectral efficiency; 2. Control channel saturation; 3. Control channel single point of failure.</a:t>
            </a:r>
          </a:p>
          <a:p>
            <a:pPr marL="457200" lvl="2">
              <a:defRPr/>
            </a:pPr>
            <a:r>
              <a:rPr lang="en-US" sz="2400" baseline="0" dirty="0" smtClean="0">
                <a:latin typeface="+mn-lt"/>
              </a:rPr>
              <a:t>SP-MMAC: a node needs to wait for next control channel if (1): the node does not successfully reserve a channel during control phase, or (2) a node changes its destination in the middle of a data phase.</a:t>
            </a:r>
          </a:p>
          <a:p>
            <a:pPr marL="457200" lvl="2">
              <a:defRPr/>
            </a:pPr>
            <a:r>
              <a:rPr lang="en-US" sz="2400" baseline="0" dirty="0" smtClean="0">
                <a:latin typeface="+mn-lt"/>
              </a:rPr>
              <a:t>FH-MMAC: does not address the hidden/exposed terminal problem.</a:t>
            </a:r>
            <a:endParaRPr lang="en-US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Split-phase: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FD operation mode is one of the key ideas of our FD-MMAC protocol. This example</a:t>
            </a:r>
            <a:r>
              <a:rPr lang="en-US" altLang="zh-CN" baseline="0" dirty="0" smtClean="0"/>
              <a:t> shows how nodes utilize FD to communicate i</a:t>
            </a:r>
            <a:r>
              <a:rPr lang="en-US" altLang="zh-CN" dirty="0" smtClean="0"/>
              <a:t>n</a:t>
            </a:r>
            <a:r>
              <a:rPr lang="en-US" altLang="zh-CN" baseline="0" dirty="0" smtClean="0"/>
              <a:t> FD-MMAC.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Here</a:t>
            </a:r>
            <a:r>
              <a:rPr lang="en-US" altLang="zh-CN" baseline="0" dirty="0" smtClean="0"/>
              <a:t> is how region is classified regarding to an ongoing transmission A-B. </a:t>
            </a:r>
            <a:r>
              <a:rPr lang="en-US" altLang="zh-CN" dirty="0" smtClean="0"/>
              <a:t>To achieve this region classification, one practical issue is</a:t>
            </a:r>
            <a:r>
              <a:rPr lang="en-US" altLang="zh-CN" baseline="0" dirty="0" smtClean="0"/>
              <a:t> how to efficiently evaluate </a:t>
            </a:r>
            <a:r>
              <a:rPr lang="en-US" altLang="zh-CN" baseline="0" dirty="0" err="1" smtClean="0"/>
              <a:t>decodability</a:t>
            </a:r>
            <a:r>
              <a:rPr lang="en-US" altLang="zh-CN" baseline="0" dirty="0" smtClean="0"/>
              <a:t> of data packet.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Incorporating the EVM</a:t>
            </a:r>
            <a:r>
              <a:rPr lang="en-US" altLang="zh-CN" baseline="0" dirty="0" smtClean="0"/>
              <a:t> measurement, we are able to set the region classification rules.</a:t>
            </a:r>
            <a:endParaRPr lang="en-US" altLang="zh-CN" dirty="0" smtClean="0"/>
          </a:p>
          <a:p>
            <a:r>
              <a:rPr lang="en-US" sz="1200" kern="1200" dirty="0" smtClean="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rPr>
              <a:t>Nodes have lower EVM in TO/RO region compared with CO region.</a:t>
            </a:r>
          </a:p>
          <a:p>
            <a:r>
              <a:rPr lang="en-US" sz="1200" kern="1200" dirty="0" smtClean="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rPr>
              <a:t>Another</a:t>
            </a:r>
            <a:r>
              <a:rPr lang="en-US" sz="1200" kern="1200" baseline="0" dirty="0" smtClean="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rPr>
              <a:t> practical issue is capture effect.</a:t>
            </a:r>
            <a:endParaRPr lang="en-US" sz="1200" kern="1200" dirty="0" smtClean="0">
              <a:solidFill>
                <a:srgbClr val="0000FF"/>
              </a:solidFill>
              <a:latin typeface="+mn-lt"/>
              <a:ea typeface="ＭＳ Ｐゴシック" charset="0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INFOCOM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C9A4-6FF9-DD4E-9EEB-42107B199D2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19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B3EA-EF49-4D4F-93E0-0E466317044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15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F71-D00F-2F46-B94D-C6B42B10F7E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044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986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EA8F-3D76-E646-BCFF-05A79630BFF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967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BC5E-6660-C84F-9073-05BCA75615C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702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BEF6-7639-C940-875C-657FB4F610C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065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67BD-2CD6-494A-9506-70AF20CA39E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054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041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B263-1E97-944E-82A8-BC10DF0CA34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43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7058-E2EE-934E-B168-4648BA48F1A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775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05/02/2014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INFOCOM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E9E61-04DE-9649-828D-2BA9A113709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731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3300C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ntitled4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562600"/>
            <a:ext cx="9010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06357" y="990600"/>
            <a:ext cx="7929562" cy="15573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FD-MMAC: Combating Multi-channel</a:t>
            </a:r>
            <a:br>
              <a:rPr lang="en-US" altLang="zh-CN" dirty="0" smtClean="0">
                <a:latin typeface="Calibri" charset="0"/>
                <a:ea typeface="宋体" charset="0"/>
                <a:cs typeface="宋体" charset="0"/>
              </a:rPr>
            </a:br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 Hidden and Exposed Terminals </a:t>
            </a:r>
            <a:br>
              <a:rPr lang="en-US" altLang="zh-CN" dirty="0" smtClean="0">
                <a:latin typeface="Calibri" charset="0"/>
                <a:ea typeface="宋体" charset="0"/>
                <a:cs typeface="宋体" charset="0"/>
              </a:rPr>
            </a:br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Using a Single Transceiver</a:t>
            </a:r>
            <a:endParaRPr lang="en-US" altLang="zh-CN" sz="3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Yan Zhang</a:t>
            </a:r>
            <a:r>
              <a:rPr lang="en-US" sz="2800" dirty="0" smtClean="0">
                <a:latin typeface="+mj-lt"/>
              </a:rPr>
              <a:t>, Loukas Lazos, Kai Chen, </a:t>
            </a:r>
          </a:p>
          <a:p>
            <a:pPr algn="ctr"/>
            <a:r>
              <a:rPr lang="en-US" sz="2800" dirty="0" err="1" smtClean="0">
                <a:latin typeface="+mj-lt"/>
              </a:rPr>
              <a:t>Bocan</a:t>
            </a:r>
            <a:r>
              <a:rPr lang="en-US" sz="2800" dirty="0" smtClean="0">
                <a:latin typeface="+mj-lt"/>
              </a:rPr>
              <a:t> Hu, and </a:t>
            </a:r>
            <a:r>
              <a:rPr lang="en-US" sz="2800" dirty="0" err="1" smtClean="0">
                <a:latin typeface="+mj-lt"/>
              </a:rPr>
              <a:t>Swetha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Shivaramaiah</a:t>
            </a:r>
            <a:endParaRPr lang="en-US" sz="2800" dirty="0" smtClean="0">
              <a:latin typeface="+mj-lt"/>
            </a:endParaRP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Electrical and Computer Engineering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University of Arizona</a:t>
            </a:r>
          </a:p>
          <a:p>
            <a:pPr algn="ctr"/>
            <a:r>
              <a:rPr lang="en-US" sz="2800" dirty="0" smtClean="0">
                <a:latin typeface="+mj-lt"/>
              </a:rPr>
              <a:t>INFOCOM 2014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7345300" y="1296622"/>
            <a:ext cx="731900" cy="721179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706737" y="1261044"/>
            <a:ext cx="731900" cy="721179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15765" y="1356068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+mn-lt"/>
              </a:rPr>
              <a:t>C</a:t>
            </a:r>
            <a:endParaRPr lang="en-US" sz="3200" i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838200"/>
            <a:ext cx="188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hidden</a:t>
            </a:r>
          </a:p>
          <a:p>
            <a:r>
              <a:rPr lang="en-US" sz="2400" dirty="0" smtClean="0">
                <a:latin typeface="+mj-lt"/>
              </a:rPr>
              <a:t>terminal to </a:t>
            </a:r>
            <a:r>
              <a:rPr lang="en-US" sz="2400" i="1" dirty="0" smtClean="0">
                <a:latin typeface="+mj-lt"/>
              </a:rPr>
              <a:t>A</a:t>
            </a:r>
            <a:endParaRPr lang="en-US" sz="2400" i="1" dirty="0"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2000" y="1366659"/>
            <a:ext cx="731900" cy="721179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TextBox 32"/>
          <p:cNvSpPr txBox="1"/>
          <p:nvPr/>
        </p:nvSpPr>
        <p:spPr>
          <a:xfrm>
            <a:off x="938149" y="1420687"/>
            <a:ext cx="48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A</a:t>
            </a:r>
            <a:endParaRPr lang="en-US" sz="280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90173" y="1341420"/>
            <a:ext cx="469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B</a:t>
            </a:r>
            <a:endParaRPr lang="en-US" sz="2800" i="1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76020" y="182987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P</a:t>
            </a:r>
            <a:r>
              <a:rPr lang="en-US" sz="3200" i="1" baseline="-25000" dirty="0" smtClean="0">
                <a:latin typeface="+mn-lt"/>
              </a:rPr>
              <a:t>A</a:t>
            </a:r>
            <a:endParaRPr lang="en-US" sz="3200" i="1" baseline="-25000" dirty="0">
              <a:latin typeface="+mn-lt"/>
            </a:endParaRPr>
          </a:p>
        </p:txBody>
      </p:sp>
      <p:cxnSp>
        <p:nvCxnSpPr>
          <p:cNvPr id="37" name="Straight Connector 36"/>
          <p:cNvCxnSpPr>
            <a:stCxn id="32" idx="5"/>
            <a:endCxn id="36" idx="1"/>
          </p:cNvCxnSpPr>
          <p:nvPr/>
        </p:nvCxnSpPr>
        <p:spPr>
          <a:xfrm rot="16200000" flipH="1">
            <a:off x="1761349" y="1607591"/>
            <a:ext cx="140039" cy="88930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3"/>
          </p:cNvCxnSpPr>
          <p:nvPr/>
        </p:nvCxnSpPr>
        <p:spPr>
          <a:xfrm flipV="1">
            <a:off x="2852084" y="1805594"/>
            <a:ext cx="878403" cy="31666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1" idx="3"/>
          </p:cNvCxnSpPr>
          <p:nvPr/>
        </p:nvCxnSpPr>
        <p:spPr>
          <a:xfrm>
            <a:off x="3079132" y="1219362"/>
            <a:ext cx="627605" cy="1864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1"/>
            <a:endCxn id="32" idx="7"/>
          </p:cNvCxnSpPr>
          <p:nvPr/>
        </p:nvCxnSpPr>
        <p:spPr>
          <a:xfrm rot="10800000" flipV="1">
            <a:off x="1386716" y="1219361"/>
            <a:ext cx="649530" cy="25291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36246" y="926974"/>
            <a:ext cx="104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BCN</a:t>
            </a:r>
            <a:r>
              <a:rPr lang="en-US" sz="3200" i="1" baseline="-25000" dirty="0" smtClean="0">
                <a:latin typeface="+mn-lt"/>
              </a:rPr>
              <a:t>B</a:t>
            </a:r>
            <a:endParaRPr lang="en-US" sz="2600" i="1" baseline="-25000" dirty="0">
              <a:latin typeface="+mn-lt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10</a:t>
            </a:fld>
            <a:endParaRPr lang="en-US" altLang="zh-CN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332956" y="1219200"/>
            <a:ext cx="1012344" cy="23502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47700" y="2691825"/>
            <a:ext cx="8065325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02625" y="3757037"/>
            <a:ext cx="8010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02625" y="4825425"/>
            <a:ext cx="8010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14500" y="5890637"/>
            <a:ext cx="7998525" cy="622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93870" y="5054025"/>
            <a:ext cx="48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A</a:t>
            </a:r>
            <a:endParaRPr lang="en-US" sz="2800" i="1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1100" y="4012050"/>
            <a:ext cx="469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B</a:t>
            </a:r>
            <a:endParaRPr lang="en-US" sz="2800" i="1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2400" y="3021450"/>
            <a:ext cx="4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C</a:t>
            </a:r>
            <a:endParaRPr lang="en-US" sz="2800" i="1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" y="2920425"/>
            <a:ext cx="299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3300CC"/>
                </a:solidFill>
                <a:latin typeface="+mj-lt"/>
              </a:rPr>
              <a:t>C </a:t>
            </a:r>
            <a:r>
              <a:rPr lang="en-US" sz="2800" dirty="0" smtClean="0">
                <a:solidFill>
                  <a:srgbClr val="3300CC"/>
                </a:solidFill>
                <a:latin typeface="+mj-lt"/>
              </a:rPr>
              <a:t>switches to </a:t>
            </a:r>
            <a:r>
              <a:rPr lang="en-US" sz="2800" i="1" dirty="0" smtClean="0">
                <a:solidFill>
                  <a:srgbClr val="3300CC"/>
                </a:solidFill>
                <a:latin typeface="+mj-lt"/>
              </a:rPr>
              <a:t>f</a:t>
            </a:r>
            <a:r>
              <a:rPr lang="en-US" sz="2800" baseline="-25000" dirty="0" smtClean="0">
                <a:solidFill>
                  <a:srgbClr val="3300CC"/>
                </a:solidFill>
                <a:latin typeface="+mj-lt"/>
              </a:rPr>
              <a:t>1</a:t>
            </a:r>
            <a:endParaRPr lang="en-US" sz="2800" baseline="-25000" dirty="0">
              <a:solidFill>
                <a:srgbClr val="3300CC"/>
              </a:solidFill>
              <a:latin typeface="+mj-lt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2875903" y="6006525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533003" y="5867400"/>
            <a:ext cx="61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t</a:t>
            </a:r>
            <a:r>
              <a:rPr lang="en-US" sz="2800" baseline="-25000" dirty="0" smtClean="0">
                <a:latin typeface="+mj-lt"/>
              </a:rPr>
              <a:t>0</a:t>
            </a:r>
            <a:endParaRPr lang="en-US" sz="2800" baseline="-25000" dirty="0">
              <a:latin typeface="+mj-lt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6750228" y="6006525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07328" y="5867400"/>
            <a:ext cx="61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t</a:t>
            </a:r>
            <a:r>
              <a:rPr lang="en-US" sz="2800" baseline="-25000" dirty="0" smtClean="0">
                <a:latin typeface="+mj-lt"/>
              </a:rPr>
              <a:t>1</a:t>
            </a:r>
            <a:endParaRPr lang="en-US" sz="2800" baseline="-25000" dirty="0">
              <a:latin typeface="+mj-lt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3467894" y="3618706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274339" y="2920425"/>
            <a:ext cx="61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t</a:t>
            </a:r>
            <a:r>
              <a:rPr lang="en-US" sz="2800" baseline="-25000" dirty="0" smtClean="0">
                <a:latin typeface="+mj-lt"/>
              </a:rPr>
              <a:t>2</a:t>
            </a:r>
            <a:endParaRPr lang="en-US" sz="2800" baseline="-25000" dirty="0"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20365" y="3189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00CC"/>
                </a:solidFill>
                <a:latin typeface="+mj-lt"/>
              </a:rPr>
              <a:t>defer</a:t>
            </a:r>
            <a:endParaRPr lang="en-US" sz="2800" baseline="-25000" dirty="0">
              <a:solidFill>
                <a:srgbClr val="3300CC"/>
              </a:solidFill>
              <a:latin typeface="+mj-l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2849747" y="3505200"/>
            <a:ext cx="731653" cy="253425"/>
          </a:xfrm>
          <a:prstGeom prst="straightConnector1">
            <a:avLst/>
          </a:prstGeom>
          <a:ln w="31750">
            <a:solidFill>
              <a:srgbClr val="3300CC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016825" y="5147813"/>
            <a:ext cx="990600" cy="746387"/>
          </a:xfrm>
          <a:prstGeom prst="rect">
            <a:avLst/>
          </a:prstGeom>
          <a:solidFill>
            <a:srgbClr val="F0CF6B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PHY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07425" y="5147813"/>
            <a:ext cx="990600" cy="749050"/>
          </a:xfrm>
          <a:prstGeom prst="rect">
            <a:avLst/>
          </a:prstGeom>
          <a:solidFill>
            <a:srgbClr val="CDCCFE"/>
          </a:solidFill>
          <a:ln w="317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MAC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91100" y="5147812"/>
            <a:ext cx="3873428" cy="747975"/>
          </a:xfrm>
          <a:prstGeom prst="rect">
            <a:avLst/>
          </a:prstGeom>
          <a:solidFill>
            <a:srgbClr val="B8F99C"/>
          </a:solidFill>
          <a:ln w="317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P</a:t>
            </a:r>
            <a:r>
              <a:rPr lang="en-US" sz="2800" i="1" baseline="-25000" dirty="0" smtClean="0">
                <a:latin typeface="+mj-lt"/>
                <a:cs typeface="Arial" pitchFamily="34" charset="0"/>
              </a:rPr>
              <a:t>A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10000" y="317283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00CC"/>
                </a:solidFill>
                <a:latin typeface="+mj-lt"/>
              </a:rPr>
              <a:t>sense</a:t>
            </a:r>
            <a:endParaRPr lang="en-US" sz="2800" baseline="-25000" dirty="0">
              <a:solidFill>
                <a:srgbClr val="3300CC"/>
              </a:solidFill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249172" y="4074225"/>
            <a:ext cx="1006653" cy="745175"/>
          </a:xfrm>
          <a:prstGeom prst="rect">
            <a:avLst/>
          </a:prstGeom>
          <a:solidFill>
            <a:srgbClr val="F1CFCC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cs typeface="Times New Roman" pitchFamily="18" charset="0"/>
              </a:rPr>
              <a:t>ACK</a:t>
            </a:r>
            <a:r>
              <a:rPr lang="en-US" sz="2800" i="1" baseline="-25000" dirty="0" smtClean="0">
                <a:cs typeface="Times New Roman" pitchFamily="18" charset="0"/>
              </a:rPr>
              <a:t>B</a:t>
            </a:r>
            <a:endParaRPr lang="en-US" sz="2800" i="1" baseline="-25000" dirty="0"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22497" y="4075988"/>
            <a:ext cx="990600" cy="74638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BCN</a:t>
            </a:r>
            <a:r>
              <a:rPr lang="en-US" sz="2800" i="1" baseline="-25000" dirty="0" smtClean="0">
                <a:latin typeface="+mj-lt"/>
                <a:cs typeface="Arial" pitchFamily="34" charset="0"/>
              </a:rPr>
              <a:t>B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13097" y="4074013"/>
            <a:ext cx="990600" cy="74638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+mj-lt"/>
                <a:cs typeface="Arial" pitchFamily="34" charset="0"/>
              </a:rPr>
              <a:t>BCN</a:t>
            </a:r>
            <a:r>
              <a:rPr lang="en-US" sz="3000" i="1" baseline="-25000" dirty="0" smtClean="0">
                <a:latin typeface="+mj-lt"/>
                <a:cs typeface="Arial" pitchFamily="34" charset="0"/>
              </a:rPr>
              <a:t>B</a:t>
            </a:r>
            <a:endParaRPr lang="en-US" sz="30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103697" y="4074013"/>
            <a:ext cx="990600" cy="74638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+mj-lt"/>
                <a:cs typeface="Arial" pitchFamily="34" charset="0"/>
              </a:rPr>
              <a:t>BCN</a:t>
            </a:r>
            <a:r>
              <a:rPr lang="en-US" sz="3000" i="1" baseline="-25000" dirty="0" smtClean="0">
                <a:latin typeface="+mj-lt"/>
                <a:cs typeface="Arial" pitchFamily="34" charset="0"/>
              </a:rPr>
              <a:t>B</a:t>
            </a:r>
            <a:endParaRPr lang="en-US" sz="30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094297" y="4072038"/>
            <a:ext cx="990600" cy="74638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+mj-lt"/>
                <a:cs typeface="Arial" pitchFamily="34" charset="0"/>
              </a:rPr>
              <a:t>BCN</a:t>
            </a:r>
            <a:r>
              <a:rPr lang="en-US" sz="3000" i="1" baseline="-25000" dirty="0" smtClean="0">
                <a:latin typeface="+mj-lt"/>
                <a:cs typeface="Arial" pitchFamily="34" charset="0"/>
              </a:rPr>
              <a:t>B</a:t>
            </a:r>
            <a:endParaRPr lang="en-US" sz="30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382000" y="5829231"/>
            <a:ext cx="61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t</a:t>
            </a:r>
            <a:endParaRPr lang="en-US" sz="2800" baseline="-25000" dirty="0">
              <a:latin typeface="+mj-lt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5400000">
            <a:off x="5295106" y="3618706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8114506" y="3618706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133600" y="1381780"/>
            <a:ext cx="78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00CC"/>
                </a:solidFill>
                <a:latin typeface="+mj-lt"/>
              </a:rPr>
              <a:t>(</a:t>
            </a:r>
            <a:r>
              <a:rPr lang="en-US" sz="2800" i="1" dirty="0" smtClean="0">
                <a:solidFill>
                  <a:srgbClr val="3300CC"/>
                </a:solidFill>
                <a:latin typeface="+mj-lt"/>
              </a:rPr>
              <a:t>f</a:t>
            </a:r>
            <a:r>
              <a:rPr lang="en-US" sz="2800" baseline="-25000" dirty="0" smtClean="0">
                <a:solidFill>
                  <a:srgbClr val="3300CC"/>
                </a:solidFill>
                <a:latin typeface="+mj-lt"/>
              </a:rPr>
              <a:t>1</a:t>
            </a:r>
            <a:r>
              <a:rPr lang="en-US" sz="2800" dirty="0" smtClean="0">
                <a:solidFill>
                  <a:srgbClr val="3300CC"/>
                </a:solidFill>
                <a:latin typeface="+mj-lt"/>
              </a:rPr>
              <a:t>)</a:t>
            </a:r>
            <a:endParaRPr lang="en-US" sz="2800" dirty="0">
              <a:solidFill>
                <a:srgbClr val="3300CC"/>
              </a:solidFill>
              <a:latin typeface="+mj-lt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Combating Multi-channel Hidden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 Terminals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1" grpId="0"/>
      <p:bldP spid="67" grpId="0"/>
      <p:bldP spid="77" grpId="0"/>
      <p:bldP spid="83" grpId="0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2161" y="5219019"/>
            <a:ext cx="1293765" cy="8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INFOCOM 2014, University of Arizona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16" name="Oval 15"/>
          <p:cNvSpPr/>
          <p:nvPr/>
        </p:nvSpPr>
        <p:spPr>
          <a:xfrm>
            <a:off x="6004651" y="1644006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23549" y="1672706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97337" y="785750"/>
            <a:ext cx="4429887" cy="2155741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24082" y="1704058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A</a:t>
            </a:r>
            <a:endParaRPr lang="en-US" sz="2800" i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1963" y="1702163"/>
            <a:ext cx="44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B</a:t>
            </a:r>
            <a:endParaRPr lang="en-US" sz="2400" i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6920" y="1281526"/>
            <a:ext cx="60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P</a:t>
            </a:r>
            <a:r>
              <a:rPr lang="en-US" sz="2800" i="1" baseline="-25000" dirty="0" smtClean="0">
                <a:latin typeface="+mn-lt"/>
              </a:rPr>
              <a:t>A</a:t>
            </a:r>
            <a:endParaRPr lang="en-US" sz="2800" i="1" baseline="-25000" dirty="0">
              <a:latin typeface="+mn-lt"/>
            </a:endParaRPr>
          </a:p>
        </p:txBody>
      </p:sp>
      <p:cxnSp>
        <p:nvCxnSpPr>
          <p:cNvPr id="26" name="Straight Arrow Connector 25"/>
          <p:cNvCxnSpPr>
            <a:endCxn id="16" idx="3"/>
          </p:cNvCxnSpPr>
          <p:nvPr/>
        </p:nvCxnSpPr>
        <p:spPr>
          <a:xfrm flipV="1">
            <a:off x="5740426" y="2126581"/>
            <a:ext cx="348253" cy="283665"/>
          </a:xfrm>
          <a:prstGeom prst="straightConnector1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0" idx="5"/>
          </p:cNvCxnSpPr>
          <p:nvPr/>
        </p:nvCxnSpPr>
        <p:spPr>
          <a:xfrm rot="10800000">
            <a:off x="4713298" y="2155282"/>
            <a:ext cx="388828" cy="25496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25926" y="2206106"/>
            <a:ext cx="96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BCN</a:t>
            </a:r>
            <a:r>
              <a:rPr lang="en-US" sz="2800" i="1" baseline="-25000" dirty="0" smtClean="0">
                <a:latin typeface="+mn-lt"/>
              </a:rPr>
              <a:t>B</a:t>
            </a:r>
            <a:endParaRPr lang="en-US" sz="2800" i="1" baseline="-250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37949" y="824326"/>
            <a:ext cx="70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CO</a:t>
            </a:r>
            <a:endParaRPr lang="en-US" sz="2600" dirty="0">
              <a:latin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70949" y="796845"/>
            <a:ext cx="4419600" cy="214464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472674" y="848076"/>
            <a:ext cx="67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TO</a:t>
            </a:r>
            <a:endParaRPr lang="en-US" sz="24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38149" y="824326"/>
            <a:ext cx="67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RO</a:t>
            </a:r>
            <a:endParaRPr lang="en-US" sz="2600" dirty="0"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51949" y="1706754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50059" y="1738106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C</a:t>
            </a:r>
            <a:endParaRPr lang="en-US" sz="2800" i="1" dirty="0">
              <a:latin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38200" y="1726803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6310" y="1758155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D</a:t>
            </a:r>
            <a:endParaRPr lang="en-US" sz="2800" i="1" dirty="0">
              <a:latin typeface="+mn-lt"/>
            </a:endParaRPr>
          </a:p>
        </p:txBody>
      </p:sp>
      <p:cxnSp>
        <p:nvCxnSpPr>
          <p:cNvPr id="59" name="Straight Arrow Connector 58"/>
          <p:cNvCxnSpPr>
            <a:endCxn id="20" idx="7"/>
          </p:cNvCxnSpPr>
          <p:nvPr/>
        </p:nvCxnSpPr>
        <p:spPr>
          <a:xfrm rot="10800000" flipV="1">
            <a:off x="4713298" y="1576303"/>
            <a:ext cx="433622" cy="179199"/>
          </a:xfrm>
          <a:prstGeom prst="straightConnector1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6" idx="1"/>
          </p:cNvCxnSpPr>
          <p:nvPr/>
        </p:nvCxnSpPr>
        <p:spPr>
          <a:xfrm>
            <a:off x="5598448" y="1576304"/>
            <a:ext cx="490231" cy="15049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470949" y="2136605"/>
            <a:ext cx="424453" cy="27364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1363772" y="2165305"/>
            <a:ext cx="388828" cy="254965"/>
          </a:xfrm>
          <a:prstGeom prst="straightConnector1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71" idx="1"/>
          </p:cNvCxnSpPr>
          <p:nvPr/>
        </p:nvCxnSpPr>
        <p:spPr>
          <a:xfrm rot="10800000" flipV="1">
            <a:off x="1242778" y="1553315"/>
            <a:ext cx="586022" cy="21220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342556" y="1576304"/>
            <a:ext cx="589375" cy="160522"/>
          </a:xfrm>
          <a:prstGeom prst="straightConnector1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828800" y="1291706"/>
            <a:ext cx="60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P</a:t>
            </a:r>
            <a:r>
              <a:rPr lang="en-US" sz="2800" i="1" baseline="-25000" dirty="0" smtClean="0">
                <a:latin typeface="+mn-lt"/>
              </a:rPr>
              <a:t>C</a:t>
            </a:r>
            <a:endParaRPr lang="en-US" sz="2800" i="1" baseline="-250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73126" y="2206106"/>
            <a:ext cx="96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BCN</a:t>
            </a:r>
            <a:r>
              <a:rPr lang="en-US" sz="2800" i="1" baseline="-25000" dirty="0" smtClean="0">
                <a:latin typeface="+mn-lt"/>
              </a:rPr>
              <a:t>D</a:t>
            </a:r>
            <a:endParaRPr lang="en-US" sz="2800" i="1" baseline="-25000" dirty="0">
              <a:latin typeface="+mn-lt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680635" y="4114315"/>
            <a:ext cx="803239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02625" y="4590315"/>
            <a:ext cx="8010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702625" y="3620904"/>
            <a:ext cx="8010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73030" y="3127077"/>
            <a:ext cx="7998525" cy="622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99400" y="266253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A</a:t>
            </a:r>
            <a:endParaRPr lang="en-US" sz="2400" i="1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1000" y="316429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  <a:endParaRPr lang="en-US" sz="3200" i="1" dirty="0"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175" y="3593275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C</a:t>
            </a:r>
            <a:endParaRPr lang="en-US" sz="2400" i="1" dirty="0">
              <a:latin typeface="+mj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14400" y="2758567"/>
            <a:ext cx="620753" cy="362861"/>
          </a:xfrm>
          <a:prstGeom prst="rect">
            <a:avLst/>
          </a:prstGeom>
          <a:solidFill>
            <a:srgbClr val="F0CF6B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PHY</a:t>
            </a:r>
            <a:endParaRPr lang="en-US" sz="20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535153" y="2758567"/>
            <a:ext cx="736816" cy="362861"/>
          </a:xfrm>
          <a:prstGeom prst="rect">
            <a:avLst/>
          </a:prstGeom>
          <a:solidFill>
            <a:srgbClr val="CDCCFE"/>
          </a:solidFill>
          <a:ln w="317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MAC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262250" y="2758566"/>
            <a:ext cx="2706882" cy="373661"/>
          </a:xfrm>
          <a:prstGeom prst="rect">
            <a:avLst/>
          </a:prstGeom>
          <a:solidFill>
            <a:srgbClr val="B8F99C"/>
          </a:solidFill>
          <a:ln w="317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P</a:t>
            </a:r>
            <a:r>
              <a:rPr lang="en-US" sz="2000" i="1" baseline="-25000" dirty="0" smtClean="0">
                <a:latin typeface="+mj-lt"/>
                <a:cs typeface="Arial" pitchFamily="34" charset="0"/>
              </a:rPr>
              <a:t>A</a:t>
            </a:r>
            <a:endParaRPr lang="en-US" sz="20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181600" y="3244955"/>
            <a:ext cx="737816" cy="381000"/>
          </a:xfrm>
          <a:prstGeom prst="rect">
            <a:avLst/>
          </a:prstGeom>
          <a:solidFill>
            <a:srgbClr val="F1CFCC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Times New Roman" pitchFamily="18" charset="0"/>
              </a:rPr>
              <a:t>ACK</a:t>
            </a:r>
            <a:r>
              <a:rPr lang="en-US" sz="2000" i="1" baseline="-25000" dirty="0" smtClean="0">
                <a:cs typeface="Times New Roman" pitchFamily="18" charset="0"/>
              </a:rPr>
              <a:t>B</a:t>
            </a:r>
            <a:endParaRPr lang="en-US" sz="2000" i="1" baseline="-25000" dirty="0">
              <a:cs typeface="Times New Roman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505815" y="3240667"/>
            <a:ext cx="852232" cy="37902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BCN</a:t>
            </a:r>
            <a:r>
              <a:rPr lang="en-US" sz="2000" i="1" baseline="-25000" dirty="0" smtClean="0">
                <a:latin typeface="+mj-lt"/>
                <a:cs typeface="Arial" pitchFamily="34" charset="0"/>
              </a:rPr>
              <a:t>B</a:t>
            </a:r>
            <a:endParaRPr lang="en-US" sz="2000" i="1" baseline="-25000" dirty="0">
              <a:latin typeface="+mj-lt"/>
              <a:cs typeface="Arial" pitchFamily="34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rot="5400000">
            <a:off x="1128477" y="4001603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3356648" y="3244955"/>
            <a:ext cx="843151" cy="37473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BCN</a:t>
            </a:r>
            <a:r>
              <a:rPr lang="en-US" sz="2000" i="1" baseline="-25000" dirty="0" smtClean="0">
                <a:latin typeface="+mj-lt"/>
                <a:cs typeface="Arial" pitchFamily="34" charset="0"/>
              </a:rPr>
              <a:t>B</a:t>
            </a:r>
            <a:endParaRPr lang="en-US" sz="20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199283" y="3244955"/>
            <a:ext cx="795968" cy="37473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BCN</a:t>
            </a:r>
            <a:r>
              <a:rPr lang="en-US" sz="2000" i="1" baseline="-25000" dirty="0" smtClean="0">
                <a:latin typeface="+mj-lt"/>
                <a:cs typeface="Arial" pitchFamily="34" charset="0"/>
              </a:rPr>
              <a:t>B</a:t>
            </a:r>
            <a:endParaRPr lang="en-US" sz="20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74075" y="4129135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  <a:endParaRPr lang="en-US" sz="2400" i="1" dirty="0">
              <a:latin typeface="+mj-lt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rot="5400000">
            <a:off x="2170906" y="3994756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3641468" y="3740726"/>
            <a:ext cx="620753" cy="362861"/>
          </a:xfrm>
          <a:prstGeom prst="rect">
            <a:avLst/>
          </a:prstGeom>
          <a:solidFill>
            <a:srgbClr val="F0CF6B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PHY</a:t>
            </a:r>
            <a:endParaRPr lang="en-US" sz="20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262221" y="3740726"/>
            <a:ext cx="736816" cy="362861"/>
          </a:xfrm>
          <a:prstGeom prst="rect">
            <a:avLst/>
          </a:prstGeom>
          <a:solidFill>
            <a:srgbClr val="CDCCFE"/>
          </a:solidFill>
          <a:ln w="317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MAC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989318" y="3740725"/>
            <a:ext cx="2423506" cy="373661"/>
          </a:xfrm>
          <a:prstGeom prst="rect">
            <a:avLst/>
          </a:prstGeom>
          <a:solidFill>
            <a:srgbClr val="B8F99C"/>
          </a:solidFill>
          <a:ln w="317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P</a:t>
            </a:r>
            <a:r>
              <a:rPr lang="en-US" sz="2000" i="1" baseline="-25000" dirty="0" smtClean="0">
                <a:latin typeface="+mj-lt"/>
                <a:cs typeface="Arial" pitchFamily="34" charset="0"/>
              </a:rPr>
              <a:t>C</a:t>
            </a:r>
            <a:endParaRPr lang="en-US" sz="20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302400" y="3676885"/>
            <a:ext cx="98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sense</a:t>
            </a:r>
            <a:endParaRPr lang="en-US" sz="2400" dirty="0">
              <a:solidFill>
                <a:srgbClr val="3300CC"/>
              </a:solidFill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381448" y="3705100"/>
            <a:ext cx="120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backoff</a:t>
            </a:r>
            <a:endParaRPr lang="en-US" sz="2400" dirty="0">
              <a:solidFill>
                <a:srgbClr val="3300CC"/>
              </a:solidFill>
              <a:latin typeface="+mj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64175" y="4953000"/>
            <a:ext cx="225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3300CC"/>
                </a:solidFill>
                <a:latin typeface="+mj-lt"/>
              </a:rPr>
              <a:t>C </a:t>
            </a: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switches to </a:t>
            </a:r>
            <a:r>
              <a:rPr lang="en-US" sz="2400" i="1" dirty="0" smtClean="0">
                <a:solidFill>
                  <a:srgbClr val="3300CC"/>
                </a:solidFill>
                <a:latin typeface="+mj-lt"/>
              </a:rPr>
              <a:t>f</a:t>
            </a:r>
            <a:r>
              <a:rPr lang="en-US" sz="2400" baseline="-25000" dirty="0" smtClean="0">
                <a:solidFill>
                  <a:srgbClr val="3300CC"/>
                </a:solidFill>
                <a:latin typeface="+mj-lt"/>
              </a:rPr>
              <a:t>1</a:t>
            </a:r>
            <a:endParaRPr lang="en-US" sz="2400" baseline="-25000" dirty="0">
              <a:solidFill>
                <a:srgbClr val="3300CC"/>
              </a:solidFill>
              <a:latin typeface="+mj-lt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rot="16200000" flipV="1">
            <a:off x="1018721" y="4488623"/>
            <a:ext cx="795557" cy="228197"/>
          </a:xfrm>
          <a:prstGeom prst="straightConnector1">
            <a:avLst/>
          </a:prstGeom>
          <a:ln w="31750">
            <a:solidFill>
              <a:srgbClr val="0000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62000" y="3576935"/>
            <a:ext cx="61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t</a:t>
            </a:r>
            <a:r>
              <a:rPr lang="en-US" sz="2800" baseline="-25000" dirty="0" smtClean="0">
                <a:latin typeface="+mj-lt"/>
              </a:rPr>
              <a:t>2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056813" y="5443154"/>
            <a:ext cx="1339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300CC"/>
                </a:solidFill>
                <a:latin typeface="+mj-lt"/>
              </a:rPr>
              <a:t>TO region</a:t>
            </a:r>
            <a:endParaRPr lang="en-US" sz="2200" baseline="-25000" dirty="0">
              <a:solidFill>
                <a:srgbClr val="3300CC"/>
              </a:solidFill>
              <a:latin typeface="+mj-lt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781185" y="4225962"/>
            <a:ext cx="737816" cy="369125"/>
          </a:xfrm>
          <a:prstGeom prst="rect">
            <a:avLst/>
          </a:prstGeom>
          <a:solidFill>
            <a:srgbClr val="F1CFCC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Times New Roman" pitchFamily="18" charset="0"/>
              </a:rPr>
              <a:t>ACK</a:t>
            </a:r>
            <a:r>
              <a:rPr lang="en-US" sz="2000" i="1" baseline="-25000" dirty="0" smtClean="0">
                <a:cs typeface="Times New Roman" pitchFamily="18" charset="0"/>
              </a:rPr>
              <a:t>D</a:t>
            </a:r>
            <a:endParaRPr lang="en-US" sz="2000" i="1" baseline="-25000" dirty="0">
              <a:cs typeface="Times New Roman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105400" y="4225963"/>
            <a:ext cx="852232" cy="37473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BCN</a:t>
            </a:r>
            <a:r>
              <a:rPr lang="en-US" sz="2000" i="1" baseline="-25000" dirty="0" smtClean="0">
                <a:latin typeface="+mj-lt"/>
                <a:cs typeface="Arial" pitchFamily="34" charset="0"/>
              </a:rPr>
              <a:t>D</a:t>
            </a:r>
            <a:endParaRPr lang="en-US" sz="20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956233" y="4225963"/>
            <a:ext cx="843151" cy="37473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BCN</a:t>
            </a:r>
            <a:r>
              <a:rPr lang="en-US" sz="2000" i="1" baseline="-25000" dirty="0" smtClean="0">
                <a:latin typeface="+mj-lt"/>
                <a:cs typeface="Arial" pitchFamily="34" charset="0"/>
              </a:rPr>
              <a:t>D</a:t>
            </a:r>
            <a:endParaRPr lang="en-US" sz="20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798868" y="4225963"/>
            <a:ext cx="795968" cy="37473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rial" pitchFamily="34" charset="0"/>
              </a:rPr>
              <a:t>BCN</a:t>
            </a:r>
            <a:r>
              <a:rPr lang="en-US" sz="2000" i="1" baseline="-25000" dirty="0" smtClean="0">
                <a:latin typeface="+mj-lt"/>
                <a:cs typeface="Arial" pitchFamily="34" charset="0"/>
              </a:rPr>
              <a:t>D</a:t>
            </a:r>
            <a:endParaRPr lang="en-US" sz="20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96712" y="1736826"/>
            <a:ext cx="64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(</a:t>
            </a:r>
            <a:r>
              <a:rPr lang="en-US" sz="2400" i="1" dirty="0" smtClean="0">
                <a:solidFill>
                  <a:srgbClr val="3300CC"/>
                </a:solidFill>
                <a:latin typeface="+mj-lt"/>
              </a:rPr>
              <a:t>f</a:t>
            </a:r>
            <a:r>
              <a:rPr lang="en-US" sz="2400" baseline="-25000" dirty="0" smtClean="0">
                <a:solidFill>
                  <a:srgbClr val="3300CC"/>
                </a:solidFill>
                <a:latin typeface="+mj-lt"/>
              </a:rPr>
              <a:t>1</a:t>
            </a: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)</a:t>
            </a:r>
            <a:endParaRPr lang="en-US" sz="2400" dirty="0">
              <a:solidFill>
                <a:srgbClr val="3300CC"/>
              </a:solidFill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785715" y="1747713"/>
            <a:ext cx="64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(</a:t>
            </a:r>
            <a:r>
              <a:rPr lang="en-US" sz="2400" i="1" dirty="0" smtClean="0">
                <a:solidFill>
                  <a:srgbClr val="3300CC"/>
                </a:solidFill>
                <a:latin typeface="+mj-lt"/>
              </a:rPr>
              <a:t>f</a:t>
            </a:r>
            <a:r>
              <a:rPr lang="en-US" sz="2400" baseline="-25000" dirty="0" smtClean="0">
                <a:solidFill>
                  <a:srgbClr val="3300CC"/>
                </a:solidFill>
                <a:latin typeface="+mj-lt"/>
              </a:rPr>
              <a:t>1</a:t>
            </a: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)</a:t>
            </a:r>
            <a:endParaRPr lang="en-US" sz="2400" dirty="0">
              <a:solidFill>
                <a:srgbClr val="3300CC"/>
              </a:solidFill>
              <a:latin typeface="+mj-lt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Enabling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 Exposed Terminal Transmissions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4" grpId="0"/>
      <p:bldP spid="115" grpId="0" animBg="1"/>
      <p:bldP spid="116" grpId="0" animBg="1"/>
      <p:bldP spid="117" grpId="0" animBg="1"/>
      <p:bldP spid="118" grpId="0"/>
      <p:bldP spid="119" grpId="0"/>
      <p:bldP spid="120" grpId="0"/>
      <p:bldP spid="123" grpId="0"/>
      <p:bldP spid="124" grpId="0"/>
      <p:bldP spid="125" grpId="0" animBg="1"/>
      <p:bldP spid="126" grpId="0" animBg="1"/>
      <p:bldP spid="127" grpId="0" animBg="1"/>
      <p:bldP spid="128" grpId="0" animBg="1"/>
      <p:bldP spid="1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RF Signal Correlation</a:t>
            </a:r>
            <a:endParaRPr lang="en-US" altLang="zh-CN" dirty="0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>
            <a:off x="252896" y="685800"/>
            <a:ext cx="7519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dirty="0" smtClean="0">
                <a:latin typeface="+mj-lt"/>
              </a:rPr>
              <a:t>Detect known bit patterns in the presence of collisions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7336780" cy="43032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Oval 12"/>
          <p:cNvSpPr/>
          <p:nvPr/>
        </p:nvSpPr>
        <p:spPr>
          <a:xfrm>
            <a:off x="2362200" y="1480828"/>
            <a:ext cx="487317" cy="500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0417" y="1503931"/>
            <a:ext cx="32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C</a:t>
            </a:r>
            <a:endParaRPr lang="en-US" sz="2400" i="1" dirty="0"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25917" y="1479054"/>
            <a:ext cx="487317" cy="500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02117" y="1514463"/>
            <a:ext cx="32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A</a:t>
            </a:r>
            <a:endParaRPr lang="en-US" sz="2400" i="1" dirty="0">
              <a:latin typeface="+mn-lt"/>
            </a:endParaRPr>
          </a:p>
        </p:txBody>
      </p:sp>
      <p:cxnSp>
        <p:nvCxnSpPr>
          <p:cNvPr id="17" name="Straight Connector 16"/>
          <p:cNvCxnSpPr>
            <a:stCxn id="13" idx="7"/>
            <a:endCxn id="19" idx="1"/>
          </p:cNvCxnSpPr>
          <p:nvPr/>
        </p:nvCxnSpPr>
        <p:spPr>
          <a:xfrm flipV="1">
            <a:off x="2778151" y="1295036"/>
            <a:ext cx="638310" cy="2590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5" idx="1"/>
          </p:cNvCxnSpPr>
          <p:nvPr/>
        </p:nvCxnSpPr>
        <p:spPr>
          <a:xfrm>
            <a:off x="3886200" y="1295036"/>
            <a:ext cx="711083" cy="25729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16461" y="1064203"/>
            <a:ext cx="85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P</a:t>
            </a:r>
            <a:r>
              <a:rPr lang="en-US" sz="2400" i="1" baseline="-25000" dirty="0" smtClean="0">
                <a:latin typeface="+mn-lt"/>
              </a:rPr>
              <a:t>C</a:t>
            </a:r>
            <a:endParaRPr lang="en-US" sz="2600" i="1" baseline="-25000" dirty="0"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77000" y="1480828"/>
            <a:ext cx="487317" cy="500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45217" y="1503931"/>
            <a:ext cx="32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B</a:t>
            </a:r>
            <a:endParaRPr lang="en-US" sz="2400" i="1" dirty="0">
              <a:latin typeface="+mn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026975" y="1406861"/>
            <a:ext cx="525417" cy="154632"/>
          </a:xfrm>
          <a:prstGeom prst="line">
            <a:avLst/>
          </a:prstGeom>
          <a:ln w="317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972051" y="1406860"/>
            <a:ext cx="438149" cy="223445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66063" y="1142161"/>
            <a:ext cx="93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ACK</a:t>
            </a:r>
            <a:r>
              <a:rPr lang="en-US" sz="2400" i="1" baseline="-25000" dirty="0" smtClean="0">
                <a:latin typeface="+mj-lt"/>
              </a:rPr>
              <a:t>B</a:t>
            </a:r>
            <a:endParaRPr lang="en-US" sz="2400" i="1" baseline="-250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3024" y="3163338"/>
            <a:ext cx="1318175" cy="43088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BCN</a:t>
            </a:r>
            <a:r>
              <a:rPr lang="en-US" sz="2200" i="1" baseline="-25000" dirty="0" smtClean="0">
                <a:latin typeface="+mn-lt"/>
              </a:rPr>
              <a:t>D</a:t>
            </a:r>
            <a:endParaRPr lang="en-US" sz="2200" i="1" baseline="-2500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09850" y="3893569"/>
            <a:ext cx="233942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73025" y="3834194"/>
            <a:ext cx="1992100" cy="5854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690750" y="3836313"/>
            <a:ext cx="1318175" cy="430887"/>
          </a:xfrm>
          <a:prstGeom prst="rect">
            <a:avLst/>
          </a:prstGeom>
          <a:solidFill>
            <a:schemeClr val="bg1"/>
          </a:solidFill>
          <a:ln w="31750">
            <a:solidFill>
              <a:srgbClr val="33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3300CC"/>
                </a:solidFill>
                <a:latin typeface="+mn-lt"/>
              </a:rPr>
              <a:t>ACK</a:t>
            </a:r>
            <a:r>
              <a:rPr lang="en-US" sz="2200" i="1" baseline="-25000" dirty="0" smtClean="0">
                <a:solidFill>
                  <a:srgbClr val="3300CC"/>
                </a:solidFill>
                <a:latin typeface="+mn-lt"/>
              </a:rPr>
              <a:t>B</a:t>
            </a:r>
            <a:endParaRPr lang="en-US" sz="2200" dirty="0">
              <a:solidFill>
                <a:srgbClr val="3300CC"/>
              </a:solidFill>
              <a:latin typeface="+mn-lt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035723" y="4064359"/>
            <a:ext cx="684602" cy="1588"/>
          </a:xfrm>
          <a:prstGeom prst="straightConnector1">
            <a:avLst/>
          </a:prstGeom>
          <a:ln w="31750">
            <a:solidFill>
              <a:srgbClr val="33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467155" y="4267200"/>
            <a:ext cx="5870" cy="97384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83166" y="2482965"/>
            <a:ext cx="577769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</a:t>
            </a:r>
            <a:r>
              <a:rPr lang="en-US" i="1" baseline="-25000" dirty="0" smtClean="0">
                <a:latin typeface="+mn-lt"/>
              </a:rPr>
              <a:t>C</a:t>
            </a:r>
            <a:endParaRPr lang="en-US" sz="2000" i="1" baseline="-250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79434" y="3194755"/>
            <a:ext cx="706966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ACK</a:t>
            </a:r>
            <a:r>
              <a:rPr lang="en-US" i="1" baseline="-25000" dirty="0" smtClean="0">
                <a:latin typeface="+mn-lt"/>
              </a:rPr>
              <a:t>B</a:t>
            </a:r>
            <a:endParaRPr lang="en-US" sz="2000" i="1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807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-4.26457E-6 L 0.19635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4.40333E-6 L 0.19722 -4.40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595" y="2687456"/>
            <a:ext cx="6553200" cy="37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856795" y="2365375"/>
            <a:ext cx="2830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00CC"/>
                </a:solidFill>
                <a:latin typeface="+mj-lt"/>
              </a:rPr>
              <a:t>Switch channel based on </a:t>
            </a:r>
          </a:p>
          <a:p>
            <a:r>
              <a:rPr lang="en-US" sz="2000" dirty="0" smtClean="0">
                <a:solidFill>
                  <a:srgbClr val="3300CC"/>
                </a:solidFill>
                <a:latin typeface="+mj-lt"/>
              </a:rPr>
              <a:t>Channel State Table (CST)</a:t>
            </a:r>
            <a:endParaRPr lang="en-US" sz="2000" dirty="0">
              <a:solidFill>
                <a:srgbClr val="3300CC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rot="5400000">
            <a:off x="6537239" y="3231018"/>
            <a:ext cx="892317" cy="57680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13</a:t>
            </a:fld>
            <a:endParaRPr lang="en-US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58738" y="770691"/>
            <a:ext cx="8065128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 contention-based, time-slotted protocol based on CSMA/CA</a:t>
            </a:r>
          </a:p>
          <a:p>
            <a:endParaRPr lang="en-US" sz="11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No control message overhead related to virtual carrier sensing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Destination’s State Diagram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14</a:t>
            </a:fld>
            <a:endParaRPr lang="en-US" altLang="zh-CN"/>
          </a:p>
        </p:txBody>
      </p:sp>
      <p:sp>
        <p:nvSpPr>
          <p:cNvPr id="30" name="TextBox 29"/>
          <p:cNvSpPr txBox="1"/>
          <p:nvPr/>
        </p:nvSpPr>
        <p:spPr>
          <a:xfrm>
            <a:off x="919350" y="668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f</a:t>
            </a:r>
            <a:r>
              <a:rPr lang="en-US" sz="2800" baseline="-25000" dirty="0" smtClean="0">
                <a:latin typeface="+mj-lt"/>
              </a:rPr>
              <a:t>1</a:t>
            </a:r>
            <a:endParaRPr lang="en-US" sz="2800" baseline="-25000" dirty="0"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676400" y="968147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52400" y="950025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52933" y="942622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A</a:t>
            </a:r>
            <a:endParaRPr lang="en-US" sz="280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1837" y="946110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B</a:t>
            </a:r>
            <a:endParaRPr lang="en-US" sz="2800" i="1" dirty="0">
              <a:latin typeface="+mn-lt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26177" y="1215945"/>
            <a:ext cx="950223" cy="82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474421" y="1676400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rgbClr val="33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75747" y="1684821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3300CC"/>
                </a:solidFill>
                <a:latin typeface="+mn-lt"/>
              </a:rPr>
              <a:t>E</a:t>
            </a:r>
            <a:endParaRPr lang="en-US" sz="2800" i="1" dirty="0">
              <a:solidFill>
                <a:srgbClr val="3300CC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16704" y="609600"/>
            <a:ext cx="2498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Channel State Table </a:t>
            </a:r>
          </a:p>
          <a:p>
            <a:pPr algn="ctr"/>
            <a:r>
              <a:rPr lang="en-US" sz="2200" dirty="0" smtClean="0">
                <a:latin typeface="+mj-lt"/>
              </a:rPr>
              <a:t>at destination </a:t>
            </a:r>
            <a:r>
              <a:rPr lang="en-US" sz="2200" i="1" dirty="0" smtClean="0">
                <a:latin typeface="+mj-lt"/>
              </a:rPr>
              <a:t>E</a:t>
            </a:r>
            <a:endParaRPr lang="en-US" sz="2200" i="1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98125" y="1674705"/>
            <a:ext cx="64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00CC"/>
                </a:solidFill>
                <a:latin typeface="+mj-lt"/>
              </a:rPr>
              <a:t>(</a:t>
            </a:r>
            <a:r>
              <a:rPr lang="en-US" sz="2800" i="1" dirty="0" smtClean="0">
                <a:solidFill>
                  <a:srgbClr val="3300CC"/>
                </a:solidFill>
                <a:latin typeface="+mj-lt"/>
              </a:rPr>
              <a:t>f</a:t>
            </a:r>
            <a:r>
              <a:rPr lang="en-US" sz="2800" baseline="-25000" dirty="0" smtClean="0">
                <a:solidFill>
                  <a:srgbClr val="3300CC"/>
                </a:solidFill>
                <a:latin typeface="+mj-lt"/>
              </a:rPr>
              <a:t>1</a:t>
            </a:r>
            <a:r>
              <a:rPr lang="en-US" sz="2800" dirty="0" smtClean="0">
                <a:solidFill>
                  <a:srgbClr val="3300CC"/>
                </a:solidFill>
                <a:latin typeface="+mj-lt"/>
              </a:rPr>
              <a:t>)</a:t>
            </a:r>
            <a:endParaRPr lang="en-US" sz="2800" dirty="0">
              <a:solidFill>
                <a:srgbClr val="3300CC"/>
              </a:solidFill>
              <a:latin typeface="+mj-lt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6324600" y="1371600"/>
          <a:ext cx="2590800" cy="2194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19200"/>
              </a:tblGrid>
              <a:tr h="48728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Channel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Idle time</a:t>
                      </a:r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f</a:t>
                      </a:r>
                      <a:r>
                        <a:rPr lang="en-US" sz="2200" baseline="-25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err="1" smtClean="0"/>
                        <a:t>t</a:t>
                      </a:r>
                      <a:r>
                        <a:rPr lang="en-US" sz="2200" baseline="-25000" dirty="0" err="1" smtClean="0"/>
                        <a:t>curr</a:t>
                      </a:r>
                      <a:endParaRPr lang="en-US" sz="2200" baseline="-25000" dirty="0"/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f</a:t>
                      </a:r>
                      <a:r>
                        <a:rPr lang="en-US" sz="22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/>
                        <a:t>t</a:t>
                      </a:r>
                      <a:r>
                        <a:rPr lang="en-US" sz="2200" baseline="-25000" dirty="0" err="1" smtClean="0"/>
                        <a:t>curr</a:t>
                      </a:r>
                      <a:endParaRPr lang="en-US" sz="2200" baseline="-25000" dirty="0" smtClean="0"/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f</a:t>
                      </a:r>
                      <a:r>
                        <a:rPr lang="en-US" sz="2200" i="0" baseline="-25000" dirty="0" smtClean="0"/>
                        <a:t>3</a:t>
                      </a:r>
                      <a:endParaRPr lang="en-US" sz="220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/>
                        <a:t>t</a:t>
                      </a:r>
                      <a:r>
                        <a:rPr lang="en-US" sz="2200" baseline="-25000" dirty="0" err="1" smtClean="0"/>
                        <a:t>curr</a:t>
                      </a:r>
                      <a:endParaRPr lang="en-US" sz="2200" baseline="-25000" dirty="0" smtClean="0"/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f</a:t>
                      </a:r>
                      <a:r>
                        <a:rPr lang="en-US" sz="2200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/>
                        <a:t>t</a:t>
                      </a:r>
                      <a:r>
                        <a:rPr lang="en-US" sz="2200" baseline="-25000" dirty="0" err="1" smtClean="0"/>
                        <a:t>curr</a:t>
                      </a:r>
                      <a:endParaRPr lang="en-US" sz="2200" baseline="-25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19124" y="2659559"/>
            <a:ext cx="3157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2200" i="1" dirty="0" smtClean="0">
                <a:latin typeface="+mj-lt"/>
              </a:rPr>
              <a:t>E</a:t>
            </a:r>
            <a:r>
              <a:rPr lang="en-US" sz="2200" dirty="0" smtClean="0">
                <a:latin typeface="+mj-lt"/>
              </a:rPr>
              <a:t> is in RO region of </a:t>
            </a:r>
            <a:r>
              <a:rPr lang="en-US" sz="2200" i="1" dirty="0" smtClean="0">
                <a:latin typeface="+mj-lt"/>
              </a:rPr>
              <a:t>A-B</a:t>
            </a:r>
            <a:r>
              <a:rPr lang="en-US" sz="2200" dirty="0" smtClean="0">
                <a:latin typeface="+mj-lt"/>
              </a:rPr>
              <a:t> </a:t>
            </a:r>
          </a:p>
          <a:p>
            <a:pPr marL="457200" indent="-457200" algn="ctr"/>
            <a:r>
              <a:rPr lang="en-US" sz="2200" dirty="0" smtClean="0">
                <a:latin typeface="+mj-lt"/>
              </a:rPr>
              <a:t>(BCN</a:t>
            </a:r>
            <a:r>
              <a:rPr lang="en-US" sz="2200" i="1" baseline="-25000" dirty="0" smtClean="0">
                <a:latin typeface="+mj-lt"/>
              </a:rPr>
              <a:t>B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decodable)</a:t>
            </a:r>
            <a:endParaRPr lang="en-US" sz="2200" baseline="-25000" dirty="0" smtClean="0">
              <a:latin typeface="+mj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Destination Operation Example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/>
      <p:bldP spid="3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30" name="TextBox 29"/>
          <p:cNvSpPr txBox="1"/>
          <p:nvPr/>
        </p:nvSpPr>
        <p:spPr>
          <a:xfrm>
            <a:off x="919350" y="668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f</a:t>
            </a:r>
            <a:r>
              <a:rPr lang="en-US" sz="2800" baseline="-25000" dirty="0" smtClean="0">
                <a:latin typeface="+mj-lt"/>
              </a:rPr>
              <a:t>1</a:t>
            </a:r>
            <a:endParaRPr lang="en-US" sz="2800" baseline="-25000" dirty="0"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676400" y="968147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52400" y="950025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52933" y="953155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A</a:t>
            </a:r>
            <a:endParaRPr lang="en-US" sz="280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77726" y="946110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B</a:t>
            </a:r>
            <a:endParaRPr lang="en-US" sz="2800" i="1" dirty="0">
              <a:latin typeface="+mn-lt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26177" y="1215945"/>
            <a:ext cx="950223" cy="82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474421" y="1676400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rgbClr val="33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89858" y="1684821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3300CC"/>
                </a:solidFill>
                <a:latin typeface="+mn-lt"/>
              </a:rPr>
              <a:t>E</a:t>
            </a:r>
            <a:endParaRPr lang="en-US" sz="2800" i="1" dirty="0">
              <a:solidFill>
                <a:srgbClr val="3300CC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16704" y="609600"/>
            <a:ext cx="2498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Channel State Table </a:t>
            </a:r>
          </a:p>
          <a:p>
            <a:pPr algn="ctr"/>
            <a:r>
              <a:rPr lang="en-US" sz="2200" dirty="0" smtClean="0">
                <a:latin typeface="+mj-lt"/>
              </a:rPr>
              <a:t>at destination </a:t>
            </a:r>
            <a:r>
              <a:rPr lang="en-US" sz="2200" i="1" dirty="0" smtClean="0">
                <a:latin typeface="+mj-lt"/>
              </a:rPr>
              <a:t>E</a:t>
            </a:r>
            <a:endParaRPr lang="en-US" sz="2200" i="1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98125" y="1674705"/>
            <a:ext cx="64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00CC"/>
                </a:solidFill>
                <a:latin typeface="+mj-lt"/>
              </a:rPr>
              <a:t>(</a:t>
            </a:r>
            <a:r>
              <a:rPr lang="en-US" sz="2800" i="1" dirty="0" smtClean="0">
                <a:solidFill>
                  <a:srgbClr val="3300CC"/>
                </a:solidFill>
                <a:latin typeface="+mj-lt"/>
              </a:rPr>
              <a:t>f</a:t>
            </a:r>
            <a:r>
              <a:rPr lang="en-US" sz="2800" baseline="-25000" dirty="0" smtClean="0">
                <a:solidFill>
                  <a:srgbClr val="3300CC"/>
                </a:solidFill>
                <a:latin typeface="+mj-lt"/>
              </a:rPr>
              <a:t>1</a:t>
            </a:r>
            <a:r>
              <a:rPr lang="en-US" sz="2800" dirty="0" smtClean="0">
                <a:solidFill>
                  <a:srgbClr val="3300CC"/>
                </a:solidFill>
                <a:latin typeface="+mj-lt"/>
              </a:rPr>
              <a:t>)</a:t>
            </a:r>
            <a:endParaRPr lang="en-US" sz="2800" dirty="0">
              <a:solidFill>
                <a:srgbClr val="3300CC"/>
              </a:solidFill>
              <a:latin typeface="+mj-lt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6324600" y="1371600"/>
          <a:ext cx="2590800" cy="2194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19200"/>
              </a:tblGrid>
              <a:tr h="48728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Channel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Idle time</a:t>
                      </a:r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f</a:t>
                      </a:r>
                      <a:r>
                        <a:rPr lang="en-US" sz="2200" baseline="-25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err="1" smtClean="0"/>
                        <a:t>t</a:t>
                      </a:r>
                      <a:r>
                        <a:rPr lang="en-US" sz="2200" baseline="-25000" dirty="0" err="1" smtClean="0"/>
                        <a:t>ACK</a:t>
                      </a:r>
                      <a:endParaRPr lang="en-US" sz="2200" baseline="-25000" dirty="0"/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f</a:t>
                      </a:r>
                      <a:r>
                        <a:rPr lang="en-US" sz="22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/>
                        <a:t>t</a:t>
                      </a:r>
                      <a:r>
                        <a:rPr lang="en-US" sz="2200" baseline="-25000" dirty="0" err="1" smtClean="0"/>
                        <a:t>curr</a:t>
                      </a:r>
                      <a:endParaRPr lang="en-US" sz="2200" baseline="-25000" dirty="0" smtClean="0"/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f</a:t>
                      </a:r>
                      <a:r>
                        <a:rPr lang="en-US" sz="2200" i="0" baseline="-25000" dirty="0" smtClean="0"/>
                        <a:t>3</a:t>
                      </a:r>
                      <a:endParaRPr lang="en-US" sz="220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/>
                        <a:t>t</a:t>
                      </a:r>
                      <a:r>
                        <a:rPr lang="en-US" sz="2200" baseline="-25000" dirty="0" err="1" smtClean="0"/>
                        <a:t>curr</a:t>
                      </a:r>
                      <a:endParaRPr lang="en-US" sz="2200" baseline="-25000" dirty="0" smtClean="0"/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f</a:t>
                      </a:r>
                      <a:r>
                        <a:rPr lang="en-US" sz="2200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/>
                        <a:t>t</a:t>
                      </a:r>
                      <a:r>
                        <a:rPr lang="en-US" sz="2200" baseline="-25000" dirty="0" err="1" smtClean="0"/>
                        <a:t>curr</a:t>
                      </a:r>
                      <a:endParaRPr lang="en-US" sz="2200" baseline="-25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347724" y="2759509"/>
            <a:ext cx="3157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+mj-lt"/>
              </a:rPr>
              <a:t>E</a:t>
            </a:r>
            <a:r>
              <a:rPr lang="en-US" sz="2200" dirty="0" smtClean="0">
                <a:latin typeface="+mj-lt"/>
              </a:rPr>
              <a:t> is in RO region of </a:t>
            </a:r>
            <a:r>
              <a:rPr lang="en-US" sz="2200" i="1" dirty="0" smtClean="0">
                <a:latin typeface="+mj-lt"/>
              </a:rPr>
              <a:t>A-B</a:t>
            </a:r>
            <a:r>
              <a:rPr lang="en-US" sz="2200" dirty="0" smtClean="0">
                <a:latin typeface="+mj-lt"/>
              </a:rPr>
              <a:t> </a:t>
            </a:r>
          </a:p>
          <a:p>
            <a:pPr marL="457200" indent="-457200"/>
            <a:r>
              <a:rPr lang="en-US" sz="2200" dirty="0" smtClean="0">
                <a:latin typeface="+mj-lt"/>
              </a:rPr>
              <a:t>(BCN</a:t>
            </a:r>
            <a:r>
              <a:rPr lang="en-US" sz="2200" i="1" baseline="-25000" dirty="0" smtClean="0">
                <a:latin typeface="+mj-lt"/>
              </a:rPr>
              <a:t>B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decodable)</a:t>
            </a:r>
            <a:endParaRPr lang="en-US" sz="2200" baseline="-25000" dirty="0" smtClean="0">
              <a:latin typeface="+mj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Destination Operation Example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7724" y="3681350"/>
            <a:ext cx="2949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+mj-lt"/>
              </a:rPr>
              <a:t>E </a:t>
            </a:r>
            <a:r>
              <a:rPr lang="en-US" sz="2200" dirty="0" smtClean="0">
                <a:latin typeface="+mj-lt"/>
              </a:rPr>
              <a:t>updates </a:t>
            </a:r>
            <a:r>
              <a:rPr lang="en-US" sz="2200" i="1" dirty="0" smtClean="0">
                <a:latin typeface="+mj-lt"/>
              </a:rPr>
              <a:t>f</a:t>
            </a:r>
            <a:r>
              <a:rPr lang="en-US" sz="2200" baseline="-25000" dirty="0" smtClean="0">
                <a:latin typeface="+mj-lt"/>
              </a:rPr>
              <a:t>1</a:t>
            </a:r>
            <a:r>
              <a:rPr lang="en-US" sz="2200" dirty="0" smtClean="0">
                <a:latin typeface="+mj-lt"/>
              </a:rPr>
              <a:t>’s idle time</a:t>
            </a:r>
          </a:p>
          <a:p>
            <a:r>
              <a:rPr lang="en-US" sz="2200" dirty="0" smtClean="0">
                <a:latin typeface="+mj-lt"/>
              </a:rPr>
              <a:t>using </a:t>
            </a:r>
            <a:r>
              <a:rPr lang="en-US" sz="2200" i="1" dirty="0" err="1" smtClean="0">
                <a:latin typeface="+mj-lt"/>
              </a:rPr>
              <a:t>t</a:t>
            </a:r>
            <a:r>
              <a:rPr lang="en-US" sz="2200" baseline="-25000" dirty="0" err="1" smtClean="0">
                <a:latin typeface="+mj-lt"/>
              </a:rPr>
              <a:t>ACK</a:t>
            </a:r>
            <a:r>
              <a:rPr lang="en-US" sz="2200" dirty="0" smtClean="0">
                <a:latin typeface="+mj-lt"/>
              </a:rPr>
              <a:t> in BCN</a:t>
            </a:r>
            <a:r>
              <a:rPr lang="en-US" sz="2200" i="1" baseline="-25000" dirty="0" smtClean="0">
                <a:latin typeface="+mj-lt"/>
              </a:rPr>
              <a:t>B</a:t>
            </a:r>
            <a:endParaRPr lang="en-US" sz="2200" baseline="-25000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01961" y="1676400"/>
            <a:ext cx="64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00CC"/>
                </a:solidFill>
                <a:latin typeface="+mj-lt"/>
              </a:rPr>
              <a:t>(</a:t>
            </a:r>
            <a:r>
              <a:rPr lang="en-US" sz="2800" i="1" dirty="0" smtClean="0">
                <a:solidFill>
                  <a:srgbClr val="3300CC"/>
                </a:solidFill>
                <a:latin typeface="+mj-lt"/>
              </a:rPr>
              <a:t>f</a:t>
            </a:r>
            <a:r>
              <a:rPr lang="en-US" sz="2800" baseline="-25000" dirty="0" smtClean="0">
                <a:solidFill>
                  <a:srgbClr val="3300CC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3300CC"/>
                </a:solidFill>
                <a:latin typeface="+mj-lt"/>
              </a:rPr>
              <a:t>)</a:t>
            </a:r>
            <a:endParaRPr lang="en-US" sz="2800" dirty="0">
              <a:solidFill>
                <a:srgbClr val="3300CC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6573" y="2057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f</a:t>
            </a:r>
            <a:r>
              <a:rPr lang="en-US" sz="2800" baseline="-25000" dirty="0" smtClean="0">
                <a:latin typeface="+mj-lt"/>
              </a:rPr>
              <a:t>2</a:t>
            </a:r>
            <a:endParaRPr lang="en-US" sz="2800" baseline="-25000" dirty="0"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93623" y="2356572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69623" y="2338450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70156" y="2341580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C</a:t>
            </a:r>
            <a:endParaRPr lang="en-US" sz="2800" i="1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09060" y="2334535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D</a:t>
            </a:r>
            <a:endParaRPr lang="en-US" sz="2800" i="1" dirty="0">
              <a:latin typeface="+mn-l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43400" y="2604370"/>
            <a:ext cx="950223" cy="82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7724" y="5555159"/>
            <a:ext cx="2862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+mj-lt"/>
              </a:rPr>
              <a:t>E</a:t>
            </a:r>
            <a:r>
              <a:rPr lang="en-US" sz="2200" dirty="0" smtClean="0">
                <a:latin typeface="+mj-lt"/>
              </a:rPr>
              <a:t> is in TO region of </a:t>
            </a:r>
            <a:r>
              <a:rPr lang="en-US" sz="2200" i="1" dirty="0" smtClean="0">
                <a:latin typeface="+mj-lt"/>
              </a:rPr>
              <a:t>C-D</a:t>
            </a:r>
          </a:p>
          <a:p>
            <a:pPr algn="ctr"/>
            <a:r>
              <a:rPr lang="en-US" sz="2200" dirty="0" smtClean="0">
                <a:latin typeface="+mj-lt"/>
              </a:rPr>
              <a:t>(cannot decode BCN</a:t>
            </a:r>
            <a:r>
              <a:rPr lang="en-US" sz="2200" i="1" baseline="-25000" dirty="0" smtClean="0">
                <a:latin typeface="+mj-lt"/>
              </a:rPr>
              <a:t>D</a:t>
            </a:r>
            <a:r>
              <a:rPr lang="en-US" sz="2200" dirty="0" smtClean="0">
                <a:latin typeface="+mj-lt"/>
              </a:rPr>
              <a:t>)</a:t>
            </a:r>
            <a:endParaRPr lang="en-US" sz="2200" baseline="-250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7724" y="4595750"/>
            <a:ext cx="2987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+mj-lt"/>
              </a:rPr>
              <a:t>E</a:t>
            </a:r>
            <a:r>
              <a:rPr lang="en-US" sz="2200" dirty="0" smtClean="0">
                <a:latin typeface="+mj-lt"/>
              </a:rPr>
              <a:t> switches to </a:t>
            </a:r>
            <a:r>
              <a:rPr lang="en-US" sz="2200" i="1" dirty="0" smtClean="0">
                <a:latin typeface="+mj-lt"/>
              </a:rPr>
              <a:t>f</a:t>
            </a:r>
            <a:r>
              <a:rPr lang="en-US" sz="2200" baseline="-25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 because </a:t>
            </a:r>
          </a:p>
          <a:p>
            <a:pPr algn="ctr"/>
            <a:r>
              <a:rPr lang="en-US" sz="2200" i="1" dirty="0" smtClean="0">
                <a:latin typeface="+mj-lt"/>
              </a:rPr>
              <a:t>f</a:t>
            </a:r>
            <a:r>
              <a:rPr lang="en-US" sz="2200" baseline="-25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 has earliest idle time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1" grpId="0"/>
      <p:bldP spid="22" grpId="0"/>
      <p:bldP spid="23" grpId="0" animBg="1"/>
      <p:bldP spid="28" grpId="0" animBg="1"/>
      <p:bldP spid="29" grpId="0"/>
      <p:bldP spid="36" grpId="0"/>
      <p:bldP spid="38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16</a:t>
            </a:fld>
            <a:endParaRPr lang="en-US" altLang="zh-CN"/>
          </a:p>
        </p:txBody>
      </p:sp>
      <p:sp>
        <p:nvSpPr>
          <p:cNvPr id="30" name="TextBox 29"/>
          <p:cNvSpPr txBox="1"/>
          <p:nvPr/>
        </p:nvSpPr>
        <p:spPr>
          <a:xfrm>
            <a:off x="919350" y="668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f</a:t>
            </a:r>
            <a:r>
              <a:rPr lang="en-US" sz="2800" baseline="-25000" dirty="0" smtClean="0">
                <a:latin typeface="+mj-lt"/>
              </a:rPr>
              <a:t>1</a:t>
            </a:r>
            <a:endParaRPr lang="en-US" sz="2800" baseline="-25000" dirty="0"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676400" y="968147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52400" y="950025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52933" y="981377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A</a:t>
            </a:r>
            <a:endParaRPr lang="en-US" sz="2800" i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1837" y="1002554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B</a:t>
            </a:r>
            <a:endParaRPr lang="en-US" sz="2800" i="1" dirty="0">
              <a:latin typeface="+mn-lt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26177" y="1215945"/>
            <a:ext cx="950223" cy="82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474421" y="1676400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rgbClr val="33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89858" y="1698932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3300CC"/>
                </a:solidFill>
                <a:latin typeface="+mn-lt"/>
              </a:rPr>
              <a:t>E</a:t>
            </a:r>
            <a:endParaRPr lang="en-US" sz="2800" i="1" dirty="0">
              <a:solidFill>
                <a:srgbClr val="3300CC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16704" y="609600"/>
            <a:ext cx="2498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Channel State Table </a:t>
            </a:r>
          </a:p>
          <a:p>
            <a:pPr algn="ctr"/>
            <a:r>
              <a:rPr lang="en-US" sz="2200" dirty="0" smtClean="0">
                <a:latin typeface="+mj-lt"/>
              </a:rPr>
              <a:t>at destination </a:t>
            </a:r>
            <a:r>
              <a:rPr lang="en-US" sz="2200" i="1" dirty="0" smtClean="0">
                <a:latin typeface="+mj-lt"/>
              </a:rPr>
              <a:t>E</a:t>
            </a:r>
            <a:endParaRPr lang="en-US" sz="2200" i="1" dirty="0">
              <a:latin typeface="+mj-lt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6324600" y="1371600"/>
          <a:ext cx="2590800" cy="2194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19200"/>
              </a:tblGrid>
              <a:tr h="48728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Channel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Idle time</a:t>
                      </a:r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f</a:t>
                      </a:r>
                      <a:r>
                        <a:rPr lang="en-US" sz="2200" baseline="-25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err="1" smtClean="0"/>
                        <a:t>t</a:t>
                      </a:r>
                      <a:r>
                        <a:rPr lang="en-US" sz="2200" baseline="-25000" dirty="0" err="1" smtClean="0"/>
                        <a:t>ACK</a:t>
                      </a:r>
                      <a:endParaRPr lang="en-US" sz="2200" baseline="-25000" dirty="0"/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f</a:t>
                      </a:r>
                      <a:r>
                        <a:rPr lang="en-US" sz="22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/>
                        <a:t>t</a:t>
                      </a:r>
                      <a:r>
                        <a:rPr lang="en-US" sz="2200" baseline="-25000" dirty="0" err="1" smtClean="0"/>
                        <a:t>curr</a:t>
                      </a:r>
                      <a:r>
                        <a:rPr lang="en-US" sz="2200" baseline="0" dirty="0" err="1" smtClean="0"/>
                        <a:t>+</a:t>
                      </a:r>
                      <a:r>
                        <a:rPr lang="en-US" sz="2200" i="1" dirty="0" err="1" smtClean="0"/>
                        <a:t>t</a:t>
                      </a:r>
                      <a:r>
                        <a:rPr lang="en-US" sz="2200" baseline="-25000" dirty="0" err="1" smtClean="0"/>
                        <a:t>MTU</a:t>
                      </a:r>
                      <a:endParaRPr lang="en-US" sz="2200" baseline="-25000" dirty="0" smtClean="0"/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f</a:t>
                      </a:r>
                      <a:r>
                        <a:rPr lang="en-US" sz="2200" i="0" baseline="-25000" dirty="0" smtClean="0"/>
                        <a:t>3</a:t>
                      </a:r>
                      <a:endParaRPr lang="en-US" sz="220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/>
                        <a:t>t</a:t>
                      </a:r>
                      <a:r>
                        <a:rPr lang="en-US" sz="2200" baseline="-25000" dirty="0" err="1" smtClean="0"/>
                        <a:t>curr</a:t>
                      </a:r>
                      <a:endParaRPr lang="en-US" sz="2200" baseline="-25000" dirty="0" smtClean="0"/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f</a:t>
                      </a:r>
                      <a:r>
                        <a:rPr lang="en-US" sz="2200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err="1" smtClean="0"/>
                        <a:t>t</a:t>
                      </a:r>
                      <a:r>
                        <a:rPr lang="en-US" sz="2200" baseline="-25000" dirty="0" err="1" smtClean="0"/>
                        <a:t>curr</a:t>
                      </a:r>
                      <a:endParaRPr lang="en-US" sz="2200" baseline="-25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347724" y="2659559"/>
            <a:ext cx="3157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i="1" dirty="0" smtClean="0">
                <a:latin typeface="+mj-lt"/>
              </a:rPr>
              <a:t>E</a:t>
            </a:r>
            <a:r>
              <a:rPr lang="en-US" sz="2200" dirty="0" smtClean="0">
                <a:latin typeface="+mj-lt"/>
              </a:rPr>
              <a:t> is in RO region of </a:t>
            </a:r>
            <a:r>
              <a:rPr lang="en-US" sz="2200" i="1" dirty="0" smtClean="0">
                <a:latin typeface="+mj-lt"/>
              </a:rPr>
              <a:t>A-B</a:t>
            </a:r>
            <a:r>
              <a:rPr lang="en-US" sz="2200" dirty="0" smtClean="0">
                <a:latin typeface="+mj-lt"/>
              </a:rPr>
              <a:t> </a:t>
            </a:r>
          </a:p>
          <a:p>
            <a:r>
              <a:rPr lang="en-US" sz="2200" dirty="0" smtClean="0">
                <a:latin typeface="+mj-lt"/>
              </a:rPr>
              <a:t>(BCN</a:t>
            </a:r>
            <a:r>
              <a:rPr lang="en-US" sz="2200" i="1" baseline="-25000" dirty="0" smtClean="0">
                <a:latin typeface="+mj-lt"/>
              </a:rPr>
              <a:t>B</a:t>
            </a:r>
            <a:r>
              <a:rPr lang="en-US" sz="2200" i="1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decodable)</a:t>
            </a:r>
            <a:endParaRPr lang="en-US" sz="2200" baseline="-25000" dirty="0" smtClean="0">
              <a:latin typeface="+mj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Destination Operation Example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7724" y="3581400"/>
            <a:ext cx="2949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+mj-lt"/>
              </a:rPr>
              <a:t>E </a:t>
            </a:r>
            <a:r>
              <a:rPr lang="en-US" sz="2200" dirty="0" smtClean="0">
                <a:latin typeface="+mj-lt"/>
              </a:rPr>
              <a:t>updates </a:t>
            </a:r>
            <a:r>
              <a:rPr lang="en-US" sz="2200" i="1" dirty="0" smtClean="0">
                <a:latin typeface="+mj-lt"/>
              </a:rPr>
              <a:t>f</a:t>
            </a:r>
            <a:r>
              <a:rPr lang="en-US" sz="2200" baseline="-25000" dirty="0" smtClean="0">
                <a:latin typeface="+mj-lt"/>
              </a:rPr>
              <a:t>1</a:t>
            </a:r>
            <a:r>
              <a:rPr lang="en-US" sz="2200" dirty="0" smtClean="0">
                <a:latin typeface="+mj-lt"/>
              </a:rPr>
              <a:t>’s idle time</a:t>
            </a:r>
          </a:p>
          <a:p>
            <a:r>
              <a:rPr lang="en-US" sz="2200" dirty="0" smtClean="0">
                <a:latin typeface="+mj-lt"/>
              </a:rPr>
              <a:t>using </a:t>
            </a:r>
            <a:r>
              <a:rPr lang="en-US" sz="2200" i="1" dirty="0" err="1" smtClean="0">
                <a:latin typeface="+mj-lt"/>
              </a:rPr>
              <a:t>t</a:t>
            </a:r>
            <a:r>
              <a:rPr lang="en-US" sz="2200" baseline="-25000" dirty="0" err="1" smtClean="0">
                <a:latin typeface="+mj-lt"/>
              </a:rPr>
              <a:t>ACK</a:t>
            </a:r>
            <a:r>
              <a:rPr lang="en-US" sz="2200" dirty="0" smtClean="0">
                <a:latin typeface="+mj-lt"/>
              </a:rPr>
              <a:t> in BCN</a:t>
            </a:r>
            <a:r>
              <a:rPr lang="en-US" sz="2200" i="1" baseline="-25000" dirty="0" smtClean="0">
                <a:latin typeface="+mj-lt"/>
              </a:rPr>
              <a:t>B</a:t>
            </a:r>
            <a:endParaRPr lang="en-US" sz="2200" baseline="-25000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2111" y="1672469"/>
            <a:ext cx="64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00CC"/>
                </a:solidFill>
                <a:latin typeface="+mj-lt"/>
              </a:rPr>
              <a:t>(</a:t>
            </a:r>
            <a:r>
              <a:rPr lang="en-US" sz="2800" i="1" dirty="0" smtClean="0">
                <a:solidFill>
                  <a:srgbClr val="3300CC"/>
                </a:solidFill>
                <a:latin typeface="+mj-lt"/>
              </a:rPr>
              <a:t>f</a:t>
            </a:r>
            <a:r>
              <a:rPr lang="en-US" sz="2800" baseline="-25000" dirty="0" smtClean="0">
                <a:solidFill>
                  <a:srgbClr val="3300CC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3300CC"/>
                </a:solidFill>
                <a:latin typeface="+mj-lt"/>
              </a:rPr>
              <a:t>)</a:t>
            </a:r>
            <a:endParaRPr lang="en-US" sz="2800" dirty="0">
              <a:solidFill>
                <a:srgbClr val="3300CC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6573" y="2057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f</a:t>
            </a:r>
            <a:r>
              <a:rPr lang="en-US" sz="2800" baseline="-25000" dirty="0" smtClean="0">
                <a:latin typeface="+mj-lt"/>
              </a:rPr>
              <a:t>2</a:t>
            </a:r>
            <a:endParaRPr lang="en-US" sz="2800" baseline="-25000" dirty="0"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93623" y="2356572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69623" y="2338450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70156" y="2369802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C</a:t>
            </a:r>
            <a:endParaRPr lang="en-US" sz="2800" i="1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09060" y="2390979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D</a:t>
            </a:r>
            <a:endParaRPr lang="en-US" sz="2800" i="1" dirty="0">
              <a:latin typeface="+mn-l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43400" y="2604370"/>
            <a:ext cx="950223" cy="82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7724" y="5455209"/>
            <a:ext cx="2862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+mj-lt"/>
              </a:rPr>
              <a:t>E</a:t>
            </a:r>
            <a:r>
              <a:rPr lang="en-US" sz="2200" dirty="0" smtClean="0">
                <a:latin typeface="+mj-lt"/>
              </a:rPr>
              <a:t> is in TO region of </a:t>
            </a:r>
            <a:r>
              <a:rPr lang="en-US" sz="2200" i="1" dirty="0" smtClean="0">
                <a:latin typeface="+mj-lt"/>
              </a:rPr>
              <a:t>C-D</a:t>
            </a:r>
          </a:p>
          <a:p>
            <a:pPr algn="ctr"/>
            <a:r>
              <a:rPr lang="en-US" sz="2200" dirty="0" smtClean="0">
                <a:latin typeface="+mj-lt"/>
              </a:rPr>
              <a:t>(cannot decode BCN</a:t>
            </a:r>
            <a:r>
              <a:rPr lang="en-US" sz="2200" i="1" baseline="-25000" dirty="0" smtClean="0">
                <a:latin typeface="+mj-lt"/>
              </a:rPr>
              <a:t>D</a:t>
            </a:r>
            <a:r>
              <a:rPr lang="en-US" sz="2200" dirty="0" smtClean="0">
                <a:latin typeface="+mj-lt"/>
              </a:rPr>
              <a:t>)</a:t>
            </a:r>
            <a:endParaRPr lang="en-US" sz="2200" baseline="-250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7724" y="4495800"/>
            <a:ext cx="2987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+mj-lt"/>
              </a:rPr>
              <a:t>E</a:t>
            </a:r>
            <a:r>
              <a:rPr lang="en-US" sz="2200" dirty="0" smtClean="0">
                <a:latin typeface="+mj-lt"/>
              </a:rPr>
              <a:t> switches to </a:t>
            </a:r>
            <a:r>
              <a:rPr lang="en-US" sz="2200" i="1" dirty="0" smtClean="0">
                <a:latin typeface="+mj-lt"/>
              </a:rPr>
              <a:t>f</a:t>
            </a:r>
            <a:r>
              <a:rPr lang="en-US" sz="2200" baseline="-25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 because </a:t>
            </a:r>
          </a:p>
          <a:p>
            <a:pPr algn="ctr"/>
            <a:r>
              <a:rPr lang="en-US" sz="2200" i="1" dirty="0" smtClean="0">
                <a:latin typeface="+mj-lt"/>
              </a:rPr>
              <a:t>f</a:t>
            </a:r>
            <a:r>
              <a:rPr lang="en-US" sz="2200" baseline="-25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 has earliest idle time</a:t>
            </a:r>
            <a:endParaRPr lang="en-US" sz="220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70156" y="3954959"/>
            <a:ext cx="3189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+mj-lt"/>
              </a:rPr>
              <a:t>E</a:t>
            </a:r>
            <a:r>
              <a:rPr lang="en-US" sz="2200" dirty="0" smtClean="0">
                <a:latin typeface="+mj-lt"/>
              </a:rPr>
              <a:t> updates </a:t>
            </a:r>
            <a:r>
              <a:rPr lang="en-US" sz="2200" i="1" dirty="0" smtClean="0">
                <a:latin typeface="+mj-lt"/>
              </a:rPr>
              <a:t>f</a:t>
            </a:r>
            <a:r>
              <a:rPr lang="en-US" sz="2200" baseline="-25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 ’s idle time </a:t>
            </a:r>
          </a:p>
          <a:p>
            <a:r>
              <a:rPr lang="en-US" sz="2200" dirty="0" smtClean="0">
                <a:latin typeface="+mj-lt"/>
              </a:rPr>
              <a:t>using worst-case estimate</a:t>
            </a:r>
            <a:endParaRPr lang="en-US" sz="2200" baseline="-250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70156" y="4971872"/>
            <a:ext cx="2715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+mj-lt"/>
              </a:rPr>
              <a:t>E</a:t>
            </a:r>
            <a:r>
              <a:rPr lang="en-US" sz="2200" dirty="0" smtClean="0">
                <a:latin typeface="+mj-lt"/>
              </a:rPr>
              <a:t> switches to </a:t>
            </a:r>
            <a:r>
              <a:rPr lang="en-US" sz="2200" i="1" dirty="0" smtClean="0">
                <a:latin typeface="+mj-lt"/>
              </a:rPr>
              <a:t>f</a:t>
            </a:r>
            <a:r>
              <a:rPr lang="en-US" sz="2200" baseline="-25000" dirty="0" smtClean="0">
                <a:latin typeface="+mj-lt"/>
              </a:rPr>
              <a:t>3</a:t>
            </a:r>
            <a:r>
              <a:rPr lang="en-US" sz="2200" dirty="0" smtClean="0">
                <a:latin typeface="+mj-lt"/>
              </a:rPr>
              <a:t> </a:t>
            </a:r>
          </a:p>
          <a:p>
            <a:pPr algn="ctr"/>
            <a:r>
              <a:rPr lang="en-US" sz="2200" dirty="0" smtClean="0">
                <a:latin typeface="+mj-lt"/>
              </a:rPr>
              <a:t>which is currently idle</a:t>
            </a:r>
            <a:endParaRPr lang="en-US" sz="2200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596" y="1271766"/>
            <a:ext cx="6729004" cy="444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17</a:t>
            </a:fld>
            <a:endParaRPr lang="en-US" altLang="zh-CN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Sender’s State Diagram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18</a:t>
            </a:fld>
            <a:endParaRPr lang="en-US" altLang="zh-CN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Protocol Operation Example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03223" y="1812841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1841541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11537" y="954584"/>
            <a:ext cx="5475263" cy="2322015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29533" y="1872893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A</a:t>
            </a:r>
            <a:endParaRPr lang="en-US" sz="28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0535" y="1870998"/>
            <a:ext cx="44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B</a:t>
            </a:r>
            <a:endParaRPr lang="en-US" sz="2400" i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1450361"/>
            <a:ext cx="116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P</a:t>
            </a:r>
            <a:r>
              <a:rPr lang="en-US" sz="2800" i="1" baseline="-25000" dirty="0" smtClean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 (</a:t>
            </a:r>
            <a:r>
              <a:rPr lang="en-US" sz="2800" i="1" dirty="0" smtClean="0">
                <a:latin typeface="+mn-lt"/>
              </a:rPr>
              <a:t>f</a:t>
            </a:r>
            <a:r>
              <a:rPr lang="en-US" sz="2800" baseline="-25000" dirty="0" smtClean="0"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)</a:t>
            </a:r>
            <a:endParaRPr lang="en-US" sz="2800" i="1" baseline="-25000" dirty="0">
              <a:latin typeface="+mn-lt"/>
            </a:endParaRPr>
          </a:p>
        </p:txBody>
      </p:sp>
      <p:cxnSp>
        <p:nvCxnSpPr>
          <p:cNvPr id="19" name="Straight Arrow Connector 18"/>
          <p:cNvCxnSpPr>
            <a:endCxn id="13" idx="3"/>
          </p:cNvCxnSpPr>
          <p:nvPr/>
        </p:nvCxnSpPr>
        <p:spPr>
          <a:xfrm flipV="1">
            <a:off x="5638998" y="2295416"/>
            <a:ext cx="348253" cy="165594"/>
          </a:xfrm>
          <a:prstGeom prst="straightConnector1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5"/>
          </p:cNvCxnSpPr>
          <p:nvPr/>
        </p:nvCxnSpPr>
        <p:spPr>
          <a:xfrm rot="10800000">
            <a:off x="3918750" y="2324116"/>
            <a:ext cx="500851" cy="14861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67150" y="2207435"/>
            <a:ext cx="148362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BCN</a:t>
            </a:r>
            <a:r>
              <a:rPr lang="en-US" sz="2800" i="1" baseline="-25000" dirty="0" smtClean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i="1" dirty="0" smtClean="0">
                <a:latin typeface="+mn-lt"/>
              </a:rPr>
              <a:t>f</a:t>
            </a:r>
            <a:r>
              <a:rPr lang="en-US" sz="2800" baseline="-25000" dirty="0" smtClean="0"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)</a:t>
            </a:r>
            <a:endParaRPr lang="en-US" sz="2800" i="1" baseline="-25000" dirty="0" smtClean="0">
              <a:latin typeface="+mn-lt"/>
            </a:endParaRPr>
          </a:p>
          <a:p>
            <a:endParaRPr lang="en-US" sz="2800" i="1" baseline="-250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993161"/>
            <a:ext cx="70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CO</a:t>
            </a:r>
            <a:endParaRPr lang="en-US" sz="2600" dirty="0"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47800" y="965680"/>
            <a:ext cx="5355396" cy="231092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43200" y="1057790"/>
            <a:ext cx="67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TO</a:t>
            </a:r>
            <a:endParaRPr lang="en-US" sz="24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6725" y="1005730"/>
            <a:ext cx="67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RO</a:t>
            </a:r>
            <a:endParaRPr lang="en-US" sz="2600" dirty="0"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321823" y="1875589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0283" y="1906941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D</a:t>
            </a:r>
            <a:endParaRPr lang="en-US" sz="2800" i="1" dirty="0">
              <a:latin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4800" y="1907356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2910" y="1938708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C</a:t>
            </a:r>
            <a:endParaRPr lang="en-US" sz="2800" i="1" dirty="0">
              <a:latin typeface="+mn-lt"/>
            </a:endParaRPr>
          </a:p>
        </p:txBody>
      </p:sp>
      <p:cxnSp>
        <p:nvCxnSpPr>
          <p:cNvPr id="30" name="Straight Arrow Connector 29"/>
          <p:cNvCxnSpPr>
            <a:endCxn id="14" idx="7"/>
          </p:cNvCxnSpPr>
          <p:nvPr/>
        </p:nvCxnSpPr>
        <p:spPr>
          <a:xfrm rot="10800000" flipV="1">
            <a:off x="3918750" y="1745138"/>
            <a:ext cx="500851" cy="179199"/>
          </a:xfrm>
          <a:prstGeom prst="straightConnector1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3" idx="1"/>
          </p:cNvCxnSpPr>
          <p:nvPr/>
        </p:nvCxnSpPr>
        <p:spPr>
          <a:xfrm>
            <a:off x="5353803" y="1745139"/>
            <a:ext cx="633448" cy="15049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976295" y="2334143"/>
            <a:ext cx="424453" cy="27364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830372" y="2345861"/>
            <a:ext cx="309189" cy="244939"/>
          </a:xfrm>
          <a:prstGeom prst="straightConnector1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95500" y="2438400"/>
            <a:ext cx="116657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P</a:t>
            </a:r>
            <a:r>
              <a:rPr lang="en-US" sz="2800" i="1" baseline="-25000" dirty="0" smtClean="0">
                <a:latin typeface="+mn-lt"/>
              </a:rPr>
              <a:t>C 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i="1" dirty="0" smtClean="0">
                <a:latin typeface="+mn-lt"/>
              </a:rPr>
              <a:t>f</a:t>
            </a:r>
            <a:r>
              <a:rPr lang="en-US" sz="2800" baseline="-25000" dirty="0" smtClean="0"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)</a:t>
            </a:r>
          </a:p>
          <a:p>
            <a:endParaRPr lang="en-US" sz="2800" i="1" baseline="-25000" dirty="0">
              <a:latin typeface="+mn-l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04485" y="5557753"/>
            <a:ext cx="8294140" cy="484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26475" y="6238015"/>
            <a:ext cx="827215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3425" y="4864339"/>
            <a:ext cx="83152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80055" y="4122142"/>
            <a:ext cx="831857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0525" y="36958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A</a:t>
            </a:r>
            <a:endParaRPr lang="en-US" sz="2000" i="1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825" y="44004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B</a:t>
            </a:r>
            <a:endParaRPr lang="en-US" sz="2000" i="1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825" y="512240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C</a:t>
            </a:r>
            <a:endParaRPr lang="en-US" sz="2000" i="1" dirty="0"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5343" y="3660377"/>
            <a:ext cx="725682" cy="456117"/>
          </a:xfrm>
          <a:prstGeom prst="rect">
            <a:avLst/>
          </a:prstGeom>
          <a:solidFill>
            <a:srgbClr val="F0CF6B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PHY</a:t>
            </a:r>
            <a:endParaRPr lang="en-US" sz="2000" i="1" baseline="-25000" dirty="0"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30996" y="3660377"/>
            <a:ext cx="727097" cy="456117"/>
          </a:xfrm>
          <a:prstGeom prst="rect">
            <a:avLst/>
          </a:prstGeom>
          <a:solidFill>
            <a:srgbClr val="CDCCFE"/>
          </a:solidFill>
          <a:ln w="317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MAC</a:t>
            </a:r>
            <a:endParaRPr lang="en-US" sz="2000" i="1" baseline="-25000" dirty="0"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58094" y="3660378"/>
            <a:ext cx="2192282" cy="455040"/>
          </a:xfrm>
          <a:prstGeom prst="rect">
            <a:avLst/>
          </a:prstGeom>
          <a:solidFill>
            <a:srgbClr val="B8F99C"/>
          </a:solidFill>
          <a:ln w="317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Arial" pitchFamily="34" charset="0"/>
              </a:rPr>
              <a:t>P</a:t>
            </a:r>
            <a:r>
              <a:rPr lang="en-US" sz="2400" i="1" baseline="-25000" dirty="0" smtClean="0">
                <a:cs typeface="Arial" pitchFamily="34" charset="0"/>
              </a:rPr>
              <a:t>A</a:t>
            </a:r>
            <a:endParaRPr lang="en-US" sz="2400" i="1" baseline="-25000" dirty="0"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491837" y="5418806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1825" y="577209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D</a:t>
            </a:r>
            <a:endParaRPr lang="en-US" sz="2000" i="1" dirty="0">
              <a:latin typeface="+mn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rot="5400000">
            <a:off x="1218666" y="5418806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9825" y="5065310"/>
            <a:ext cx="98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00CC"/>
                </a:solidFill>
                <a:latin typeface="+mn-lt"/>
              </a:rPr>
              <a:t>sense</a:t>
            </a:r>
            <a:endParaRPr lang="en-US" sz="2000" dirty="0">
              <a:solidFill>
                <a:srgbClr val="3300CC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78625" y="5067285"/>
            <a:ext cx="120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00CC"/>
                </a:solidFill>
                <a:latin typeface="+mn-lt"/>
              </a:rPr>
              <a:t>backoff</a:t>
            </a:r>
            <a:endParaRPr lang="en-US" sz="2000" dirty="0">
              <a:solidFill>
                <a:srgbClr val="3300CC"/>
              </a:solidFill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524302" y="4407725"/>
            <a:ext cx="845323" cy="456614"/>
          </a:xfrm>
          <a:prstGeom prst="rect">
            <a:avLst/>
          </a:prstGeom>
          <a:solidFill>
            <a:srgbClr val="F1CFCC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Times New Roman" pitchFamily="18" charset="0"/>
              </a:rPr>
              <a:t>ACK</a:t>
            </a:r>
            <a:r>
              <a:rPr lang="en-US" sz="2000" i="1" baseline="-25000" dirty="0" smtClean="0">
                <a:cs typeface="Times New Roman" pitchFamily="18" charset="0"/>
              </a:rPr>
              <a:t>B</a:t>
            </a:r>
            <a:endParaRPr lang="en-US" sz="2000" i="1" baseline="-25000" dirty="0"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79533" y="4402775"/>
            <a:ext cx="729467" cy="47156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BCN</a:t>
            </a:r>
            <a:r>
              <a:rPr lang="en-US" sz="2000" i="1" baseline="-25000" dirty="0" smtClean="0">
                <a:cs typeface="Arial" pitchFamily="34" charset="0"/>
              </a:rPr>
              <a:t>B</a:t>
            </a:r>
            <a:endParaRPr lang="en-US" sz="2000" i="1" baseline="-25000" dirty="0"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197925" y="5102610"/>
            <a:ext cx="773153" cy="456117"/>
          </a:xfrm>
          <a:prstGeom prst="rect">
            <a:avLst/>
          </a:prstGeom>
          <a:solidFill>
            <a:srgbClr val="F0CF6B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PHY</a:t>
            </a:r>
            <a:endParaRPr lang="en-US" sz="2000" i="1" baseline="-25000" dirty="0"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71078" y="5102610"/>
            <a:ext cx="736816" cy="456117"/>
          </a:xfrm>
          <a:prstGeom prst="rect">
            <a:avLst/>
          </a:prstGeom>
          <a:solidFill>
            <a:srgbClr val="CDCCFE"/>
          </a:solidFill>
          <a:ln w="317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MAC</a:t>
            </a:r>
            <a:endParaRPr lang="en-US" sz="2000" i="1" baseline="-25000" dirty="0"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693225" y="5102610"/>
            <a:ext cx="247400" cy="466915"/>
          </a:xfrm>
          <a:prstGeom prst="rect">
            <a:avLst/>
          </a:prstGeom>
          <a:solidFill>
            <a:srgbClr val="B8F99C"/>
          </a:solidFill>
          <a:ln w="317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baseline="-25000" dirty="0"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24200" y="5743700"/>
            <a:ext cx="24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00CC"/>
                </a:solidFill>
                <a:latin typeface="+mn-lt"/>
              </a:rPr>
              <a:t>early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3300CC"/>
                </a:solidFill>
                <a:latin typeface="+mn-lt"/>
              </a:rPr>
              <a:t>termination</a:t>
            </a:r>
            <a:endParaRPr lang="en-US" sz="2000" dirty="0">
              <a:solidFill>
                <a:srgbClr val="3300CC"/>
              </a:solidFill>
              <a:latin typeface="+mn-lt"/>
            </a:endParaRPr>
          </a:p>
        </p:txBody>
      </p:sp>
      <p:cxnSp>
        <p:nvCxnSpPr>
          <p:cNvPr id="82" name="Straight Arrow Connector 81"/>
          <p:cNvCxnSpPr>
            <a:endCxn id="80" idx="2"/>
          </p:cNvCxnSpPr>
          <p:nvPr/>
        </p:nvCxnSpPr>
        <p:spPr>
          <a:xfrm rot="10800000">
            <a:off x="3816925" y="5569525"/>
            <a:ext cx="589386" cy="221680"/>
          </a:xfrm>
          <a:prstGeom prst="straightConnector1">
            <a:avLst/>
          </a:prstGeom>
          <a:ln w="31750">
            <a:solidFill>
              <a:srgbClr val="33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4583341" y="5442659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845625" y="5131713"/>
            <a:ext cx="98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00CC"/>
                </a:solidFill>
                <a:latin typeface="+mn-lt"/>
              </a:rPr>
              <a:t>switch</a:t>
            </a:r>
            <a:endParaRPr lang="en-US" sz="2000" dirty="0">
              <a:solidFill>
                <a:srgbClr val="3300CC"/>
              </a:solidFill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67050" y="5114888"/>
            <a:ext cx="98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00CC"/>
                </a:solidFill>
                <a:latin typeface="+mn-lt"/>
              </a:rPr>
              <a:t>sense</a:t>
            </a:r>
            <a:endParaRPr lang="en-US" sz="2000" dirty="0">
              <a:solidFill>
                <a:srgbClr val="3300CC"/>
              </a:solidFill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69225" y="4402775"/>
            <a:ext cx="729467" cy="46464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BCN</a:t>
            </a:r>
            <a:r>
              <a:rPr lang="en-US" sz="2000" i="1" baseline="-25000" dirty="0" smtClean="0">
                <a:cs typeface="Arial" pitchFamily="34" charset="0"/>
              </a:rPr>
              <a:t>B</a:t>
            </a:r>
            <a:endParaRPr lang="en-US" sz="2000" i="1" baseline="-25000" dirty="0"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605150" y="4407725"/>
            <a:ext cx="729467" cy="46464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BCN</a:t>
            </a:r>
            <a:r>
              <a:rPr lang="en-US" sz="2000" i="1" baseline="-25000" dirty="0" smtClean="0">
                <a:cs typeface="Arial" pitchFamily="34" charset="0"/>
              </a:rPr>
              <a:t>B</a:t>
            </a:r>
            <a:endParaRPr lang="en-US" sz="2000" i="1" baseline="-25000" dirty="0"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370317" y="5110741"/>
            <a:ext cx="725682" cy="456117"/>
          </a:xfrm>
          <a:prstGeom prst="rect">
            <a:avLst/>
          </a:prstGeom>
          <a:solidFill>
            <a:srgbClr val="F0CF6B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PHY</a:t>
            </a:r>
            <a:endParaRPr lang="en-US" sz="2000" i="1" baseline="-25000" dirty="0"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095970" y="5110741"/>
            <a:ext cx="727097" cy="456117"/>
          </a:xfrm>
          <a:prstGeom prst="rect">
            <a:avLst/>
          </a:prstGeom>
          <a:solidFill>
            <a:srgbClr val="CDCCFE"/>
          </a:solidFill>
          <a:ln w="317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MAC</a:t>
            </a:r>
            <a:endParaRPr lang="en-US" sz="2000" i="1" baseline="-25000" dirty="0"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823069" y="5102610"/>
            <a:ext cx="1482732" cy="451296"/>
          </a:xfrm>
          <a:prstGeom prst="rect">
            <a:avLst/>
          </a:prstGeom>
          <a:solidFill>
            <a:srgbClr val="B8F99C"/>
          </a:solidFill>
          <a:ln w="317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cs typeface="Arial" pitchFamily="34" charset="0"/>
              </a:rPr>
              <a:t>P</a:t>
            </a:r>
            <a:r>
              <a:rPr lang="en-US" sz="2400" i="1" baseline="-25000" dirty="0" smtClean="0">
                <a:cs typeface="Arial" pitchFamily="34" charset="0"/>
              </a:rPr>
              <a:t>C</a:t>
            </a:r>
            <a:endParaRPr lang="en-US" sz="2400" i="1" baseline="-25000" dirty="0"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26475" y="57437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00CC"/>
                </a:solidFill>
                <a:latin typeface="+mn-lt"/>
              </a:rPr>
              <a:t>D resides in </a:t>
            </a:r>
            <a:r>
              <a:rPr lang="en-US" sz="2000" i="1" dirty="0" smtClean="0">
                <a:solidFill>
                  <a:srgbClr val="3300CC"/>
                </a:solidFill>
                <a:latin typeface="+mn-lt"/>
              </a:rPr>
              <a:t>f</a:t>
            </a:r>
            <a:r>
              <a:rPr lang="en-US" sz="2000" baseline="-25000" dirty="0" smtClean="0">
                <a:solidFill>
                  <a:srgbClr val="3300CC"/>
                </a:solidFill>
                <a:latin typeface="+mn-lt"/>
              </a:rPr>
              <a:t>2</a:t>
            </a:r>
            <a:endParaRPr lang="en-US" sz="2000" baseline="-25000" dirty="0">
              <a:solidFill>
                <a:srgbClr val="3300CC"/>
              </a:solidFill>
              <a:latin typeface="+mn-lt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850716" y="5764960"/>
            <a:ext cx="729467" cy="47156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BCN</a:t>
            </a:r>
            <a:r>
              <a:rPr lang="en-US" sz="2000" i="1" baseline="-25000" dirty="0" smtClean="0">
                <a:cs typeface="Arial" pitchFamily="34" charset="0"/>
              </a:rPr>
              <a:t>D</a:t>
            </a:r>
            <a:endParaRPr lang="en-US" sz="2000" i="1" baseline="-25000" dirty="0"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576333" y="5764960"/>
            <a:ext cx="729467" cy="46959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BCN</a:t>
            </a:r>
            <a:r>
              <a:rPr lang="en-US" sz="2000" i="1" baseline="-25000" dirty="0" smtClean="0">
                <a:cs typeface="Arial" pitchFamily="34" charset="0"/>
              </a:rPr>
              <a:t>D</a:t>
            </a:r>
            <a:endParaRPr lang="en-US" sz="2000" i="1" baseline="-25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8" grpId="0"/>
      <p:bldP spid="59" grpId="0"/>
      <p:bldP spid="78" grpId="0" animBg="1"/>
      <p:bldP spid="79" grpId="0" animBg="1"/>
      <p:bldP spid="80" grpId="0" animBg="1"/>
      <p:bldP spid="81" grpId="0"/>
      <p:bldP spid="90" grpId="0"/>
      <p:bldP spid="91" grpId="0"/>
      <p:bldP spid="97" grpId="0" animBg="1"/>
      <p:bldP spid="98" grpId="0" animBg="1"/>
      <p:bldP spid="99" grpId="0" animBg="1"/>
      <p:bldP spid="106" grpId="0"/>
      <p:bldP spid="108" grpId="0" animBg="1"/>
      <p:bldP spid="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dirty="0" smtClean="0">
                <a:ea typeface="宋体" charset="0"/>
                <a:cs typeface="Times New Roman" pitchFamily="18" charset="0"/>
              </a:rPr>
              <a:t>Performance Evaluation</a:t>
            </a:r>
            <a:endParaRPr lang="en-US" altLang="zh-CN" dirty="0" smtClean="0"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19</a:t>
            </a:fld>
            <a:endParaRPr lang="en-US" altLang="zh-CN"/>
          </a:p>
        </p:txBody>
      </p:sp>
      <p:sp>
        <p:nvSpPr>
          <p:cNvPr id="14" name="Rectangle 13"/>
          <p:cNvSpPr/>
          <p:nvPr/>
        </p:nvSpPr>
        <p:spPr>
          <a:xfrm>
            <a:off x="148523" y="944940"/>
            <a:ext cx="8917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Simulation setup (OPNET)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>
                <a:latin typeface="+mn-lt"/>
              </a:rPr>
              <a:t>3 orthogonal channels of 2Mbps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>
                <a:latin typeface="+mn-lt"/>
              </a:rPr>
              <a:t>Poisson distributed traffic with parameter </a:t>
            </a:r>
            <a:r>
              <a:rPr lang="el-GR" sz="2400" dirty="0" smtClean="0">
                <a:latin typeface="+mn-lt"/>
              </a:rPr>
              <a:t>λ</a:t>
            </a:r>
            <a:endParaRPr lang="en-US" sz="2400" dirty="0" smtClean="0">
              <a:latin typeface="+mn-lt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>
                <a:latin typeface="+mn-lt"/>
              </a:rPr>
              <a:t>Protocols to compare: FD-MMAC SP-MMAC, and DCC-MMAC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>
                <a:latin typeface="+mn-lt"/>
              </a:rPr>
              <a:t>Simulated topology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0"/>
            <a:ext cx="6781800" cy="29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>
            <a:stCxn id="105" idx="6"/>
            <a:endCxn id="106" idx="2"/>
          </p:cNvCxnSpPr>
          <p:nvPr/>
        </p:nvCxnSpPr>
        <p:spPr>
          <a:xfrm>
            <a:off x="1700064" y="1735401"/>
            <a:ext cx="869552" cy="38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838200" y="1092736"/>
            <a:ext cx="2590800" cy="2590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Channel Access in Multi-channel Wireless Networks</a:t>
            </a:r>
            <a:endParaRPr lang="en-US" altLang="zh-CN" dirty="0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1752600" y="5499003"/>
            <a:ext cx="1066800" cy="381000"/>
          </a:xfrm>
          <a:prstGeom prst="rect">
            <a:avLst/>
          </a:prstGeom>
          <a:solidFill>
            <a:srgbClr val="CDCC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i="1" dirty="0" smtClean="0">
                <a:latin typeface="+mn-lt"/>
              </a:rPr>
              <a:t>A - D</a:t>
            </a:r>
            <a:endParaRPr lang="de-DE" altLang="zh-CN" i="1" dirty="0">
              <a:latin typeface="+mn-lt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 flipV="1">
            <a:off x="1066800" y="5880003"/>
            <a:ext cx="7315200" cy="0"/>
          </a:xfrm>
          <a:prstGeom prst="line">
            <a:avLst/>
          </a:prstGeom>
          <a:noFill/>
          <a:ln w="25400" cmpd="sng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V="1">
            <a:off x="1066800" y="5346603"/>
            <a:ext cx="7315200" cy="0"/>
          </a:xfrm>
          <a:prstGeom prst="line">
            <a:avLst/>
          </a:prstGeom>
          <a:noFill/>
          <a:ln w="25400" cmpd="sng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flipV="1">
            <a:off x="1066800" y="4813203"/>
            <a:ext cx="7315200" cy="0"/>
          </a:xfrm>
          <a:prstGeom prst="line">
            <a:avLst/>
          </a:prstGeom>
          <a:noFill/>
          <a:ln w="25400" cmpd="sng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6"/>
          <p:cNvSpPr>
            <a:spLocks noChangeShapeType="1"/>
          </p:cNvSpPr>
          <p:nvPr/>
        </p:nvSpPr>
        <p:spPr bwMode="auto">
          <a:xfrm flipV="1">
            <a:off x="1066800" y="4279803"/>
            <a:ext cx="7315200" cy="0"/>
          </a:xfrm>
          <a:prstGeom prst="line">
            <a:avLst/>
          </a:prstGeom>
          <a:noFill/>
          <a:ln w="25400" cmpd="sng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17"/>
          <p:cNvSpPr>
            <a:spLocks noChangeArrowheads="1"/>
          </p:cNvSpPr>
          <p:nvPr/>
        </p:nvSpPr>
        <p:spPr bwMode="auto">
          <a:xfrm>
            <a:off x="1600200" y="4965603"/>
            <a:ext cx="1066800" cy="381000"/>
          </a:xfrm>
          <a:prstGeom prst="rect">
            <a:avLst/>
          </a:prstGeom>
          <a:solidFill>
            <a:srgbClr val="B8F99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i="1" dirty="0" smtClean="0">
                <a:latin typeface="+mn-lt"/>
              </a:rPr>
              <a:t>B - E</a:t>
            </a:r>
            <a:endParaRPr lang="de-DE" altLang="zh-CN" i="1" dirty="0">
              <a:latin typeface="+mn-lt"/>
            </a:endParaRPr>
          </a:p>
        </p:txBody>
      </p:sp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1981200" y="4432203"/>
            <a:ext cx="1066800" cy="381000"/>
          </a:xfrm>
          <a:prstGeom prst="rect">
            <a:avLst/>
          </a:prstGeom>
          <a:solidFill>
            <a:srgbClr val="FFE59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i="1" dirty="0" smtClean="0">
                <a:latin typeface="+mn-lt"/>
              </a:rPr>
              <a:t>C - F</a:t>
            </a:r>
            <a:endParaRPr lang="de-DE" altLang="zh-CN" i="1" dirty="0">
              <a:latin typeface="+mn-lt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1395264" y="1583001"/>
            <a:ext cx="304800" cy="304800"/>
          </a:xfrm>
          <a:prstGeom prst="ellipse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569616" y="1621671"/>
            <a:ext cx="304800" cy="304800"/>
          </a:xfrm>
          <a:prstGeom prst="ellipse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180964" y="2298616"/>
            <a:ext cx="304800" cy="304800"/>
          </a:xfrm>
          <a:prstGeom prst="ellipse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667000" y="2146141"/>
            <a:ext cx="304800" cy="304800"/>
          </a:xfrm>
          <a:prstGeom prst="ellipse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520044" y="3025356"/>
            <a:ext cx="304800" cy="304800"/>
          </a:xfrm>
          <a:prstGeom prst="ellipse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590800" y="2957267"/>
            <a:ext cx="304800" cy="304800"/>
          </a:xfrm>
          <a:prstGeom prst="ellipse">
            <a:avLst/>
          </a:prstGeom>
          <a:solidFill>
            <a:srgbClr val="92D050"/>
          </a:solidFill>
          <a:ln w="317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1014264" y="150233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A</a:t>
            </a:r>
            <a:endParaRPr lang="en-US" i="1" dirty="0">
              <a:latin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99964" y="222241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B</a:t>
            </a:r>
            <a:endParaRPr lang="en-US" i="1" dirty="0">
              <a:latin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74416" y="146480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D</a:t>
            </a:r>
            <a:endParaRPr lang="en-US" i="1" dirty="0">
              <a:latin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941252" y="1989276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E</a:t>
            </a:r>
            <a:endParaRPr lang="en-US" i="1" dirty="0">
              <a:latin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895600" y="280486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F</a:t>
            </a:r>
            <a:endParaRPr lang="en-US" i="1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96008" y="294249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C</a:t>
            </a:r>
            <a:endParaRPr lang="en-US" i="1" dirty="0">
              <a:latin typeface="+mn-lt"/>
            </a:endParaRPr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3124200" y="5499003"/>
            <a:ext cx="1066800" cy="381000"/>
          </a:xfrm>
          <a:prstGeom prst="rect">
            <a:avLst/>
          </a:prstGeom>
          <a:solidFill>
            <a:srgbClr val="CDCC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i="1" dirty="0" smtClean="0">
                <a:latin typeface="+mn-lt"/>
              </a:rPr>
              <a:t>F - D</a:t>
            </a:r>
            <a:endParaRPr lang="de-DE" altLang="zh-CN" i="1" dirty="0">
              <a:latin typeface="+mn-lt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2971800" y="4965603"/>
            <a:ext cx="1066800" cy="381000"/>
          </a:xfrm>
          <a:prstGeom prst="rect">
            <a:avLst/>
          </a:prstGeom>
          <a:solidFill>
            <a:srgbClr val="B8F99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i="1" dirty="0" smtClean="0">
                <a:latin typeface="+mn-lt"/>
              </a:rPr>
              <a:t>A - B</a:t>
            </a:r>
            <a:endParaRPr lang="de-DE" altLang="zh-CN" i="1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429000" y="4432203"/>
            <a:ext cx="1066800" cy="381000"/>
          </a:xfrm>
          <a:prstGeom prst="rect">
            <a:avLst/>
          </a:prstGeom>
          <a:solidFill>
            <a:srgbClr val="FFE59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i="1" dirty="0" smtClean="0">
                <a:latin typeface="+mn-lt"/>
              </a:rPr>
              <a:t>E - C</a:t>
            </a:r>
            <a:endParaRPr lang="de-DE" altLang="zh-CN" i="1" dirty="0">
              <a:latin typeface="+mn-lt"/>
            </a:endParaRP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4648200" y="5499003"/>
            <a:ext cx="1066800" cy="381000"/>
          </a:xfrm>
          <a:prstGeom prst="rect">
            <a:avLst/>
          </a:prstGeom>
          <a:solidFill>
            <a:srgbClr val="CDCC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i="1" dirty="0" smtClean="0">
                <a:latin typeface="+mn-lt"/>
              </a:rPr>
              <a:t>C - A</a:t>
            </a:r>
            <a:endParaRPr lang="de-DE" altLang="zh-CN" i="1" dirty="0">
              <a:latin typeface="+mn-lt"/>
            </a:endParaRPr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495800" y="4965603"/>
            <a:ext cx="1066800" cy="381000"/>
          </a:xfrm>
          <a:prstGeom prst="rect">
            <a:avLst/>
          </a:prstGeom>
          <a:solidFill>
            <a:srgbClr val="B8F99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i="1" dirty="0" smtClean="0">
                <a:latin typeface="+mn-lt"/>
              </a:rPr>
              <a:t>B - F</a:t>
            </a:r>
            <a:endParaRPr lang="de-DE" altLang="zh-CN" i="1" dirty="0">
              <a:latin typeface="+mn-lt"/>
            </a:endParaRP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4953000" y="4432203"/>
            <a:ext cx="1066800" cy="381000"/>
          </a:xfrm>
          <a:prstGeom prst="rect">
            <a:avLst/>
          </a:prstGeom>
          <a:solidFill>
            <a:srgbClr val="FFE59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i="1" dirty="0" smtClean="0">
                <a:latin typeface="+mn-lt"/>
              </a:rPr>
              <a:t>D - E</a:t>
            </a:r>
            <a:endParaRPr lang="de-DE" altLang="zh-CN" i="1" dirty="0">
              <a:latin typeface="+mn-lt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6324600" y="5499003"/>
            <a:ext cx="1066800" cy="381000"/>
          </a:xfrm>
          <a:prstGeom prst="rect">
            <a:avLst/>
          </a:prstGeom>
          <a:solidFill>
            <a:srgbClr val="CDCC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i="1" dirty="0" smtClean="0">
                <a:latin typeface="+mn-lt"/>
              </a:rPr>
              <a:t>F - C</a:t>
            </a:r>
            <a:endParaRPr lang="de-DE" altLang="zh-CN" i="1" dirty="0">
              <a:latin typeface="+mn-lt"/>
            </a:endParaRPr>
          </a:p>
        </p:txBody>
      </p:sp>
      <p:sp>
        <p:nvSpPr>
          <p:cNvPr id="65" name="Rectangle 17"/>
          <p:cNvSpPr>
            <a:spLocks noChangeArrowheads="1"/>
          </p:cNvSpPr>
          <p:nvPr/>
        </p:nvSpPr>
        <p:spPr bwMode="auto">
          <a:xfrm>
            <a:off x="6172200" y="4965603"/>
            <a:ext cx="1066800" cy="381000"/>
          </a:xfrm>
          <a:prstGeom prst="rect">
            <a:avLst/>
          </a:prstGeom>
          <a:solidFill>
            <a:srgbClr val="B8F99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i="1" dirty="0" smtClean="0">
                <a:latin typeface="+mn-lt"/>
              </a:rPr>
              <a:t>B - A</a:t>
            </a:r>
            <a:endParaRPr lang="de-DE" altLang="zh-CN" i="1" dirty="0">
              <a:latin typeface="+mn-lt"/>
            </a:endParaRP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6629400" y="4432203"/>
            <a:ext cx="1066800" cy="381000"/>
          </a:xfrm>
          <a:prstGeom prst="rect">
            <a:avLst/>
          </a:prstGeom>
          <a:solidFill>
            <a:srgbClr val="FFE59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i="1" dirty="0" smtClean="0">
                <a:latin typeface="+mn-lt"/>
              </a:rPr>
              <a:t>E - D</a:t>
            </a:r>
            <a:endParaRPr lang="de-DE" altLang="zh-CN" i="1" dirty="0">
              <a:latin typeface="+mn-lt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33400" y="5422803"/>
            <a:ext cx="410257" cy="33000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f</a:t>
            </a:r>
            <a:r>
              <a:rPr lang="en-US" sz="1200" dirty="0" smtClean="0">
                <a:solidFill>
                  <a:schemeClr val="tx1"/>
                </a:solidFill>
                <a:cs typeface="Times New Roman" pitchFamily="18" charset="0"/>
              </a:rPr>
              <a:t>1</a:t>
            </a:r>
            <a:endParaRPr lang="en-US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62657" y="4889403"/>
            <a:ext cx="410257" cy="33000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f</a:t>
            </a:r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00621" y="4267200"/>
            <a:ext cx="410257" cy="33000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f</a:t>
            </a:r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951968" y="1143000"/>
            <a:ext cx="465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Calibri"/>
              </a:rPr>
              <a:t>A set of nodes within the same collision </a:t>
            </a:r>
            <a:r>
              <a:rPr lang="en-US" altLang="zh-CN" sz="2400" dirty="0">
                <a:solidFill>
                  <a:prstClr val="black"/>
                </a:solidFill>
                <a:latin typeface="Calibri"/>
              </a:rPr>
              <a:t>domain share access to </a:t>
            </a:r>
            <a:r>
              <a:rPr lang="en-US" altLang="zh-CN" sz="2400" dirty="0" smtClean="0">
                <a:solidFill>
                  <a:prstClr val="black"/>
                </a:solidFill>
                <a:latin typeface="Calibri"/>
              </a:rPr>
              <a:t>fixed number of channels 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Schedule-based</a:t>
            </a:r>
          </a:p>
          <a:p>
            <a:pPr marL="914400" lvl="1" indent="-457200">
              <a:buFontTx/>
              <a:buChar char="-"/>
            </a:pPr>
            <a:r>
              <a:rPr lang="en-US" sz="2400" dirty="0" smtClean="0">
                <a:solidFill>
                  <a:srgbClr val="3300CC"/>
                </a:solidFill>
                <a:latin typeface="Calibri"/>
              </a:rPr>
              <a:t>Contention-based </a:t>
            </a:r>
            <a:endParaRPr lang="en-US" sz="2400" dirty="0">
              <a:solidFill>
                <a:srgbClr val="3300CC"/>
              </a:solidFill>
              <a:latin typeface="Calibri"/>
            </a:endParaRPr>
          </a:p>
          <a:p>
            <a:endParaRPr lang="en-US" sz="1600" dirty="0"/>
          </a:p>
        </p:txBody>
      </p:sp>
      <p:cxnSp>
        <p:nvCxnSpPr>
          <p:cNvPr id="43" name="Straight Arrow Connector 4"/>
          <p:cNvCxnSpPr>
            <a:endCxn id="108" idx="2"/>
          </p:cNvCxnSpPr>
          <p:nvPr/>
        </p:nvCxnSpPr>
        <p:spPr>
          <a:xfrm flipV="1">
            <a:off x="1475186" y="2298541"/>
            <a:ext cx="1191814" cy="152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"/>
          <p:cNvCxnSpPr>
            <a:endCxn id="110" idx="2"/>
          </p:cNvCxnSpPr>
          <p:nvPr/>
        </p:nvCxnSpPr>
        <p:spPr>
          <a:xfrm flipV="1">
            <a:off x="1808076" y="3109667"/>
            <a:ext cx="782724" cy="113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4"/>
          <p:cNvCxnSpPr>
            <a:endCxn id="109" idx="6"/>
          </p:cNvCxnSpPr>
          <p:nvPr/>
        </p:nvCxnSpPr>
        <p:spPr>
          <a:xfrm flipH="1">
            <a:off x="1824844" y="2366432"/>
            <a:ext cx="842156" cy="811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4"/>
          <p:cNvCxnSpPr>
            <a:endCxn id="105" idx="4"/>
          </p:cNvCxnSpPr>
          <p:nvPr/>
        </p:nvCxnSpPr>
        <p:spPr>
          <a:xfrm flipV="1">
            <a:off x="1395264" y="1887801"/>
            <a:ext cx="152400" cy="410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4"/>
          <p:cNvCxnSpPr>
            <a:stCxn id="109" idx="0"/>
            <a:endCxn id="105" idx="5"/>
          </p:cNvCxnSpPr>
          <p:nvPr/>
        </p:nvCxnSpPr>
        <p:spPr>
          <a:xfrm flipH="1" flipV="1">
            <a:off x="1655427" y="1843164"/>
            <a:ext cx="17017" cy="1182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4"/>
          <p:cNvCxnSpPr>
            <a:endCxn id="110" idx="1"/>
          </p:cNvCxnSpPr>
          <p:nvPr/>
        </p:nvCxnSpPr>
        <p:spPr>
          <a:xfrm>
            <a:off x="1417688" y="2564746"/>
            <a:ext cx="1217749" cy="437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4"/>
          <p:cNvCxnSpPr>
            <a:endCxn id="106" idx="4"/>
          </p:cNvCxnSpPr>
          <p:nvPr/>
        </p:nvCxnSpPr>
        <p:spPr>
          <a:xfrm flipH="1" flipV="1">
            <a:off x="2722016" y="1926471"/>
            <a:ext cx="64538" cy="219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1373981"/>
            <a:ext cx="4780471" cy="349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7581" y="1343025"/>
            <a:ext cx="4908819" cy="358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CN" dirty="0" smtClean="0">
                <a:ea typeface="宋体" charset="0"/>
                <a:cs typeface="Times New Roman" pitchFamily="18" charset="0"/>
              </a:rPr>
              <a:t>Aggregate Throughput – Single Collision Domain</a:t>
            </a:r>
            <a:endParaRPr lang="en-US" altLang="zh-CN" dirty="0" smtClean="0"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20</a:t>
            </a:fld>
            <a:endParaRPr lang="en-US" altLang="zh-CN"/>
          </a:p>
        </p:txBody>
      </p:sp>
      <p:cxnSp>
        <p:nvCxnSpPr>
          <p:cNvPr id="18" name="Straight Arrow Connector 20"/>
          <p:cNvCxnSpPr/>
          <p:nvPr/>
        </p:nvCxnSpPr>
        <p:spPr>
          <a:xfrm rot="5400000" flipH="1" flipV="1">
            <a:off x="3629819" y="2389981"/>
            <a:ext cx="666750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20"/>
          <p:cNvCxnSpPr/>
          <p:nvPr/>
        </p:nvCxnSpPr>
        <p:spPr>
          <a:xfrm rot="5400000" flipH="1" flipV="1">
            <a:off x="8368507" y="2194719"/>
            <a:ext cx="485775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1000" y="5159514"/>
            <a:ext cx="418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3, 6 flows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13877" y="5128316"/>
            <a:ext cx="418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9, 12 flows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CN" dirty="0" smtClean="0">
                <a:ea typeface="宋体" charset="0"/>
                <a:cs typeface="Times New Roman" pitchFamily="18" charset="0"/>
              </a:rPr>
              <a:t>Aggregate Throughput – Exposed/Hidden Terminals</a:t>
            </a:r>
            <a:endParaRPr lang="en-US" altLang="zh-CN" dirty="0" smtClean="0">
              <a:cs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21</a:t>
            </a:fld>
            <a:endParaRPr lang="en-US" altLang="zh-CN"/>
          </a:p>
        </p:txBody>
      </p:sp>
      <p:sp>
        <p:nvSpPr>
          <p:cNvPr id="15" name="Rectangle 14"/>
          <p:cNvSpPr/>
          <p:nvPr/>
        </p:nvSpPr>
        <p:spPr>
          <a:xfrm>
            <a:off x="381000" y="5159514"/>
            <a:ext cx="418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One exposed terminal </a:t>
            </a:r>
            <a:endParaRPr lang="en-US" sz="20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5156537"/>
            <a:ext cx="418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One exposed plus one hidden terminal</a:t>
            </a:r>
            <a:endParaRPr lang="en-US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187747"/>
            <a:ext cx="4533900" cy="375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22712"/>
            <a:ext cx="4506112" cy="374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20"/>
          <p:cNvCxnSpPr/>
          <p:nvPr/>
        </p:nvCxnSpPr>
        <p:spPr>
          <a:xfrm rot="5400000" flipH="1" flipV="1">
            <a:off x="3630613" y="1971675"/>
            <a:ext cx="1123950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20"/>
          <p:cNvCxnSpPr/>
          <p:nvPr/>
        </p:nvCxnSpPr>
        <p:spPr>
          <a:xfrm rot="5400000" flipH="1" flipV="1">
            <a:off x="8310564" y="1972469"/>
            <a:ext cx="796924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dirty="0" smtClean="0">
                <a:ea typeface="宋体" charset="0"/>
                <a:cs typeface="Times New Roman" pitchFamily="18" charset="0"/>
              </a:rPr>
              <a:t>Final Remarks</a:t>
            </a:r>
            <a:endParaRPr lang="en-US" altLang="zh-CN" dirty="0" smtClean="0"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22</a:t>
            </a:fld>
            <a:endParaRPr lang="en-US" altLang="zh-CN"/>
          </a:p>
        </p:txBody>
      </p:sp>
      <p:sp>
        <p:nvSpPr>
          <p:cNvPr id="10" name="Rectangle 9"/>
          <p:cNvSpPr/>
          <p:nvPr/>
        </p:nvSpPr>
        <p:spPr>
          <a:xfrm>
            <a:off x="325626" y="1143000"/>
            <a:ext cx="858977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dirty="0" smtClean="0">
                <a:latin typeface="+mj-lt"/>
              </a:rPr>
              <a:t>Proposed a distributed MMAC protocol that exploits full-duplex </a:t>
            </a:r>
          </a:p>
          <a:p>
            <a:pPr marL="0" lvl="1">
              <a:defRPr/>
            </a:pPr>
            <a:r>
              <a:rPr lang="en-US" sz="2400" dirty="0" smtClean="0">
                <a:latin typeface="+mj-lt"/>
              </a:rPr>
              <a:t>communications</a:t>
            </a:r>
          </a:p>
          <a:p>
            <a:pPr marL="0" lvl="1">
              <a:defRPr/>
            </a:pPr>
            <a:endParaRPr lang="en-US" sz="1200" dirty="0" smtClean="0">
              <a:latin typeface="+mj-lt"/>
            </a:endParaRPr>
          </a:p>
          <a:p>
            <a:pPr lvl="1" indent="-457200">
              <a:defRPr/>
            </a:pPr>
            <a:r>
              <a:rPr lang="en-US" sz="2400" dirty="0" smtClean="0">
                <a:solidFill>
                  <a:srgbClr val="3300CC"/>
                </a:solidFill>
                <a:latin typeface="Calibri"/>
              </a:rPr>
              <a:t>Eliminates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the need for a control channel</a:t>
            </a:r>
          </a:p>
          <a:p>
            <a:pPr lvl="1" indent="-457200">
              <a:defRPr/>
            </a:pPr>
            <a:endParaRPr lang="en-US" sz="2000" dirty="0" smtClean="0">
              <a:latin typeface="+mj-lt"/>
            </a:endParaRPr>
          </a:p>
          <a:p>
            <a:pPr marL="0" lvl="1">
              <a:defRPr/>
            </a:pPr>
            <a:r>
              <a:rPr lang="en-US" sz="2400" dirty="0" smtClean="0">
                <a:latin typeface="+mj-lt"/>
              </a:rPr>
              <a:t>Coordinates channel access at </a:t>
            </a: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low control overhead</a:t>
            </a:r>
          </a:p>
          <a:p>
            <a:pPr lvl="1" indent="-457200">
              <a:defRPr/>
            </a:pPr>
            <a:endParaRPr lang="en-US" sz="1200" dirty="0" smtClean="0">
              <a:latin typeface="+mj-lt"/>
            </a:endParaRPr>
          </a:p>
          <a:p>
            <a:pPr lvl="1" indent="-457200">
              <a:defRPr/>
            </a:pPr>
            <a:r>
              <a:rPr lang="en-US" sz="2400" dirty="0" smtClean="0">
                <a:latin typeface="+mj-lt"/>
              </a:rPr>
              <a:t>Combats </a:t>
            </a: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multi-channel hidden terminal </a:t>
            </a:r>
            <a:r>
              <a:rPr lang="en-US" sz="2400" dirty="0" smtClean="0">
                <a:latin typeface="+mj-lt"/>
              </a:rPr>
              <a:t>problem</a:t>
            </a:r>
          </a:p>
          <a:p>
            <a:pPr lvl="1" indent="-457200">
              <a:defRPr/>
            </a:pPr>
            <a:endParaRPr lang="en-US" sz="1200" dirty="0" smtClean="0">
              <a:latin typeface="+mj-lt"/>
            </a:endParaRPr>
          </a:p>
          <a:p>
            <a:pPr lvl="1" indent="-457200">
              <a:defRPr/>
            </a:pPr>
            <a:r>
              <a:rPr lang="en-US" sz="2400" dirty="0" smtClean="0">
                <a:latin typeface="+mj-lt"/>
              </a:rPr>
              <a:t>Achieves destination discovery and load balancing </a:t>
            </a: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autonomously</a:t>
            </a:r>
          </a:p>
          <a:p>
            <a:pPr lvl="1" indent="-457200">
              <a:defRPr/>
            </a:pPr>
            <a:endParaRPr lang="en-US" sz="1200" dirty="0" smtClean="0">
              <a:latin typeface="+mj-lt"/>
            </a:endParaRPr>
          </a:p>
          <a:p>
            <a:pPr lvl="1" indent="-457200">
              <a:defRPr/>
            </a:pP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Improves spatial channel reuse </a:t>
            </a:r>
            <a:r>
              <a:rPr lang="en-US" sz="2400" dirty="0" smtClean="0">
                <a:latin typeface="+mj-lt"/>
              </a:rPr>
              <a:t>by enabling the operation of </a:t>
            </a:r>
          </a:p>
          <a:p>
            <a:pPr lvl="1" indent="-457200">
              <a:defRPr/>
            </a:pPr>
            <a:r>
              <a:rPr lang="en-US" sz="2400" dirty="0" smtClean="0">
                <a:latin typeface="+mj-lt"/>
              </a:rPr>
              <a:t>multi-channel exposed terminals</a:t>
            </a:r>
          </a:p>
          <a:p>
            <a:pPr lvl="1" indent="-457200">
              <a:defRPr/>
            </a:pPr>
            <a:endParaRPr lang="en-US" sz="1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0" y="2916238"/>
            <a:ext cx="6172200" cy="6651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zh-CN" sz="4800" dirty="0" smtClean="0">
                <a:ea typeface="宋体" charset="0"/>
                <a:cs typeface="Times New Roman" pitchFamily="18" charset="0"/>
              </a:rPr>
              <a:t>Thank you!</a:t>
            </a:r>
            <a:endParaRPr lang="en-US" altLang="zh-CN" sz="4800" dirty="0" smtClean="0"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08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938510"/>
            <a:ext cx="8686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Traditional carrier sensing</a:t>
            </a:r>
          </a:p>
          <a:p>
            <a:r>
              <a:rPr lang="en-US" sz="2400" dirty="0" smtClean="0">
                <a:latin typeface="+mj-lt"/>
              </a:rPr>
              <a:t>    -  Estimate carrier state : 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free vs. busy</a:t>
            </a:r>
          </a:p>
          <a:p>
            <a:r>
              <a:rPr lang="en-US" sz="2400" dirty="0" smtClean="0">
                <a:latin typeface="+mj-lt"/>
              </a:rPr>
              <a:t>    -  Defer from transmission if carrier is busy</a:t>
            </a:r>
          </a:p>
          <a:p>
            <a:endParaRPr lang="en-US" sz="16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FD carrier sensing </a:t>
            </a:r>
          </a:p>
          <a:p>
            <a:pPr lvl="0"/>
            <a:r>
              <a:rPr lang="en-US" sz="2400" dirty="0" smtClean="0">
                <a:latin typeface="+mj-lt"/>
              </a:rPr>
              <a:t>    - </a:t>
            </a:r>
            <a:r>
              <a:rPr lang="en-US" sz="2400" dirty="0" smtClean="0">
                <a:latin typeface="Calibri"/>
              </a:rPr>
              <a:t>Classifies a node’s location relative to an ongoing transmission </a:t>
            </a:r>
          </a:p>
          <a:p>
            <a:pPr lvl="0"/>
            <a:r>
              <a:rPr lang="en-US" sz="2400" dirty="0" smtClean="0">
                <a:latin typeface="Calibri"/>
              </a:rPr>
              <a:t>       into </a:t>
            </a:r>
            <a:r>
              <a:rPr lang="en-US" sz="2400" dirty="0" smtClean="0">
                <a:solidFill>
                  <a:srgbClr val="0000FF"/>
                </a:solidFill>
                <a:latin typeface="Calibri"/>
              </a:rPr>
              <a:t>three regions</a:t>
            </a:r>
          </a:p>
          <a:p>
            <a:pPr lvl="0"/>
            <a:r>
              <a:rPr lang="en-US" sz="2400" dirty="0" smtClean="0">
                <a:latin typeface="Calibri"/>
              </a:rPr>
              <a:t>    - Determines the node’s operation state based on region </a:t>
            </a:r>
          </a:p>
          <a:p>
            <a:pPr marL="457200" indent="-457200"/>
            <a:r>
              <a:rPr lang="en-US" sz="2400" dirty="0" smtClean="0">
                <a:latin typeface="+mj-lt"/>
              </a:rPr>
              <a:t>    </a:t>
            </a:r>
            <a:r>
              <a:rPr lang="en-US" sz="2400" dirty="0" smtClean="0">
                <a:latin typeface="Calibri"/>
              </a:rPr>
              <a:t>- </a:t>
            </a:r>
            <a:r>
              <a:rPr lang="en-US" sz="2400" dirty="0" smtClean="0">
                <a:latin typeface="+mj-lt"/>
              </a:rPr>
              <a:t>Integrates PHY-layer techniques: 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Error Vector Magnitude </a:t>
            </a:r>
            <a:r>
              <a:rPr lang="en-US" sz="2400" dirty="0" smtClean="0">
                <a:latin typeface="+mj-lt"/>
              </a:rPr>
              <a:t>(EVM) and 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Received Signal Strength </a:t>
            </a:r>
            <a:r>
              <a:rPr lang="en-US" sz="2400" dirty="0" smtClean="0">
                <a:latin typeface="+mj-lt"/>
              </a:rPr>
              <a:t>(RSS) measurements</a:t>
            </a:r>
          </a:p>
          <a:p>
            <a:r>
              <a:rPr lang="en-US" sz="2400" dirty="0" smtClean="0">
                <a:latin typeface="+mj-lt"/>
              </a:rPr>
              <a:t>    </a:t>
            </a:r>
            <a:endParaRPr lang="en-US" sz="16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Advantages of FD carrier sensing</a:t>
            </a:r>
          </a:p>
          <a:p>
            <a:r>
              <a:rPr lang="en-US" sz="2400" dirty="0" smtClean="0">
                <a:latin typeface="+mj-lt"/>
              </a:rPr>
              <a:t>   -  Eliminates 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multi-channel hidden terminal problem</a:t>
            </a:r>
          </a:p>
          <a:p>
            <a:r>
              <a:rPr lang="en-US" sz="2400" dirty="0" smtClean="0">
                <a:latin typeface="+mj-lt"/>
              </a:rPr>
              <a:t>   -  Creates transmission opportunities for 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exposed terminals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24</a:t>
            </a:fld>
            <a:endParaRPr lang="en-US" altLang="zh-CN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FD Carrier Sensing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C:\Documents and Settings\yanzhang\Application Data\Tencent\Users\52020682\QQ\WinTemp\RichOle\(T`0XD{6UIH9%Y96_E3{]4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38400"/>
            <a:ext cx="3922164" cy="3700476"/>
          </a:xfrm>
          <a:prstGeom prst="rect">
            <a:avLst/>
          </a:prstGeom>
          <a:noFill/>
        </p:spPr>
      </p:pic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30187" y="1143000"/>
            <a:ext cx="8228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+mj-lt"/>
              </a:rPr>
              <a:t>- C</a:t>
            </a:r>
            <a:r>
              <a:rPr lang="en-US" sz="2200" dirty="0" smtClean="0">
                <a:latin typeface="+mj-lt"/>
              </a:rPr>
              <a:t> needs to wait until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’s transmission is completed to verify if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 can </a:t>
            </a:r>
          </a:p>
          <a:p>
            <a:r>
              <a:rPr lang="en-US" sz="2200" dirty="0" smtClean="0">
                <a:latin typeface="+mj-lt"/>
              </a:rPr>
              <a:t>  be correctly decoded</a:t>
            </a:r>
            <a:endParaRPr lang="en-US" sz="22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18975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i="1" dirty="0" smtClean="0">
                <a:latin typeface="+mj-lt"/>
              </a:rPr>
              <a:t> C</a:t>
            </a:r>
            <a:r>
              <a:rPr lang="en-US" sz="2200" dirty="0" smtClean="0">
                <a:latin typeface="+mj-lt"/>
              </a:rPr>
              <a:t> cannot decode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 if it switches to a busy channel in the middle of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’s  </a:t>
            </a:r>
          </a:p>
          <a:p>
            <a:r>
              <a:rPr lang="en-US" sz="2200" dirty="0" smtClean="0">
                <a:latin typeface="+mj-lt"/>
              </a:rPr>
              <a:t>   transmission</a:t>
            </a:r>
            <a:endParaRPr lang="en-US" sz="22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8600" y="2438400"/>
            <a:ext cx="5030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Solution: </a:t>
            </a:r>
            <a:r>
              <a:rPr lang="en-US" sz="2200" i="1" dirty="0" smtClean="0">
                <a:solidFill>
                  <a:srgbClr val="0000FF"/>
                </a:solidFill>
                <a:latin typeface="+mj-lt"/>
              </a:rPr>
              <a:t>C</a:t>
            </a: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 measures EVM values on 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received symbols in order to evaluate </a:t>
            </a:r>
          </a:p>
          <a:p>
            <a:r>
              <a:rPr lang="en-US" sz="2200" dirty="0" err="1" smtClean="0">
                <a:solidFill>
                  <a:srgbClr val="0000FF"/>
                </a:solidFill>
                <a:latin typeface="+mj-lt"/>
              </a:rPr>
              <a:t>decodability</a:t>
            </a: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 of </a:t>
            </a:r>
            <a:r>
              <a:rPr lang="en-US" sz="2200" i="1" dirty="0" smtClean="0">
                <a:solidFill>
                  <a:srgbClr val="0000FF"/>
                </a:solidFill>
                <a:latin typeface="+mj-lt"/>
              </a:rPr>
              <a:t>P</a:t>
            </a:r>
            <a:r>
              <a:rPr lang="en-US" sz="2200" baseline="-25000" dirty="0" smtClean="0">
                <a:solidFill>
                  <a:srgbClr val="0000FF"/>
                </a:solidFill>
                <a:latin typeface="+mj-lt"/>
              </a:rPr>
              <a:t>A</a:t>
            </a: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 before packet reception</a:t>
            </a:r>
          </a:p>
        </p:txBody>
      </p:sp>
      <p:sp>
        <p:nvSpPr>
          <p:cNvPr id="23" name="Oval 22"/>
          <p:cNvSpPr/>
          <p:nvPr/>
        </p:nvSpPr>
        <p:spPr>
          <a:xfrm flipV="1">
            <a:off x="2070136" y="4084651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2007270" y="4313251"/>
            <a:ext cx="381000" cy="3429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6195950"/>
            <a:ext cx="202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Transmitted symbol</a:t>
            </a:r>
            <a:endParaRPr lang="en-US" dirty="0"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 flipV="1">
            <a:off x="2362200" y="6318504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V="1">
            <a:off x="230187" y="632064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38400" y="6216247"/>
            <a:ext cx="174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Received symbol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7539" y="3733800"/>
            <a:ext cx="1752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18977" y="4606940"/>
            <a:ext cx="3197225" cy="1588"/>
          </a:xfrm>
          <a:prstGeom prst="straightConnector1">
            <a:avLst/>
          </a:prstGeom>
          <a:ln w="3175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0187" y="762000"/>
            <a:ext cx="5561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Problems with traditional decoding method</a:t>
            </a:r>
            <a:endParaRPr lang="en-US" sz="2200" dirty="0">
              <a:latin typeface="+mj-lt"/>
            </a:endParaRPr>
          </a:p>
        </p:txBody>
      </p:sp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INFOCOM 2014, University of Arizona</a:t>
            </a:r>
            <a:endParaRPr lang="en-US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25</a:t>
            </a:fld>
            <a:endParaRPr lang="en-US" altLang="zh-CN"/>
          </a:p>
        </p:txBody>
      </p:sp>
      <p:sp>
        <p:nvSpPr>
          <p:cNvPr id="61" name="TextBox 60"/>
          <p:cNvSpPr txBox="1"/>
          <p:nvPr/>
        </p:nvSpPr>
        <p:spPr>
          <a:xfrm>
            <a:off x="4114800" y="3845004"/>
            <a:ext cx="5030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- EVM is computed over window size 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4800" y="4226004"/>
            <a:ext cx="4648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latin typeface="+mj-lt"/>
              </a:rPr>
              <a:t> Transmitted symbol is unknown to C </a:t>
            </a:r>
          </a:p>
          <a:p>
            <a:r>
              <a:rPr lang="en-US" sz="2200" dirty="0" smtClean="0">
                <a:latin typeface="+mj-lt"/>
              </a:rPr>
              <a:t>   for arbitrary data packet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26675" y="4911804"/>
            <a:ext cx="4648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latin typeface="+mj-lt"/>
              </a:rPr>
              <a:t> The symbol closest to the received  </a:t>
            </a:r>
          </a:p>
          <a:p>
            <a:r>
              <a:rPr lang="en-US" sz="2200" dirty="0" smtClean="0">
                <a:latin typeface="+mj-lt"/>
              </a:rPr>
              <a:t>   one is selected as ideal symbol when   </a:t>
            </a:r>
          </a:p>
          <a:p>
            <a:r>
              <a:rPr lang="en-US" sz="2200" dirty="0" smtClean="0">
                <a:latin typeface="+mj-lt"/>
              </a:rPr>
              <a:t>   computing EVM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Evaluating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Decodability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 of Data Packet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5841" y="2233545"/>
            <a:ext cx="5576197" cy="30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038600" y="5334000"/>
            <a:ext cx="51175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Normalized correlation for 10 BCN packets</a:t>
            </a:r>
            <a:endParaRPr lang="en-US" sz="2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2864585"/>
            <a:ext cx="27328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+mj-lt"/>
              </a:rPr>
              <a:t>-  P</a:t>
            </a:r>
            <a:r>
              <a:rPr lang="en-US" sz="2200" baseline="-25000" dirty="0" smtClean="0"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: 500-bit payload</a:t>
            </a:r>
            <a:endParaRPr lang="en-US" sz="2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5" y="3345359"/>
            <a:ext cx="3196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-  BCN</a:t>
            </a:r>
            <a:r>
              <a:rPr lang="en-US" sz="2200" baseline="-25000" dirty="0" smtClean="0">
                <a:latin typeface="+mj-lt"/>
              </a:rPr>
              <a:t>D</a:t>
            </a:r>
            <a:r>
              <a:rPr lang="en-US" sz="2200" dirty="0" smtClean="0">
                <a:latin typeface="+mj-lt"/>
              </a:rPr>
              <a:t>: 50-bit payload</a:t>
            </a:r>
            <a:endParaRPr lang="en-US" sz="2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5" y="3821609"/>
            <a:ext cx="3519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latin typeface="+mj-lt"/>
              </a:rPr>
              <a:t>  C applies signal correlation </a:t>
            </a:r>
          </a:p>
          <a:p>
            <a:r>
              <a:rPr lang="en-US" sz="2200" dirty="0" smtClean="0">
                <a:latin typeface="+mj-lt"/>
              </a:rPr>
              <a:t>    to detect BCN</a:t>
            </a:r>
            <a:r>
              <a:rPr lang="en-US" sz="2200" baseline="-25000" dirty="0" smtClean="0">
                <a:latin typeface="+mj-lt"/>
              </a:rPr>
              <a:t>D </a:t>
            </a:r>
            <a:r>
              <a:rPr lang="en-US" sz="2200" dirty="0" smtClean="0">
                <a:latin typeface="+mj-lt"/>
              </a:rPr>
              <a:t>packets</a:t>
            </a:r>
            <a:endParaRPr lang="en-US" sz="2200" dirty="0"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84483" y="1371600"/>
            <a:ext cx="487317" cy="500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52700" y="1394703"/>
            <a:ext cx="32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D</a:t>
            </a:r>
            <a:endParaRPr lang="en-US" sz="2400" i="1" dirty="0">
              <a:latin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48200" y="1369826"/>
            <a:ext cx="487317" cy="500372"/>
          </a:xfrm>
          <a:prstGeom prst="ellipse">
            <a:avLst/>
          </a:prstGeom>
          <a:solidFill>
            <a:schemeClr val="accent6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24400" y="1405235"/>
            <a:ext cx="32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C</a:t>
            </a:r>
            <a:endParaRPr lang="en-US" sz="2400" i="1" dirty="0">
              <a:latin typeface="+mn-lt"/>
            </a:endParaRPr>
          </a:p>
        </p:txBody>
      </p:sp>
      <p:cxnSp>
        <p:nvCxnSpPr>
          <p:cNvPr id="29" name="Straight Connector 28"/>
          <p:cNvCxnSpPr>
            <a:stCxn id="22" idx="7"/>
            <a:endCxn id="31" idx="1"/>
          </p:cNvCxnSpPr>
          <p:nvPr/>
        </p:nvCxnSpPr>
        <p:spPr>
          <a:xfrm rot="5400000" flipH="1" flipV="1">
            <a:off x="3052995" y="1068873"/>
            <a:ext cx="223445" cy="52856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1"/>
          </p:cNvCxnSpPr>
          <p:nvPr/>
        </p:nvCxnSpPr>
        <p:spPr>
          <a:xfrm>
            <a:off x="4139303" y="1219658"/>
            <a:ext cx="580263" cy="223446"/>
          </a:xfrm>
          <a:prstGeom prst="straightConnector1">
            <a:avLst/>
          </a:prstGeom>
          <a:ln w="2540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29000" y="990600"/>
            <a:ext cx="85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BCN</a:t>
            </a:r>
            <a:r>
              <a:rPr lang="en-US" sz="2400" baseline="-25000" dirty="0" smtClean="0">
                <a:solidFill>
                  <a:srgbClr val="00B050"/>
                </a:solidFill>
                <a:latin typeface="+mn-lt"/>
              </a:rPr>
              <a:t>D</a:t>
            </a:r>
            <a:endParaRPr lang="en-US" sz="2600" baseline="-25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99283" y="1371600"/>
            <a:ext cx="487317" cy="500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667500" y="1394703"/>
            <a:ext cx="32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A</a:t>
            </a:r>
            <a:endParaRPr lang="en-US" sz="2400" i="1" dirty="0">
              <a:latin typeface="+mn-lt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6161133" y="1297633"/>
            <a:ext cx="525417" cy="154632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0800000" flipV="1">
            <a:off x="5094334" y="1297633"/>
            <a:ext cx="634882" cy="223444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729216" y="990600"/>
            <a:ext cx="58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  <a:latin typeface="+mj-lt"/>
              </a:rPr>
              <a:t>P</a:t>
            </a:r>
            <a:r>
              <a:rPr lang="en-US" sz="2400" baseline="-25000" dirty="0" smtClean="0">
                <a:solidFill>
                  <a:srgbClr val="00B050"/>
                </a:solidFill>
                <a:latin typeface="+mj-lt"/>
              </a:rPr>
              <a:t>A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200" y="2438400"/>
            <a:ext cx="3781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-  </a:t>
            </a:r>
            <a:r>
              <a:rPr lang="en-US" sz="2200" dirty="0" err="1" smtClean="0">
                <a:latin typeface="+mj-lt"/>
              </a:rPr>
              <a:t>Distance</a:t>
            </a:r>
            <a:r>
              <a:rPr lang="en-US" sz="2200" baseline="-25000" dirty="0" err="1" smtClean="0">
                <a:latin typeface="+mj-lt"/>
              </a:rPr>
              <a:t>C</a:t>
            </a:r>
            <a:r>
              <a:rPr lang="en-US" sz="2200" baseline="-25000" dirty="0" smtClean="0">
                <a:latin typeface="+mj-lt"/>
              </a:rPr>
              <a:t>-A</a:t>
            </a:r>
            <a:r>
              <a:rPr lang="en-US" sz="2200" dirty="0" smtClean="0">
                <a:latin typeface="+mj-lt"/>
              </a:rPr>
              <a:t> = </a:t>
            </a:r>
            <a:r>
              <a:rPr lang="en-US" sz="2200" dirty="0" err="1" smtClean="0">
                <a:latin typeface="+mj-lt"/>
              </a:rPr>
              <a:t>Distance</a:t>
            </a:r>
            <a:r>
              <a:rPr lang="en-US" sz="2200" baseline="-25000" dirty="0" err="1" smtClean="0">
                <a:latin typeface="+mj-lt"/>
              </a:rPr>
              <a:t>C</a:t>
            </a:r>
            <a:r>
              <a:rPr lang="en-US" sz="2200" baseline="-25000" dirty="0" smtClean="0">
                <a:latin typeface="+mj-lt"/>
              </a:rPr>
              <a:t>-D </a:t>
            </a:r>
            <a:r>
              <a:rPr lang="en-US" sz="2200" dirty="0" smtClean="0">
                <a:latin typeface="+mj-lt"/>
              </a:rPr>
              <a:t>=</a:t>
            </a:r>
            <a:r>
              <a:rPr lang="en-US" sz="2200" baseline="-250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7 ft</a:t>
            </a:r>
            <a:endParaRPr lang="en-US" sz="2200" dirty="0"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65337" y="5707559"/>
            <a:ext cx="3620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Correlation peaks correspond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to BCN</a:t>
            </a:r>
            <a:r>
              <a:rPr lang="en-US" sz="2200" baseline="-25000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 transmissions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rot="5400000" flipH="1" flipV="1">
            <a:off x="3178371" y="4066282"/>
            <a:ext cx="1745157" cy="1537399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7121" y="4602659"/>
            <a:ext cx="35891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latin typeface="+mj-lt"/>
              </a:rPr>
              <a:t>  Detection threshold = 0.005</a:t>
            </a:r>
            <a:endParaRPr lang="en-US" sz="2200" dirty="0">
              <a:latin typeface="+mj-lt"/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26</a:t>
            </a:fld>
            <a:endParaRPr lang="en-US" altLang="zh-CN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RF Correlation Measurements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8523" y="807184"/>
            <a:ext cx="89176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n-lt"/>
              </a:rPr>
              <a:t>Experiment setup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200" dirty="0" smtClean="0">
                <a:latin typeface="+mn-lt"/>
              </a:rPr>
              <a:t>USRP devices over the 2.4GHz band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200" dirty="0" smtClean="0">
                <a:latin typeface="+mn-lt"/>
              </a:rPr>
              <a:t>QPSK modulation at a transmission rate of 2Mbps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200" dirty="0" smtClean="0">
                <a:latin typeface="+mn-lt"/>
              </a:rPr>
              <a:t>Applied phase/frequency offset correction and time sync using </a:t>
            </a:r>
          </a:p>
          <a:p>
            <a:pPr marL="800100" lvl="1" indent="-342900"/>
            <a:r>
              <a:rPr lang="en-US" sz="2200" dirty="0" smtClean="0">
                <a:latin typeface="+mn-lt"/>
              </a:rPr>
              <a:t>      88-bit preamble sequence</a:t>
            </a:r>
          </a:p>
        </p:txBody>
      </p:sp>
      <p:sp>
        <p:nvSpPr>
          <p:cNvPr id="9" name="Oval 8"/>
          <p:cNvSpPr/>
          <p:nvPr/>
        </p:nvSpPr>
        <p:spPr>
          <a:xfrm>
            <a:off x="1451677" y="3429000"/>
            <a:ext cx="4114800" cy="2562697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73960" y="4343400"/>
            <a:ext cx="487317" cy="500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42177" y="4366503"/>
            <a:ext cx="32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A</a:t>
            </a:r>
            <a:endParaRPr lang="en-US" sz="2400" i="1" dirty="0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7677" y="4341626"/>
            <a:ext cx="487317" cy="500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3877" y="4377035"/>
            <a:ext cx="32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B</a:t>
            </a:r>
            <a:endParaRPr lang="en-US" sz="2400" i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4677" y="4648200"/>
            <a:ext cx="60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A</a:t>
            </a:r>
            <a:endParaRPr lang="en-US" sz="2600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0" idx="5"/>
            <a:endCxn id="14" idx="1"/>
          </p:cNvCxnSpPr>
          <p:nvPr/>
        </p:nvCxnSpPr>
        <p:spPr>
          <a:xfrm rot="16200000" flipH="1">
            <a:off x="2222636" y="4537769"/>
            <a:ext cx="139316" cy="6047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3"/>
            <a:endCxn id="12" idx="3"/>
          </p:cNvCxnSpPr>
          <p:nvPr/>
        </p:nvCxnSpPr>
        <p:spPr>
          <a:xfrm flipV="1">
            <a:off x="3200229" y="4768720"/>
            <a:ext cx="608814" cy="14109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9" idx="3"/>
            <a:endCxn id="12" idx="1"/>
          </p:cNvCxnSpPr>
          <p:nvPr/>
        </p:nvCxnSpPr>
        <p:spPr>
          <a:xfrm>
            <a:off x="3485163" y="4224010"/>
            <a:ext cx="323880" cy="1908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9" idx="1"/>
            <a:endCxn id="10" idx="7"/>
          </p:cNvCxnSpPr>
          <p:nvPr/>
        </p:nvCxnSpPr>
        <p:spPr>
          <a:xfrm rot="10800000" flipV="1">
            <a:off x="1989911" y="4224010"/>
            <a:ext cx="452366" cy="19266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42277" y="3962400"/>
            <a:ext cx="104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BCN</a:t>
            </a:r>
            <a:r>
              <a:rPr lang="en-US" sz="2000" dirty="0" smtClean="0">
                <a:latin typeface="+mn-lt"/>
              </a:rPr>
              <a:t>B</a:t>
            </a:r>
            <a:endParaRPr lang="en-US" sz="2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2003" y="3439180"/>
            <a:ext cx="67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CO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6277" y="3352800"/>
            <a:ext cx="4191000" cy="2562697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14340" y="3544163"/>
            <a:ext cx="67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TO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9940" y="3439180"/>
            <a:ext cx="67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RO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709" y="4419600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C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</a:rPr>
              <a:t>1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88315" y="4796135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C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</a:rPr>
              <a:t>2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78915" y="5329535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C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</a:rPr>
              <a:t>3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1115" y="4415135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C</a:t>
            </a:r>
            <a:r>
              <a:rPr lang="en-US" sz="2400" baseline="-25000" dirty="0" smtClean="0">
                <a:solidFill>
                  <a:srgbClr val="0000FF"/>
                </a:solidFill>
                <a:latin typeface="+mj-lt"/>
              </a:rPr>
              <a:t>4</a:t>
            </a:r>
            <a:endParaRPr lang="en-US" sz="2400" baseline="-25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81600" y="3074313"/>
            <a:ext cx="2303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-  </a:t>
            </a:r>
            <a:r>
              <a:rPr lang="en-US" sz="2200" dirty="0" err="1" smtClean="0">
                <a:latin typeface="+mj-lt"/>
              </a:rPr>
              <a:t>Distance</a:t>
            </a:r>
            <a:r>
              <a:rPr lang="en-US" sz="2200" baseline="-25000" dirty="0" err="1" smtClean="0">
                <a:latin typeface="+mj-lt"/>
              </a:rPr>
              <a:t>A</a:t>
            </a:r>
            <a:r>
              <a:rPr lang="en-US" sz="2200" baseline="-25000" dirty="0" smtClean="0">
                <a:latin typeface="+mj-lt"/>
              </a:rPr>
              <a:t>-B</a:t>
            </a:r>
            <a:r>
              <a:rPr lang="en-US" sz="2200" dirty="0" smtClean="0">
                <a:latin typeface="+mj-lt"/>
              </a:rPr>
              <a:t> = 7 ft</a:t>
            </a:r>
            <a:endParaRPr lang="en-US" sz="22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81600" y="3505200"/>
            <a:ext cx="381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-  A and B transmit concurrently</a:t>
            </a:r>
            <a:endParaRPr lang="en-US" sz="220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2600" y="3912513"/>
            <a:ext cx="27328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+mj-lt"/>
              </a:rPr>
              <a:t>-  P</a:t>
            </a:r>
            <a:r>
              <a:rPr lang="en-US" sz="2200" baseline="-25000" dirty="0" smtClean="0"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: 500-bit payload</a:t>
            </a:r>
            <a:endParaRPr lang="en-US" sz="22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8877" y="4343400"/>
            <a:ext cx="3196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-  BCN</a:t>
            </a:r>
            <a:r>
              <a:rPr lang="en-US" sz="2200" baseline="-25000" dirty="0" smtClean="0">
                <a:latin typeface="+mj-lt"/>
              </a:rPr>
              <a:t>B</a:t>
            </a:r>
            <a:r>
              <a:rPr lang="en-US" sz="2200" dirty="0" smtClean="0">
                <a:latin typeface="+mj-lt"/>
              </a:rPr>
              <a:t>: 50-bit payload</a:t>
            </a:r>
            <a:endParaRPr lang="en-US" sz="220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5000" y="47931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-  100</a:t>
            </a:r>
            <a:r>
              <a:rPr lang="en-US" sz="2200" i="1" dirty="0" smtClean="0">
                <a:latin typeface="+mj-lt"/>
              </a:rPr>
              <a:t> P</a:t>
            </a:r>
            <a:r>
              <a:rPr lang="en-US" sz="2200" baseline="-25000" dirty="0" smtClean="0"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 and 500 BCN</a:t>
            </a:r>
            <a:r>
              <a:rPr lang="en-US" sz="2200" baseline="-25000" dirty="0" smtClean="0">
                <a:latin typeface="+mj-lt"/>
              </a:rPr>
              <a:t>B</a:t>
            </a:r>
            <a:r>
              <a:rPr lang="en-US" sz="2200" dirty="0" smtClean="0">
                <a:latin typeface="+mj-lt"/>
              </a:rPr>
              <a:t> </a:t>
            </a:r>
          </a:p>
          <a:p>
            <a:r>
              <a:rPr lang="en-US" sz="2200" dirty="0" smtClean="0">
                <a:latin typeface="+mj-lt"/>
              </a:rPr>
              <a:t>    transmitted </a:t>
            </a:r>
            <a:endParaRPr lang="en-US" sz="22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81600" y="5555159"/>
            <a:ext cx="3809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>
                <a:latin typeface="+mj-lt"/>
              </a:rPr>
              <a:t>  EVM, RSS, and </a:t>
            </a:r>
            <a:r>
              <a:rPr lang="en-US" sz="2200" dirty="0" err="1" smtClean="0">
                <a:latin typeface="+mj-lt"/>
              </a:rPr>
              <a:t>decodability</a:t>
            </a:r>
            <a:r>
              <a:rPr lang="en-US" sz="2200" dirty="0" smtClean="0">
                <a:latin typeface="+mj-lt"/>
              </a:rPr>
              <a:t> of</a:t>
            </a:r>
          </a:p>
          <a:p>
            <a:r>
              <a:rPr lang="en-US" sz="2200" dirty="0" smtClean="0">
                <a:latin typeface="+mj-lt"/>
              </a:rPr>
              <a:t>    BCN</a:t>
            </a:r>
            <a:r>
              <a:rPr lang="en-US" sz="2200" baseline="-25000" dirty="0" smtClean="0">
                <a:latin typeface="+mj-lt"/>
              </a:rPr>
              <a:t>B</a:t>
            </a:r>
            <a:r>
              <a:rPr lang="en-US" sz="2200" dirty="0" smtClean="0">
                <a:latin typeface="+mj-lt"/>
              </a:rPr>
              <a:t> are measured</a:t>
            </a:r>
            <a:endParaRPr lang="en-US" sz="2200" dirty="0">
              <a:latin typeface="+mj-lt"/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27</a:t>
            </a:fld>
            <a:endParaRPr lang="en-US" altLang="zh-CN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smtClean="0">
                <a:latin typeface="Calibri" charset="0"/>
                <a:ea typeface="宋体" charset="0"/>
                <a:cs typeface="宋体" charset="0"/>
              </a:rPr>
              <a:t>Experimental Evaluation of Region Classification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2035" y="1431365"/>
            <a:ext cx="5048835" cy="365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75" y="1400175"/>
            <a:ext cx="4876800" cy="368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322144" y="5207913"/>
            <a:ext cx="4326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EVM CDF at RO, CO, and TO regions</a:t>
            </a:r>
            <a:endParaRPr lang="en-US" sz="22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2169" y="5181600"/>
            <a:ext cx="41118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Average RSS at different positions</a:t>
            </a:r>
            <a:endParaRPr lang="en-US" sz="2200" dirty="0">
              <a:latin typeface="+mj-l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28</a:t>
            </a:fld>
            <a:endParaRPr lang="en-US" altLang="zh-CN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EVM and RSS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Mesurements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dirty="0" smtClean="0">
                <a:ea typeface="宋体" charset="0"/>
                <a:cs typeface="Times New Roman" pitchFamily="18" charset="0"/>
              </a:rPr>
              <a:t>Transmission Delay</a:t>
            </a:r>
            <a:endParaRPr lang="en-US" altLang="zh-CN" dirty="0" smtClean="0"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29</a:t>
            </a:fld>
            <a:endParaRPr lang="en-US" altLang="zh-CN"/>
          </a:p>
        </p:txBody>
      </p:sp>
      <p:sp>
        <p:nvSpPr>
          <p:cNvPr id="15" name="Rectangle 14"/>
          <p:cNvSpPr/>
          <p:nvPr/>
        </p:nvSpPr>
        <p:spPr>
          <a:xfrm>
            <a:off x="0" y="83820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+mn-lt"/>
              </a:rPr>
              <a:t>Average delay for transmitting a batch of 100 data packets</a:t>
            </a:r>
            <a:endParaRPr lang="en-US" sz="22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46086"/>
            <a:ext cx="6115920" cy="477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The Multi-channel Hidden Terminal Problem</a:t>
            </a:r>
            <a:endParaRPr lang="en-US" altLang="zh-CN" dirty="0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>
            <a:off x="1143000" y="5105400"/>
            <a:ext cx="1295400" cy="556636"/>
          </a:xfrm>
          <a:prstGeom prst="rect">
            <a:avLst/>
          </a:prstGeom>
          <a:solidFill>
            <a:srgbClr val="F0CF6B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RTS</a:t>
            </a:r>
            <a:r>
              <a:rPr lang="en-US" sz="2800" baseline="-25000" dirty="0" smtClean="0">
                <a:latin typeface="+mj-lt"/>
                <a:cs typeface="Arial" pitchFamily="34" charset="0"/>
              </a:rPr>
              <a:t>A</a:t>
            </a:r>
            <a:endParaRPr lang="en-US" sz="2800" baseline="-25000" dirty="0"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0378" y="4053245"/>
            <a:ext cx="1292022" cy="543579"/>
          </a:xfrm>
          <a:prstGeom prst="rect">
            <a:avLst/>
          </a:prstGeom>
          <a:solidFill>
            <a:srgbClr val="CDCCFE"/>
          </a:solidFill>
          <a:ln w="317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CTS</a:t>
            </a:r>
            <a:r>
              <a:rPr lang="en-US" sz="2800" baseline="-25000" dirty="0" smtClean="0">
                <a:latin typeface="+mj-lt"/>
                <a:cs typeface="Arial" pitchFamily="34" charset="0"/>
              </a:rPr>
              <a:t>B</a:t>
            </a:r>
            <a:endParaRPr lang="en-US" sz="2800" baseline="-25000" dirty="0">
              <a:latin typeface="+mj-lt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1000" y="5105400"/>
            <a:ext cx="4114800" cy="558225"/>
          </a:xfrm>
          <a:prstGeom prst="rect">
            <a:avLst/>
          </a:prstGeom>
          <a:solidFill>
            <a:srgbClr val="B8F99C"/>
          </a:solidFill>
          <a:ln w="317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P</a:t>
            </a:r>
            <a:r>
              <a:rPr lang="en-US" sz="2800" i="1" baseline="-25000" dirty="0" smtClean="0">
                <a:latin typeface="+mj-lt"/>
                <a:cs typeface="Arial" pitchFamily="34" charset="0"/>
              </a:rPr>
              <a:t>A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1242983"/>
            <a:ext cx="482286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A</a:t>
            </a:r>
            <a:endParaRPr lang="en-US" sz="2800" i="1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0" y="1140599"/>
            <a:ext cx="686594" cy="688201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40000" dist="23000" dir="3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1191608"/>
            <a:ext cx="469838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B</a:t>
            </a:r>
            <a:endParaRPr lang="en-US" sz="28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4534" y="1242983"/>
            <a:ext cx="462123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C</a:t>
            </a:r>
            <a:endParaRPr lang="en-US" sz="2800" i="1" dirty="0">
              <a:latin typeface="+mj-lt"/>
            </a:endParaRPr>
          </a:p>
        </p:txBody>
      </p:sp>
      <p:cxnSp>
        <p:nvCxnSpPr>
          <p:cNvPr id="22" name="Straight Arrow Connector 21"/>
          <p:cNvCxnSpPr>
            <a:endCxn id="13" idx="2"/>
          </p:cNvCxnSpPr>
          <p:nvPr/>
        </p:nvCxnSpPr>
        <p:spPr>
          <a:xfrm flipV="1">
            <a:off x="1600200" y="1484700"/>
            <a:ext cx="2209800" cy="3690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53200" y="1216798"/>
            <a:ext cx="914400" cy="101538"/>
          </a:xfrm>
          <a:prstGeom prst="straightConnector1">
            <a:avLst/>
          </a:prstGeom>
          <a:ln w="31750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8200" y="835799"/>
            <a:ext cx="235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hidden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terminal to </a:t>
            </a:r>
            <a:r>
              <a:rPr lang="en-US" sz="2400" i="1" dirty="0" smtClean="0">
                <a:solidFill>
                  <a:srgbClr val="000000"/>
                </a:solidFill>
                <a:latin typeface="+mj-lt"/>
              </a:rPr>
              <a:t>A</a:t>
            </a:r>
            <a:endParaRPr lang="en-US" sz="2400" i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73875" y="2463225"/>
            <a:ext cx="78867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88225" y="3528437"/>
            <a:ext cx="78867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88225" y="4596825"/>
            <a:ext cx="78867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00100" y="5662037"/>
            <a:ext cx="78867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9470" y="4825425"/>
            <a:ext cx="48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A</a:t>
            </a:r>
            <a:endParaRPr lang="en-US" sz="2800" i="1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6700" y="3783450"/>
            <a:ext cx="469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B</a:t>
            </a:r>
            <a:endParaRPr lang="en-US" sz="2800" i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8575" y="2792850"/>
            <a:ext cx="4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C</a:t>
            </a:r>
            <a:endParaRPr lang="en-US" sz="2800" i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43026" y="914400"/>
            <a:ext cx="78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f</a:t>
            </a:r>
            <a:r>
              <a:rPr lang="en-US" sz="2800" baseline="-25000" dirty="0" smtClean="0">
                <a:solidFill>
                  <a:srgbClr val="000000"/>
                </a:solidFill>
                <a:latin typeface="+mj-lt"/>
              </a:rPr>
              <a:t>1</a:t>
            </a:r>
            <a:endParaRPr lang="en-US" sz="2800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200" y="2691825"/>
            <a:ext cx="327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C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switches to </a:t>
            </a:r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f</a:t>
            </a:r>
            <a:r>
              <a:rPr lang="en-US" sz="2800" baseline="-25000" dirty="0" smtClean="0">
                <a:solidFill>
                  <a:srgbClr val="000000"/>
                </a:solidFill>
                <a:latin typeface="+mj-lt"/>
              </a:rPr>
              <a:t>1</a:t>
            </a:r>
            <a:endParaRPr lang="en-US" sz="2800" baseline="-25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4076700" y="5777925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33800" y="5739825"/>
            <a:ext cx="61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+mj-lt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8183802" y="5777925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840902" y="5739825"/>
            <a:ext cx="61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+mj-lt"/>
              </a:rPr>
              <a:t>1</a:t>
            </a:r>
            <a:endParaRPr lang="en-US" sz="2800" baseline="-25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4381500" y="3630581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038600" y="3530025"/>
            <a:ext cx="61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+mj-lt"/>
              </a:rPr>
              <a:t>2</a:t>
            </a:r>
            <a:endParaRPr lang="en-US" sz="2800" baseline="-25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545502" y="3517075"/>
            <a:ext cx="9286" cy="1512125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19800" y="3530025"/>
            <a:ext cx="61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+mj-lt"/>
              </a:rPr>
              <a:t>3</a:t>
            </a:r>
            <a:endParaRPr lang="en-US" sz="2800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5800" y="391102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collision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192408" y="4266687"/>
            <a:ext cx="970392" cy="76251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105400"/>
            <a:ext cx="1287702" cy="556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62" name="Straight Connector 61"/>
          <p:cNvCxnSpPr/>
          <p:nvPr/>
        </p:nvCxnSpPr>
        <p:spPr>
          <a:xfrm>
            <a:off x="7838313" y="3557650"/>
            <a:ext cx="2589" cy="147155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95800" y="2920425"/>
            <a:ext cx="198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backoff</a:t>
            </a:r>
            <a:endParaRPr lang="en-US" sz="2800" baseline="-25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893898" y="3175062"/>
            <a:ext cx="601108" cy="33013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913606" y="1194193"/>
            <a:ext cx="686594" cy="688201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40000" dist="23000" dir="3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563530" y="1177499"/>
            <a:ext cx="686594" cy="688201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40000" dist="23000" dir="3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42913" y="2971801"/>
            <a:ext cx="1295400" cy="556636"/>
          </a:xfrm>
          <a:prstGeom prst="rect">
            <a:avLst/>
          </a:prstGeom>
          <a:solidFill>
            <a:srgbClr val="F0CF6B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RTS</a:t>
            </a:r>
            <a:r>
              <a:rPr lang="en-US" sz="2800" baseline="-25000" dirty="0" smtClean="0">
                <a:latin typeface="+mj-lt"/>
                <a:cs typeface="Arial" pitchFamily="34" charset="0"/>
              </a:rPr>
              <a:t>C</a:t>
            </a:r>
            <a:endParaRPr lang="en-US" sz="2800" baseline="-250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40" grpId="0"/>
      <p:bldP spid="43" grpId="0"/>
      <p:bldP spid="45" grpId="0"/>
      <p:bldP spid="47" grpId="0"/>
      <p:bldP spid="49" grpId="0"/>
      <p:bldP spid="51" grpId="0"/>
      <p:bldP spid="64" grpId="0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The Multi-channel Exposed Terminal Problem</a:t>
            </a:r>
            <a:endParaRPr lang="en-US" altLang="zh-CN" dirty="0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>
            <a:off x="1143000" y="4191000"/>
            <a:ext cx="1295400" cy="534988"/>
          </a:xfrm>
          <a:prstGeom prst="rect">
            <a:avLst/>
          </a:prstGeom>
          <a:solidFill>
            <a:srgbClr val="F0CF6B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RTS</a:t>
            </a:r>
            <a:r>
              <a:rPr lang="en-US" sz="2800" i="1" baseline="-25000" dirty="0" smtClean="0">
                <a:latin typeface="+mj-lt"/>
                <a:cs typeface="Arial" pitchFamily="34" charset="0"/>
              </a:rPr>
              <a:t>B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0378" y="5181600"/>
            <a:ext cx="1292022" cy="553704"/>
          </a:xfrm>
          <a:prstGeom prst="rect">
            <a:avLst/>
          </a:prstGeom>
          <a:solidFill>
            <a:srgbClr val="CDCCFE"/>
          </a:solidFill>
          <a:ln w="317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CTS</a:t>
            </a:r>
            <a:r>
              <a:rPr lang="en-US" sz="2800" i="1" baseline="-25000" dirty="0" smtClean="0">
                <a:latin typeface="+mj-lt"/>
                <a:cs typeface="Arial" pitchFamily="34" charset="0"/>
              </a:rPr>
              <a:t>A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6594" y="4191000"/>
            <a:ext cx="3809206" cy="533913"/>
          </a:xfrm>
          <a:prstGeom prst="rect">
            <a:avLst/>
          </a:prstGeom>
          <a:solidFill>
            <a:srgbClr val="B8F99C"/>
          </a:solidFill>
          <a:ln w="317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P</a:t>
            </a:r>
            <a:r>
              <a:rPr lang="en-US" sz="2800" i="1" baseline="-25000" dirty="0" smtClean="0">
                <a:latin typeface="+mj-lt"/>
                <a:cs typeface="Arial" pitchFamily="34" charset="0"/>
              </a:rPr>
              <a:t>B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1219200"/>
            <a:ext cx="48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A</a:t>
            </a:r>
            <a:endParaRPr lang="en-US" sz="2800" i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1242983"/>
            <a:ext cx="469838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B</a:t>
            </a:r>
            <a:endParaRPr lang="en-US" sz="2800" i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9125" y="1240548"/>
            <a:ext cx="4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C</a:t>
            </a:r>
            <a:endParaRPr lang="en-US" sz="2800" i="1" dirty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47800" y="1521599"/>
            <a:ext cx="12192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10200" y="1216798"/>
            <a:ext cx="609600" cy="101538"/>
          </a:xfrm>
          <a:prstGeom prst="straightConnector1">
            <a:avLst/>
          </a:prstGeom>
          <a:ln w="31750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57600" y="84540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exposed</a:t>
            </a:r>
          </a:p>
          <a:p>
            <a:pPr algn="ctr"/>
            <a:r>
              <a:rPr lang="en-US" sz="2800" dirty="0" smtClean="0">
                <a:latin typeface="+mj-lt"/>
              </a:rPr>
              <a:t>terminal to </a:t>
            </a:r>
            <a:r>
              <a:rPr lang="en-US" sz="2800" i="1" dirty="0" smtClean="0">
                <a:latin typeface="+mj-lt"/>
              </a:rPr>
              <a:t>B</a:t>
            </a:r>
            <a:endParaRPr lang="en-US" sz="2800" i="1" dirty="0"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73875" y="2590800"/>
            <a:ext cx="78867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8225" y="3674425"/>
            <a:ext cx="78867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8225" y="4727063"/>
            <a:ext cx="78867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00100" y="5742112"/>
            <a:ext cx="78867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9470" y="5191780"/>
            <a:ext cx="48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A</a:t>
            </a:r>
            <a:endParaRPr lang="en-US" sz="2800" i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700" y="4114800"/>
            <a:ext cx="469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B</a:t>
            </a:r>
            <a:endParaRPr lang="en-US" sz="2800" i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8575" y="2981980"/>
            <a:ext cx="4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C</a:t>
            </a:r>
            <a:endParaRPr lang="en-US" sz="2800" i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2600" y="924580"/>
            <a:ext cx="78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f</a:t>
            </a:r>
            <a:r>
              <a:rPr lang="en-US" sz="2800" baseline="-25000" dirty="0" smtClean="0">
                <a:solidFill>
                  <a:srgbClr val="000000"/>
                </a:solidFill>
                <a:latin typeface="+mj-lt"/>
              </a:rPr>
              <a:t>1</a:t>
            </a:r>
            <a:endParaRPr lang="en-US" sz="2800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200" y="2835712"/>
            <a:ext cx="327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C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switches to </a:t>
            </a:r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f</a:t>
            </a:r>
            <a:r>
              <a:rPr lang="en-US" sz="2800" baseline="-25000" dirty="0" smtClean="0">
                <a:solidFill>
                  <a:srgbClr val="000000"/>
                </a:solidFill>
                <a:latin typeface="+mj-lt"/>
              </a:rPr>
              <a:t>1</a:t>
            </a:r>
            <a:endParaRPr lang="en-US" sz="2800" baseline="-25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4381500" y="4827338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14800" y="4777925"/>
            <a:ext cx="617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3200" baseline="-25000" dirty="0" smtClean="0">
                <a:solidFill>
                  <a:srgbClr val="000000"/>
                </a:solidFill>
                <a:latin typeface="+mj-lt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8183802" y="4827338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40902" y="4763900"/>
            <a:ext cx="617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3200" baseline="-25000" dirty="0" smtClean="0">
                <a:solidFill>
                  <a:srgbClr val="000000"/>
                </a:solidFill>
                <a:latin typeface="+mj-lt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761706" y="3799806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50172" y="3536356"/>
            <a:ext cx="679028" cy="70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3200" baseline="-25000" dirty="0" smtClean="0">
                <a:solidFill>
                  <a:srgbClr val="000000"/>
                </a:solidFill>
                <a:latin typeface="+mj-lt"/>
              </a:rPr>
              <a:t>2</a:t>
            </a:r>
            <a:endParaRPr lang="en-US" sz="3200" baseline="-25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893898" y="3344287"/>
            <a:ext cx="981314" cy="304800"/>
          </a:xfrm>
          <a:prstGeom prst="straightConnector1">
            <a:avLst/>
          </a:prstGeom>
          <a:ln w="31750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001000" y="1219200"/>
            <a:ext cx="495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D</a:t>
            </a:r>
            <a:endParaRPr lang="en-US" sz="2800" i="1" dirty="0">
              <a:latin typeface="+mj-lt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781800" y="1523187"/>
            <a:ext cx="1066800" cy="813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010400" y="1242951"/>
            <a:ext cx="533400" cy="5069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V="1">
            <a:off x="7010400" y="1242950"/>
            <a:ext cx="533400" cy="5069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105400" y="29819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C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defers transmission</a:t>
            </a:r>
            <a:endParaRPr lang="en-US" sz="2800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62000" y="1171222"/>
            <a:ext cx="686594" cy="688201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40000" dist="23000" dir="3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70378" y="1157111"/>
            <a:ext cx="686594" cy="688201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40000" dist="23000" dir="3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043728" y="1192182"/>
            <a:ext cx="686594" cy="688201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40000" dist="23000" dir="3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848600" y="1177498"/>
            <a:ext cx="686594" cy="688201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40000" dist="23000" dir="3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1" grpId="0"/>
      <p:bldP spid="33" grpId="0"/>
      <p:bldP spid="35" grpId="0"/>
      <p:bldP spid="37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Prior-Art on Multi-channel MAC (MMAC)</a:t>
            </a:r>
            <a:endParaRPr lang="en-US" altLang="zh-CN" dirty="0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2" name="Rectangle 1"/>
          <p:cNvSpPr/>
          <p:nvPr/>
        </p:nvSpPr>
        <p:spPr>
          <a:xfrm>
            <a:off x="2100312" y="1641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>
              <a:defRPr/>
            </a:pP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85800"/>
            <a:ext cx="4087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Split-phase designs (SP-MMAC)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375" y="5862935"/>
            <a:ext cx="663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Frequency hopping rendezvous designs (FH-MMAC)</a:t>
            </a:r>
            <a:endParaRPr lang="en-US" sz="24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78873" y="2677336"/>
            <a:ext cx="7420602" cy="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8234" y="1462349"/>
            <a:ext cx="7441241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78873" y="1901428"/>
            <a:ext cx="7420602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78873" y="2286569"/>
            <a:ext cx="7420602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5420290" y="2137695"/>
            <a:ext cx="1757026" cy="794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89130" y="2372271"/>
            <a:ext cx="447553" cy="300167"/>
          </a:xfrm>
          <a:prstGeom prst="rect">
            <a:avLst/>
          </a:prstGeom>
          <a:solidFill>
            <a:srgbClr val="FFE593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REQ</a:t>
            </a:r>
            <a:endParaRPr lang="en-US" sz="1100" dirty="0"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0366" y="2372271"/>
            <a:ext cx="447553" cy="300167"/>
          </a:xfrm>
          <a:prstGeom prst="rect">
            <a:avLst/>
          </a:prstGeom>
          <a:solidFill>
            <a:srgbClr val="FFE593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REQ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04748" y="2368865"/>
            <a:ext cx="447553" cy="300167"/>
          </a:xfrm>
          <a:prstGeom prst="rect">
            <a:avLst/>
          </a:prstGeom>
          <a:solidFill>
            <a:srgbClr val="FFE593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ea typeface="+mj-ea"/>
                <a:cs typeface="Times New Roman" pitchFamily="18" charset="0"/>
              </a:rPr>
              <a:t>REQ</a:t>
            </a:r>
            <a:endParaRPr lang="en-US" sz="1200" dirty="0"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1274" y="2372271"/>
            <a:ext cx="447553" cy="300167"/>
          </a:xfrm>
          <a:prstGeom prst="rect">
            <a:avLst/>
          </a:prstGeom>
          <a:solidFill>
            <a:srgbClr val="F1CFCC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ACK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26893" y="2368865"/>
            <a:ext cx="447553" cy="300167"/>
          </a:xfrm>
          <a:prstGeom prst="rect">
            <a:avLst/>
          </a:prstGeom>
          <a:solidFill>
            <a:srgbClr val="F1CFCC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ACK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42511" y="2372271"/>
            <a:ext cx="447553" cy="300167"/>
          </a:xfrm>
          <a:prstGeom prst="rect">
            <a:avLst/>
          </a:prstGeom>
          <a:solidFill>
            <a:srgbClr val="F1CFCC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ACK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64656" y="2368865"/>
            <a:ext cx="447553" cy="300167"/>
          </a:xfrm>
          <a:prstGeom prst="rect">
            <a:avLst/>
          </a:prstGeom>
          <a:solidFill>
            <a:srgbClr val="CDCCFE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RES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3419" y="2372271"/>
            <a:ext cx="447553" cy="300167"/>
          </a:xfrm>
          <a:prstGeom prst="rect">
            <a:avLst/>
          </a:prstGeom>
          <a:solidFill>
            <a:srgbClr val="CDCCFE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RES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49038" y="2378380"/>
            <a:ext cx="447553" cy="300167"/>
          </a:xfrm>
          <a:prstGeom prst="rect">
            <a:avLst/>
          </a:prstGeom>
          <a:solidFill>
            <a:srgbClr val="CDCCFE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RES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9546" y="2385715"/>
            <a:ext cx="1254129" cy="281882"/>
          </a:xfrm>
          <a:prstGeom prst="rect">
            <a:avLst/>
          </a:prstGeom>
          <a:solidFill>
            <a:srgbClr val="B8F99C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Data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230133" y="2841794"/>
            <a:ext cx="5072263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302396" y="2841794"/>
            <a:ext cx="1997079" cy="287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51159" y="2861846"/>
            <a:ext cx="1769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00CC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rgbClr val="3300CC"/>
                </a:solidFill>
                <a:latin typeface="+mn-lt"/>
                <a:cs typeface="Times New Roman" pitchFamily="18" charset="0"/>
              </a:rPr>
              <a:t>ontrol phase</a:t>
            </a:r>
            <a:endParaRPr lang="en-US" sz="2000" dirty="0">
              <a:solidFill>
                <a:srgbClr val="3300C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03669" y="2847328"/>
            <a:ext cx="1397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00CC"/>
                </a:solidFill>
                <a:latin typeface="+mn-lt"/>
                <a:cs typeface="Times New Roman" pitchFamily="18" charset="0"/>
              </a:rPr>
              <a:t>data </a:t>
            </a:r>
            <a:r>
              <a:rPr lang="en-US" sz="2000" dirty="0">
                <a:solidFill>
                  <a:srgbClr val="3300CC"/>
                </a:solidFill>
                <a:latin typeface="+mn-lt"/>
                <a:cs typeface="Times New Roman" pitchFamily="18" charset="0"/>
              </a:rPr>
              <a:t>p</a:t>
            </a:r>
            <a:r>
              <a:rPr lang="en-US" sz="2000" dirty="0" smtClean="0">
                <a:solidFill>
                  <a:srgbClr val="3300CC"/>
                </a:solidFill>
                <a:latin typeface="+mn-lt"/>
                <a:cs typeface="Times New Roman" pitchFamily="18" charset="0"/>
              </a:rPr>
              <a:t>hase</a:t>
            </a:r>
            <a:endParaRPr lang="en-US" sz="2000" dirty="0">
              <a:solidFill>
                <a:srgbClr val="3300CC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6200000" flipH="1">
            <a:off x="338878" y="2134445"/>
            <a:ext cx="1749733" cy="1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77000" y="1997557"/>
            <a:ext cx="1371600" cy="281882"/>
          </a:xfrm>
          <a:prstGeom prst="rect">
            <a:avLst/>
          </a:prstGeom>
          <a:solidFill>
            <a:srgbClr val="B8F99C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Data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76999" y="1607895"/>
            <a:ext cx="1136676" cy="281882"/>
          </a:xfrm>
          <a:prstGeom prst="rect">
            <a:avLst/>
          </a:prstGeom>
          <a:solidFill>
            <a:srgbClr val="B8F99C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Data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33400" y="2310576"/>
            <a:ext cx="410257" cy="33000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f</a:t>
            </a:r>
            <a:r>
              <a:rPr lang="en-US" sz="1200" dirty="0" smtClean="0">
                <a:solidFill>
                  <a:schemeClr val="tx1"/>
                </a:solidFill>
                <a:cs typeface="Times New Roman" pitchFamily="18" charset="0"/>
              </a:rPr>
              <a:t>1</a:t>
            </a:r>
            <a:endParaRPr lang="en-US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53132" y="1896223"/>
            <a:ext cx="410257" cy="33000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f</a:t>
            </a:r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42925" y="1466245"/>
            <a:ext cx="410257" cy="33000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f</a:t>
            </a:r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4161" y="3499525"/>
            <a:ext cx="619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Dedicated control channel designs (DCC-MMAC)</a:t>
            </a:r>
            <a:endParaRPr lang="en-US" sz="2400" dirty="0">
              <a:latin typeface="+mj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19235" y="444965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>
              <a:defRPr/>
            </a:pP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797796" y="5485189"/>
            <a:ext cx="7420602" cy="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77157" y="4270202"/>
            <a:ext cx="7441241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97796" y="4709281"/>
            <a:ext cx="7420602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97796" y="5094422"/>
            <a:ext cx="7420602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93761" y="5180124"/>
            <a:ext cx="447553" cy="300167"/>
          </a:xfrm>
          <a:prstGeom prst="rect">
            <a:avLst/>
          </a:prstGeom>
          <a:solidFill>
            <a:srgbClr val="FFE593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REQ</a:t>
            </a:r>
            <a:endParaRPr lang="en-US" sz="1100" dirty="0"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324997" y="5180124"/>
            <a:ext cx="447553" cy="300167"/>
          </a:xfrm>
          <a:prstGeom prst="rect">
            <a:avLst/>
          </a:prstGeom>
          <a:solidFill>
            <a:srgbClr val="FFE593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REQ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609379" y="5176718"/>
            <a:ext cx="447553" cy="300167"/>
          </a:xfrm>
          <a:prstGeom prst="rect">
            <a:avLst/>
          </a:prstGeom>
          <a:solidFill>
            <a:srgbClr val="FFE593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ea typeface="+mj-ea"/>
                <a:cs typeface="Times New Roman" pitchFamily="18" charset="0"/>
              </a:rPr>
              <a:t>REQ</a:t>
            </a:r>
            <a:endParaRPr lang="en-US" sz="1200" dirty="0">
              <a:ea typeface="+mj-ea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415905" y="5180124"/>
            <a:ext cx="447553" cy="300167"/>
          </a:xfrm>
          <a:prstGeom prst="rect">
            <a:avLst/>
          </a:prstGeom>
          <a:solidFill>
            <a:srgbClr val="F1CFCC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ACK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31524" y="5176718"/>
            <a:ext cx="447553" cy="300167"/>
          </a:xfrm>
          <a:prstGeom prst="rect">
            <a:avLst/>
          </a:prstGeom>
          <a:solidFill>
            <a:srgbClr val="F1CFCC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ACK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47142" y="5180124"/>
            <a:ext cx="447553" cy="300167"/>
          </a:xfrm>
          <a:prstGeom prst="rect">
            <a:avLst/>
          </a:prstGeom>
          <a:solidFill>
            <a:srgbClr val="F1CFCC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ACK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369287" y="5176718"/>
            <a:ext cx="447553" cy="300167"/>
          </a:xfrm>
          <a:prstGeom prst="rect">
            <a:avLst/>
          </a:prstGeom>
          <a:solidFill>
            <a:srgbClr val="CDCCFE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RES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38050" y="5180124"/>
            <a:ext cx="447553" cy="300167"/>
          </a:xfrm>
          <a:prstGeom prst="rect">
            <a:avLst/>
          </a:prstGeom>
          <a:solidFill>
            <a:srgbClr val="CDCCFE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RES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653669" y="5186233"/>
            <a:ext cx="447553" cy="300167"/>
          </a:xfrm>
          <a:prstGeom prst="rect">
            <a:avLst/>
          </a:prstGeom>
          <a:solidFill>
            <a:srgbClr val="CDCCFE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cs typeface="Times New Roman" pitchFamily="18" charset="0"/>
              </a:rPr>
              <a:t>RES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27286" y="4802078"/>
            <a:ext cx="2079605" cy="281882"/>
          </a:xfrm>
          <a:prstGeom prst="rect">
            <a:avLst/>
          </a:prstGeom>
          <a:solidFill>
            <a:srgbClr val="B8F99C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Data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094160" y="4423428"/>
            <a:ext cx="2173609" cy="281882"/>
          </a:xfrm>
          <a:prstGeom prst="rect">
            <a:avLst/>
          </a:prstGeom>
          <a:solidFill>
            <a:srgbClr val="B8F99C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Data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846760" y="4802078"/>
            <a:ext cx="1822475" cy="281882"/>
          </a:xfrm>
          <a:prstGeom prst="rect">
            <a:avLst/>
          </a:prstGeom>
          <a:solidFill>
            <a:srgbClr val="B8F99C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 pitchFamily="18" charset="0"/>
              </a:rPr>
              <a:t>Data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52323" y="5118429"/>
            <a:ext cx="410257" cy="33000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f</a:t>
            </a:r>
            <a:r>
              <a:rPr lang="en-US" sz="1200" dirty="0" smtClean="0">
                <a:solidFill>
                  <a:schemeClr val="tx1"/>
                </a:solidFill>
                <a:cs typeface="Times New Roman" pitchFamily="18" charset="0"/>
              </a:rPr>
              <a:t>1</a:t>
            </a:r>
            <a:endParaRPr lang="en-US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72055" y="4704076"/>
            <a:ext cx="410257" cy="33000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f</a:t>
            </a:r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61848" y="4274098"/>
            <a:ext cx="410257" cy="33000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f</a:t>
            </a:r>
            <a:r>
              <a:rPr lang="en-US" sz="1200" dirty="0">
                <a:solidFill>
                  <a:schemeClr val="tx1"/>
                </a:solidFill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5653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dirty="0" smtClean="0">
                <a:latin typeface="Calibri" charset="0"/>
                <a:ea typeface="宋体" charset="0"/>
                <a:cs typeface="宋体" charset="0"/>
              </a:rPr>
              <a:t>Full-Duplex Multi-Channel MAC (FD-MMAC)</a:t>
            </a:r>
            <a:endParaRPr lang="en-US" altLang="zh-CN" dirty="0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12" name="Rectangle 11"/>
          <p:cNvSpPr/>
          <p:nvPr/>
        </p:nvSpPr>
        <p:spPr>
          <a:xfrm>
            <a:off x="249425" y="1049953"/>
            <a:ext cx="8886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defRPr/>
            </a:pPr>
            <a:r>
              <a:rPr lang="en-US" sz="2400" dirty="0" smtClean="0">
                <a:latin typeface="+mj-lt"/>
              </a:rPr>
              <a:t>Design a distributed MMAC protocol that:</a:t>
            </a:r>
          </a:p>
          <a:p>
            <a:pPr lvl="1" indent="-457200">
              <a:defRPr/>
            </a:pPr>
            <a:endParaRPr lang="en-US" sz="2400" dirty="0" smtClean="0">
              <a:latin typeface="+mj-lt"/>
            </a:endParaRPr>
          </a:p>
          <a:p>
            <a:pPr lvl="2" indent="-457200">
              <a:defRPr/>
            </a:pP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Eliminates</a:t>
            </a:r>
            <a:r>
              <a:rPr lang="en-US" sz="2400" dirty="0" smtClean="0">
                <a:latin typeface="+mj-lt"/>
              </a:rPr>
              <a:t> the use of a </a:t>
            </a: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control channel</a:t>
            </a:r>
          </a:p>
          <a:p>
            <a:pPr lvl="2" indent="-457200">
              <a:defRPr/>
            </a:pPr>
            <a:endParaRPr lang="en-US" sz="2400" dirty="0" smtClean="0">
              <a:latin typeface="+mj-lt"/>
            </a:endParaRPr>
          </a:p>
          <a:p>
            <a:pPr lvl="2" indent="-457200">
              <a:defRPr/>
            </a:pPr>
            <a:r>
              <a:rPr lang="en-US" sz="2400" dirty="0" smtClean="0">
                <a:latin typeface="+mj-lt"/>
              </a:rPr>
              <a:t>Combats the </a:t>
            </a: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multi-channel hidden terminal problem</a:t>
            </a:r>
          </a:p>
          <a:p>
            <a:pPr lvl="2" indent="-457200">
              <a:defRPr/>
            </a:pPr>
            <a:endParaRPr lang="en-US" sz="2400" dirty="0" smtClean="0">
              <a:latin typeface="+mj-lt"/>
            </a:endParaRPr>
          </a:p>
          <a:p>
            <a:pPr lvl="2" indent="-457200">
              <a:defRPr/>
            </a:pP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Reduces</a:t>
            </a:r>
            <a:r>
              <a:rPr lang="en-US" sz="2400" dirty="0" smtClean="0">
                <a:latin typeface="+mj-lt"/>
              </a:rPr>
              <a:t> control signaling</a:t>
            </a:r>
          </a:p>
          <a:p>
            <a:pPr lvl="2" indent="-457200">
              <a:defRPr/>
            </a:pPr>
            <a:endParaRPr lang="en-US" sz="2400" dirty="0" smtClean="0">
              <a:latin typeface="+mj-lt"/>
            </a:endParaRPr>
          </a:p>
          <a:p>
            <a:pPr marL="457200" lvl="2">
              <a:defRPr/>
            </a:pPr>
            <a:r>
              <a:rPr lang="en-US" sz="2400" dirty="0" smtClean="0">
                <a:latin typeface="+mj-lt"/>
              </a:rPr>
              <a:t>Improves </a:t>
            </a: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spectral efficiency </a:t>
            </a:r>
            <a:r>
              <a:rPr lang="en-US" sz="2400" dirty="0" smtClean="0">
                <a:latin typeface="+mj-lt"/>
              </a:rPr>
              <a:t>by enabling the operation of </a:t>
            </a:r>
          </a:p>
          <a:p>
            <a:pPr marL="457200" lvl="2">
              <a:defRPr/>
            </a:pP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exposed terminals</a:t>
            </a:r>
          </a:p>
          <a:p>
            <a:pPr lvl="2" indent="-457200">
              <a:defRPr/>
            </a:pPr>
            <a:endParaRPr lang="en-US" sz="2400" dirty="0" smtClean="0">
              <a:latin typeface="+mj-lt"/>
            </a:endParaRPr>
          </a:p>
          <a:p>
            <a:pPr lvl="2" indent="-457200">
              <a:defRPr/>
            </a:pPr>
            <a:r>
              <a:rPr lang="en-US" sz="2400" dirty="0" smtClean="0">
                <a:latin typeface="+mj-lt"/>
              </a:rPr>
              <a:t> Achieves </a:t>
            </a: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load balancing </a:t>
            </a:r>
            <a:r>
              <a:rPr lang="en-US" sz="2400" dirty="0" smtClean="0">
                <a:latin typeface="+mj-lt"/>
              </a:rPr>
              <a:t>and </a:t>
            </a:r>
            <a:r>
              <a:rPr lang="en-US" sz="2400" dirty="0" smtClean="0">
                <a:solidFill>
                  <a:srgbClr val="3300CC"/>
                </a:solidFill>
                <a:latin typeface="+mj-lt"/>
              </a:rPr>
              <a:t>fairness</a:t>
            </a:r>
            <a:r>
              <a:rPr lang="en-US" sz="2400" dirty="0" smtClean="0">
                <a:latin typeface="+mj-lt"/>
              </a:rPr>
              <a:t> autonomously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80148" y="1524000"/>
            <a:ext cx="5728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P</a:t>
            </a:r>
            <a:r>
              <a:rPr lang="en-US" sz="3200" i="1" baseline="-25000" dirty="0" smtClean="0">
                <a:latin typeface="+mn-lt"/>
              </a:rPr>
              <a:t>A</a:t>
            </a:r>
            <a:endParaRPr lang="en-US" sz="3200" i="1" baseline="-250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0" y="1652118"/>
            <a:ext cx="1116124" cy="17560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05400" y="1652118"/>
            <a:ext cx="1143000" cy="17908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105400" y="1206788"/>
            <a:ext cx="1143000" cy="23009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5" idx="1"/>
          </p:cNvCxnSpPr>
          <p:nvPr/>
        </p:nvCxnSpPr>
        <p:spPr>
          <a:xfrm flipH="1">
            <a:off x="3048000" y="1176010"/>
            <a:ext cx="1116124" cy="260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164124" y="914400"/>
            <a:ext cx="116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BCN</a:t>
            </a:r>
            <a:r>
              <a:rPr lang="en-US" sz="2800" i="1" baseline="-25000" dirty="0" smtClean="0">
                <a:latin typeface="+mn-lt"/>
              </a:rPr>
              <a:t>B</a:t>
            </a:r>
            <a:endParaRPr lang="en-US" sz="2800" i="1" baseline="-25000" dirty="0">
              <a:latin typeface="+mn-lt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05/02/2014</a:t>
            </a:r>
            <a:endParaRPr lang="en-US" altLang="zh-CN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z="1400" smtClean="0"/>
              <a:pPr/>
              <a:t>7</a:t>
            </a:fld>
            <a:endParaRPr lang="en-US" altLang="zh-CN" sz="1400"/>
          </a:p>
        </p:txBody>
      </p:sp>
      <p:sp>
        <p:nvSpPr>
          <p:cNvPr id="23" name="Rectangle 22"/>
          <p:cNvSpPr/>
          <p:nvPr/>
        </p:nvSpPr>
        <p:spPr>
          <a:xfrm>
            <a:off x="7162800" y="2590800"/>
            <a:ext cx="1174981" cy="569025"/>
          </a:xfrm>
          <a:prstGeom prst="rect">
            <a:avLst/>
          </a:prstGeom>
          <a:solidFill>
            <a:srgbClr val="F1CFCC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cs typeface="Times New Roman" pitchFamily="18" charset="0"/>
              </a:rPr>
              <a:t>ACK</a:t>
            </a:r>
            <a:r>
              <a:rPr lang="en-US" sz="2800" i="1" baseline="-25000" dirty="0" smtClean="0">
                <a:cs typeface="Times New Roman" pitchFamily="18" charset="0"/>
              </a:rPr>
              <a:t>B</a:t>
            </a:r>
            <a:endParaRPr lang="en-US" sz="2800" i="1" baseline="-25000" dirty="0"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23381" y="1219200"/>
            <a:ext cx="48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A</a:t>
            </a:r>
            <a:endParaRPr lang="en-US" sz="2800" i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67186" y="1246426"/>
            <a:ext cx="469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B</a:t>
            </a:r>
            <a:endParaRPr lang="en-US" sz="2800" i="1" dirty="0">
              <a:latin typeface="+mj-l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718950" y="3171700"/>
            <a:ext cx="8120250" cy="373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33300" y="4239575"/>
            <a:ext cx="8105900" cy="107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7570" y="3667780"/>
            <a:ext cx="5222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A</a:t>
            </a:r>
            <a:endParaRPr lang="en-US" sz="3200" i="1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4800" y="2439338"/>
            <a:ext cx="5080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B</a:t>
            </a:r>
            <a:endParaRPr lang="en-US" sz="3200" i="1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14400" y="3657600"/>
            <a:ext cx="990600" cy="581975"/>
          </a:xfrm>
          <a:prstGeom prst="rect">
            <a:avLst/>
          </a:prstGeom>
          <a:solidFill>
            <a:srgbClr val="F0CF6B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PHY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05000" y="3657600"/>
            <a:ext cx="990600" cy="584638"/>
          </a:xfrm>
          <a:prstGeom prst="rect">
            <a:avLst/>
          </a:prstGeom>
          <a:solidFill>
            <a:srgbClr val="CDCCFE"/>
          </a:solidFill>
          <a:ln w="317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MAC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88675" y="3657600"/>
            <a:ext cx="3873428" cy="583562"/>
          </a:xfrm>
          <a:prstGeom prst="rect">
            <a:avLst/>
          </a:prstGeom>
          <a:solidFill>
            <a:srgbClr val="B8F99C"/>
          </a:solidFill>
          <a:ln w="317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P</a:t>
            </a:r>
            <a:r>
              <a:rPr lang="en-US" sz="2800" i="1" baseline="-25000" dirty="0" smtClean="0">
                <a:latin typeface="+mj-lt"/>
                <a:cs typeface="Arial" pitchFamily="34" charset="0"/>
              </a:rPr>
              <a:t>A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50324" y="3195935"/>
            <a:ext cx="94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2800" baseline="-25000" dirty="0" err="1" smtClean="0">
                <a:solidFill>
                  <a:srgbClr val="000000"/>
                </a:solidFill>
                <a:latin typeface="+mn-lt"/>
              </a:rPr>
              <a:t>ACK</a:t>
            </a:r>
            <a:endParaRPr lang="en-US" sz="2800" i="1" baseline="-250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8226331" y="3290156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507019" y="4267200"/>
            <a:ext cx="579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2800" baseline="-25000" dirty="0" err="1" smtClean="0">
                <a:solidFill>
                  <a:srgbClr val="000000"/>
                </a:solidFill>
                <a:latin typeface="+mn-lt"/>
              </a:rPr>
              <a:t>e</a:t>
            </a:r>
            <a:endParaRPr lang="en-US" sz="2800" i="1" baseline="-250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6639594" y="4361906"/>
            <a:ext cx="2286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036125" y="2590800"/>
            <a:ext cx="990600" cy="58387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BCN</a:t>
            </a:r>
            <a:r>
              <a:rPr lang="en-US" sz="2800" i="1" baseline="-25000" dirty="0" smtClean="0">
                <a:latin typeface="+mj-lt"/>
                <a:cs typeface="Arial" pitchFamily="34" charset="0"/>
              </a:rPr>
              <a:t>B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099126" y="5334002"/>
            <a:ext cx="990600" cy="634562"/>
          </a:xfrm>
          <a:prstGeom prst="rect">
            <a:avLst/>
          </a:prstGeom>
          <a:solidFill>
            <a:srgbClr val="F0CF6B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PHY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009076" y="5334001"/>
            <a:ext cx="990600" cy="634564"/>
          </a:xfrm>
          <a:prstGeom prst="rect">
            <a:avLst/>
          </a:prstGeom>
          <a:solidFill>
            <a:srgbClr val="CDCCFE"/>
          </a:solidFill>
          <a:ln w="317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CRC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080326" y="5334001"/>
            <a:ext cx="990600" cy="63456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ID</a:t>
            </a:r>
            <a:r>
              <a:rPr lang="en-US" sz="2800" i="1" baseline="-25000" dirty="0" smtClean="0">
                <a:latin typeface="+mj-lt"/>
                <a:cs typeface="Arial" pitchFamily="34" charset="0"/>
              </a:rPr>
              <a:t>B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013526" y="5334002"/>
            <a:ext cx="990600" cy="63456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atin typeface="+mj-lt"/>
                <a:cs typeface="Arial" pitchFamily="34" charset="0"/>
              </a:rPr>
              <a:t>t</a:t>
            </a:r>
            <a:r>
              <a:rPr lang="en-US" sz="2800" baseline="-25000" dirty="0" err="1" smtClean="0">
                <a:latin typeface="+mj-lt"/>
                <a:cs typeface="Arial" pitchFamily="34" charset="0"/>
              </a:rPr>
              <a:t>ACK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30524" y="5420380"/>
            <a:ext cx="116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BCN</a:t>
            </a:r>
            <a:r>
              <a:rPr lang="en-US" sz="2800" i="1" baseline="-25000" dirty="0" smtClean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:</a:t>
            </a:r>
            <a:endParaRPr lang="en-US" sz="2800" baseline="-25000" dirty="0">
              <a:latin typeface="+mn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26725" y="2590800"/>
            <a:ext cx="990600" cy="5819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BCN</a:t>
            </a:r>
            <a:r>
              <a:rPr lang="en-US" sz="2800" i="1" baseline="-25000" dirty="0" smtClean="0">
                <a:latin typeface="+mj-lt"/>
                <a:cs typeface="Arial" pitchFamily="34" charset="0"/>
              </a:rPr>
              <a:t>B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017325" y="2590800"/>
            <a:ext cx="990600" cy="5819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BCN</a:t>
            </a:r>
            <a:r>
              <a:rPr lang="en-US" sz="2800" i="1" baseline="-25000" dirty="0" smtClean="0">
                <a:latin typeface="+mj-lt"/>
                <a:cs typeface="Arial" pitchFamily="34" charset="0"/>
              </a:rPr>
              <a:t>B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07925" y="2590800"/>
            <a:ext cx="990600" cy="57992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BCN</a:t>
            </a:r>
            <a:r>
              <a:rPr lang="en-US" sz="2800" i="1" baseline="-25000" dirty="0" smtClean="0">
                <a:latin typeface="+mj-lt"/>
                <a:cs typeface="Arial" pitchFamily="34" charset="0"/>
              </a:rPr>
              <a:t>B</a:t>
            </a:r>
            <a:endParaRPr lang="en-US" sz="2800" i="1" baseline="-25000" dirty="0">
              <a:latin typeface="+mj-lt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Communication in Full-Duplex (FD) Mode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362200" y="1157111"/>
            <a:ext cx="686594" cy="688201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40000" dist="23000" dir="3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214063" y="1176010"/>
            <a:ext cx="686594" cy="688201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>
            <a:outerShdw blurRad="40000" dist="23000" dir="3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23" grpId="0" animBg="1"/>
      <p:bldP spid="25" grpId="0"/>
      <p:bldP spid="27" grpId="0"/>
      <p:bldP spid="51" grpId="0"/>
      <p:bldP spid="52" grpId="0"/>
      <p:bldP spid="66" grpId="0"/>
      <p:bldP spid="71" grpId="0" animBg="1"/>
      <p:bldP spid="75" grpId="0" animBg="1"/>
      <p:bldP spid="76" grpId="0" animBg="1"/>
      <p:bldP spid="77" grpId="0" animBg="1"/>
      <p:bldP spid="78" grpId="0" animBg="1"/>
      <p:bldP spid="79" grpId="0"/>
      <p:bldP spid="83" grpId="0" animBg="1"/>
      <p:bldP spid="85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val 103"/>
          <p:cNvSpPr/>
          <p:nvPr/>
        </p:nvSpPr>
        <p:spPr>
          <a:xfrm>
            <a:off x="6055623" y="2095024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590800" y="2139252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29662" y="952024"/>
            <a:ext cx="6128538" cy="2971800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59647" y="310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91333" y="2133600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A</a:t>
            </a:r>
            <a:endParaRPr lang="en-US" sz="2800" i="1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2444" y="2113844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B</a:t>
            </a:r>
            <a:endParaRPr lang="en-US" sz="2800" i="1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04771" y="2514904"/>
            <a:ext cx="60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P</a:t>
            </a:r>
            <a:r>
              <a:rPr lang="en-US" sz="2800" i="1" baseline="-25000" dirty="0" smtClean="0">
                <a:latin typeface="+mn-lt"/>
              </a:rPr>
              <a:t>A</a:t>
            </a:r>
            <a:endParaRPr lang="en-US" sz="2800" i="1" baseline="-25000" dirty="0">
              <a:latin typeface="+mn-lt"/>
            </a:endParaRPr>
          </a:p>
        </p:txBody>
      </p:sp>
      <p:cxnSp>
        <p:nvCxnSpPr>
          <p:cNvPr id="4" name="Straight Connector 3"/>
          <p:cNvCxnSpPr>
            <a:endCxn id="92" idx="1"/>
          </p:cNvCxnSpPr>
          <p:nvPr/>
        </p:nvCxnSpPr>
        <p:spPr>
          <a:xfrm>
            <a:off x="3145527" y="2530099"/>
            <a:ext cx="1359244" cy="2464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04" idx="3"/>
          </p:cNvCxnSpPr>
          <p:nvPr/>
        </p:nvCxnSpPr>
        <p:spPr>
          <a:xfrm flipV="1">
            <a:off x="4953000" y="2577599"/>
            <a:ext cx="1186651" cy="24641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104" idx="1"/>
          </p:cNvCxnSpPr>
          <p:nvPr/>
        </p:nvCxnSpPr>
        <p:spPr>
          <a:xfrm>
            <a:off x="5105400" y="1833413"/>
            <a:ext cx="1034251" cy="3444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5" idx="1"/>
            <a:endCxn id="103" idx="7"/>
          </p:cNvCxnSpPr>
          <p:nvPr/>
        </p:nvCxnSpPr>
        <p:spPr>
          <a:xfrm flipH="1">
            <a:off x="3080549" y="1809664"/>
            <a:ext cx="1110451" cy="4123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191000" y="1548054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BCN</a:t>
            </a:r>
            <a:r>
              <a:rPr lang="en-US" sz="2800" i="1" baseline="-25000" dirty="0" smtClean="0">
                <a:latin typeface="+mn-lt"/>
              </a:rPr>
              <a:t>B</a:t>
            </a:r>
            <a:endParaRPr lang="en-US" sz="2800" i="1" baseline="-250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990124"/>
            <a:ext cx="70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CO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5800" y="903744"/>
            <a:ext cx="6169295" cy="2971800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05000" y="1190804"/>
            <a:ext cx="67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TO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0" y="1267004"/>
            <a:ext cx="67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RO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25" y="5029200"/>
            <a:ext cx="43263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   CO: Collision region</a:t>
            </a:r>
          </a:p>
          <a:p>
            <a:r>
              <a:rPr lang="en-US" sz="2200" dirty="0" smtClean="0">
                <a:latin typeface="+mj-lt"/>
              </a:rPr>
              <a:t>           -  No packet decodable due </a:t>
            </a:r>
          </a:p>
          <a:p>
            <a:r>
              <a:rPr lang="en-US" sz="2200" dirty="0" smtClean="0">
                <a:latin typeface="+mj-lt"/>
              </a:rPr>
              <a:t>               to collision of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A </a:t>
            </a:r>
            <a:r>
              <a:rPr lang="en-US" sz="2200" dirty="0" smtClean="0">
                <a:latin typeface="+mj-lt"/>
              </a:rPr>
              <a:t>with</a:t>
            </a:r>
            <a:r>
              <a:rPr lang="en-US" sz="2200" baseline="-250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BCN</a:t>
            </a:r>
            <a:r>
              <a:rPr lang="en-US" sz="2200" baseline="-25000" dirty="0" smtClean="0">
                <a:latin typeface="+mj-lt"/>
              </a:rPr>
              <a:t>B </a:t>
            </a:r>
            <a:endParaRPr lang="en-US" sz="22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         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53000" y="564252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3300CC"/>
                </a:solidFill>
                <a:latin typeface="+mj-lt"/>
              </a:rPr>
              <a:t>C</a:t>
            </a:r>
            <a:r>
              <a:rPr lang="en-US" sz="2200" dirty="0" smtClean="0">
                <a:solidFill>
                  <a:srgbClr val="3300CC"/>
                </a:solidFill>
                <a:latin typeface="+mj-lt"/>
              </a:rPr>
              <a:t> is only </a:t>
            </a:r>
            <a:r>
              <a:rPr lang="en-US" sz="2200" dirty="0">
                <a:solidFill>
                  <a:srgbClr val="3300CC"/>
                </a:solidFill>
                <a:latin typeface="+mj-lt"/>
              </a:rPr>
              <a:t>allowed to transmit in TO </a:t>
            </a:r>
            <a:r>
              <a:rPr lang="en-US" sz="2200" dirty="0" smtClean="0">
                <a:solidFill>
                  <a:srgbClr val="3300CC"/>
                </a:solidFill>
                <a:latin typeface="+mj-lt"/>
              </a:rPr>
              <a:t>region </a:t>
            </a:r>
            <a:endParaRPr lang="en-US" sz="2200" dirty="0">
              <a:solidFill>
                <a:srgbClr val="3300CC"/>
              </a:solidFill>
              <a:latin typeface="+mj-lt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28600" y="39624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j-lt"/>
              </a:rPr>
              <a:t>TO: Transmitter-only region</a:t>
            </a:r>
          </a:p>
          <a:p>
            <a:r>
              <a:rPr lang="en-US" sz="2200" dirty="0" smtClean="0">
                <a:latin typeface="+mj-lt"/>
              </a:rPr>
              <a:t>        - P</a:t>
            </a:r>
            <a:r>
              <a:rPr lang="en-US" sz="2200" i="1" baseline="-25000" dirty="0" smtClean="0"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 decodable</a:t>
            </a:r>
          </a:p>
          <a:p>
            <a:r>
              <a:rPr lang="en-US" sz="2200" baseline="-25000" dirty="0" smtClean="0">
                <a:latin typeface="+mj-lt"/>
              </a:rPr>
              <a:t>            </a:t>
            </a:r>
            <a:r>
              <a:rPr lang="en-US" sz="2200" dirty="0" smtClean="0">
                <a:latin typeface="+mj-lt"/>
              </a:rPr>
              <a:t>- Exposed terminal</a:t>
            </a:r>
            <a:endParaRPr lang="en-US" sz="2200" baseline="-25000" dirty="0">
              <a:latin typeface="+mj-lt"/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sp>
        <p:nvSpPr>
          <p:cNvPr id="41" name="Rectangle 40"/>
          <p:cNvSpPr/>
          <p:nvPr/>
        </p:nvSpPr>
        <p:spPr>
          <a:xfrm>
            <a:off x="5105400" y="4149804"/>
            <a:ext cx="335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200" dirty="0" smtClean="0">
                <a:latin typeface="+mj-lt"/>
              </a:rPr>
              <a:t>RO: Receiver-only region</a:t>
            </a:r>
          </a:p>
          <a:p>
            <a:r>
              <a:rPr lang="en-US" sz="2200" dirty="0" smtClean="0">
                <a:latin typeface="+mj-lt"/>
              </a:rPr>
              <a:t>           -  BCN</a:t>
            </a:r>
            <a:r>
              <a:rPr lang="en-US" sz="2200" baseline="-25000" dirty="0" smtClean="0">
                <a:latin typeface="+mj-lt"/>
              </a:rPr>
              <a:t>B  </a:t>
            </a:r>
            <a:r>
              <a:rPr lang="en-US" sz="2200" dirty="0" smtClean="0">
                <a:latin typeface="+mj-lt"/>
              </a:rPr>
              <a:t>decodable</a:t>
            </a:r>
          </a:p>
          <a:p>
            <a:r>
              <a:rPr lang="en-US" sz="2200" dirty="0" smtClean="0">
                <a:latin typeface="+mj-lt"/>
              </a:rPr>
              <a:t>           -  Hidden terminal</a:t>
            </a:r>
            <a:endParaRPr lang="en-US" sz="2200" dirty="0">
              <a:latin typeface="+mj-l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362148" y="2583494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460258" y="2614846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+mn-lt"/>
              </a:rPr>
              <a:t>C</a:t>
            </a:r>
            <a:endParaRPr lang="en-US" sz="28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14800" y="3168428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212910" y="3199780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+mn-lt"/>
              </a:rPr>
              <a:t>C</a:t>
            </a:r>
            <a:endParaRPr lang="en-US" sz="28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656936" y="2221942"/>
            <a:ext cx="573777" cy="565372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755046" y="2253294"/>
            <a:ext cx="44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+mn-lt"/>
              </a:rPr>
              <a:t>C</a:t>
            </a:r>
            <a:endParaRPr lang="en-US" sz="28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FD Carrier Sensing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9" grpId="0"/>
      <p:bldP spid="116" grpId="0"/>
      <p:bldP spid="47" grpId="0" animBg="1"/>
      <p:bldP spid="47" grpId="1" animBg="1"/>
      <p:bldP spid="48" grpId="0"/>
      <p:bldP spid="48" grpId="1"/>
      <p:bldP spid="50" grpId="0" animBg="1"/>
      <p:bldP spid="50" grpId="1" animBg="1"/>
      <p:bldP spid="51" grpId="0"/>
      <p:bldP spid="51" grpId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1524000" y="1674168"/>
            <a:ext cx="4114800" cy="2562697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宋体" charset="0"/>
                <a:cs typeface="Times New Roman" pitchFamily="18" charset="0"/>
              </a:rPr>
              <a:t>MAC for Multi-channel Networks ( MMAC)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宋体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1140768"/>
            <a:ext cx="1296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BCN=Yes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646283" y="2588568"/>
            <a:ext cx="487317" cy="500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714500" y="2611671"/>
            <a:ext cx="32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A</a:t>
            </a:r>
            <a:endParaRPr lang="en-US" sz="2400" i="1" dirty="0">
              <a:latin typeface="+mn-lt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810000" y="2605844"/>
            <a:ext cx="487317" cy="5003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3886200" y="2641253"/>
            <a:ext cx="32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B</a:t>
            </a:r>
            <a:endParaRPr lang="en-US" sz="2400" i="1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667000" y="2893368"/>
            <a:ext cx="605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A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>
            <a:stCxn id="80" idx="5"/>
            <a:endCxn id="92" idx="1"/>
          </p:cNvCxnSpPr>
          <p:nvPr/>
        </p:nvCxnSpPr>
        <p:spPr>
          <a:xfrm>
            <a:off x="2062234" y="3015662"/>
            <a:ext cx="604766" cy="1085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92" idx="3"/>
            <a:endCxn id="82" idx="3"/>
          </p:cNvCxnSpPr>
          <p:nvPr/>
        </p:nvCxnSpPr>
        <p:spPr>
          <a:xfrm flipV="1">
            <a:off x="3272552" y="3032938"/>
            <a:ext cx="608814" cy="9126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82" idx="1"/>
          </p:cNvCxnSpPr>
          <p:nvPr/>
        </p:nvCxnSpPr>
        <p:spPr>
          <a:xfrm>
            <a:off x="3429000" y="2469178"/>
            <a:ext cx="452366" cy="2099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5" idx="1"/>
            <a:endCxn id="80" idx="7"/>
          </p:cNvCxnSpPr>
          <p:nvPr/>
        </p:nvCxnSpPr>
        <p:spPr>
          <a:xfrm flipH="1">
            <a:off x="2062234" y="2438401"/>
            <a:ext cx="476280" cy="223445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538514" y="2207568"/>
            <a:ext cx="104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BCN</a:t>
            </a:r>
            <a:r>
              <a:rPr lang="en-US" dirty="0" smtClean="0">
                <a:latin typeface="+mn-lt"/>
              </a:rPr>
              <a:t>B</a:t>
            </a:r>
            <a:endParaRPr lang="en-US" sz="2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54326" y="1684348"/>
            <a:ext cx="67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CO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8600" y="1597968"/>
            <a:ext cx="4191000" cy="2562697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86663" y="1789331"/>
            <a:ext cx="67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TO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82263" y="1684348"/>
            <a:ext cx="67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RO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059033"/>
            <a:ext cx="5715000" cy="149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Straight Arrow Connector 38"/>
          <p:cNvCxnSpPr/>
          <p:nvPr/>
        </p:nvCxnSpPr>
        <p:spPr>
          <a:xfrm rot="16200000" flipH="1">
            <a:off x="4389483" y="1797547"/>
            <a:ext cx="1130151" cy="59845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86613" y="2469178"/>
            <a:ext cx="475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300CC"/>
                </a:solidFill>
                <a:latin typeface="+mj-lt"/>
              </a:rPr>
              <a:t>C</a:t>
            </a:r>
            <a:r>
              <a:rPr lang="en-US" sz="2400" baseline="-25000" dirty="0" smtClean="0">
                <a:solidFill>
                  <a:srgbClr val="3300CC"/>
                </a:solidFill>
                <a:latin typeface="+mj-lt"/>
              </a:rPr>
              <a:t>1</a:t>
            </a:r>
            <a:endParaRPr lang="en-US" sz="2400" baseline="-25000" dirty="0">
              <a:solidFill>
                <a:srgbClr val="3300CC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60638" y="3041303"/>
            <a:ext cx="475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300CC"/>
                </a:solidFill>
                <a:latin typeface="+mj-lt"/>
              </a:rPr>
              <a:t>C</a:t>
            </a:r>
            <a:r>
              <a:rPr lang="en-US" sz="2400" baseline="-25000" dirty="0" smtClean="0">
                <a:solidFill>
                  <a:srgbClr val="3300CC"/>
                </a:solidFill>
                <a:latin typeface="+mj-lt"/>
              </a:rPr>
              <a:t>2</a:t>
            </a:r>
            <a:endParaRPr lang="en-US" sz="2400" baseline="-25000" dirty="0">
              <a:solidFill>
                <a:srgbClr val="3300CC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51238" y="3574703"/>
            <a:ext cx="475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300CC"/>
                </a:solidFill>
                <a:latin typeface="+mj-lt"/>
              </a:rPr>
              <a:t>C</a:t>
            </a:r>
            <a:r>
              <a:rPr lang="en-US" sz="2400" baseline="-25000" dirty="0" smtClean="0">
                <a:solidFill>
                  <a:srgbClr val="3300CC"/>
                </a:solidFill>
                <a:latin typeface="+mj-lt"/>
              </a:rPr>
              <a:t>3</a:t>
            </a:r>
            <a:endParaRPr lang="en-US" sz="2400" baseline="-25000" dirty="0">
              <a:solidFill>
                <a:srgbClr val="3300CC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13438" y="2660303"/>
            <a:ext cx="479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300CC"/>
                </a:solidFill>
                <a:latin typeface="+mj-lt"/>
              </a:rPr>
              <a:t>C</a:t>
            </a:r>
            <a:r>
              <a:rPr lang="en-US" sz="2400" baseline="-25000" dirty="0" smtClean="0">
                <a:solidFill>
                  <a:srgbClr val="3300CC"/>
                </a:solidFill>
                <a:latin typeface="+mj-lt"/>
              </a:rPr>
              <a:t>4</a:t>
            </a:r>
            <a:endParaRPr lang="en-US" sz="2400" baseline="-25000" dirty="0">
              <a:solidFill>
                <a:srgbClr val="3300CC"/>
              </a:solidFill>
              <a:latin typeface="+mj-lt"/>
            </a:endParaRPr>
          </a:p>
        </p:txBody>
      </p:sp>
      <p:cxnSp>
        <p:nvCxnSpPr>
          <p:cNvPr id="53" name="Straight Arrow Connector 52"/>
          <p:cNvCxnSpPr>
            <a:endCxn id="46" idx="0"/>
          </p:cNvCxnSpPr>
          <p:nvPr/>
        </p:nvCxnSpPr>
        <p:spPr>
          <a:xfrm>
            <a:off x="686612" y="1772456"/>
            <a:ext cx="237569" cy="69672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3124207" y="3964510"/>
            <a:ext cx="958056" cy="46452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43600" y="1905000"/>
            <a:ext cx="2978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Use </a:t>
            </a:r>
            <a:r>
              <a:rPr lang="en-US" sz="2000" dirty="0" smtClean="0">
                <a:solidFill>
                  <a:srgbClr val="3300CC"/>
                </a:solidFill>
                <a:latin typeface="+mj-lt"/>
              </a:rPr>
              <a:t>EVM</a:t>
            </a:r>
            <a:r>
              <a:rPr lang="en-US" sz="2000" dirty="0" smtClean="0">
                <a:latin typeface="+mj-lt"/>
              </a:rPr>
              <a:t> measurement to </a:t>
            </a:r>
          </a:p>
          <a:p>
            <a:r>
              <a:rPr lang="en-US" sz="2000" dirty="0" smtClean="0">
                <a:latin typeface="+mj-lt"/>
              </a:rPr>
              <a:t>differentiate TO from CO</a:t>
            </a:r>
            <a:endParaRPr lang="en-US" sz="20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048000"/>
            <a:ext cx="16977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capture effect 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43600" y="2768025"/>
            <a:ext cx="317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00CC"/>
                </a:solidFill>
                <a:latin typeface="+mj-lt"/>
              </a:rPr>
              <a:t>Capture effect:</a:t>
            </a:r>
            <a:r>
              <a:rPr lang="en-US" sz="2000" dirty="0" smtClean="0">
                <a:latin typeface="+mj-lt"/>
              </a:rPr>
              <a:t> C may have a low </a:t>
            </a:r>
            <a:r>
              <a:rPr lang="en-US" sz="2000" i="1" dirty="0" smtClean="0">
                <a:latin typeface="+mj-lt"/>
              </a:rPr>
              <a:t>EVM</a:t>
            </a:r>
            <a:r>
              <a:rPr lang="en-US" sz="2000" dirty="0" smtClean="0">
                <a:latin typeface="+mj-lt"/>
              </a:rPr>
              <a:t> at </a:t>
            </a:r>
            <a:r>
              <a:rPr lang="en-US" sz="2000" i="1" dirty="0" smtClean="0">
                <a:latin typeface="+mj-lt"/>
              </a:rPr>
              <a:t>C</a:t>
            </a:r>
            <a:r>
              <a:rPr lang="en-US" sz="2000" baseline="-25000" dirty="0" smtClean="0">
                <a:latin typeface="+mj-lt"/>
              </a:rPr>
              <a:t>2</a:t>
            </a:r>
            <a:endParaRPr lang="en-US" sz="2000" i="1" baseline="-250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3708436"/>
            <a:ext cx="379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Use </a:t>
            </a:r>
            <a:r>
              <a:rPr lang="en-US" sz="2000" dirty="0" smtClean="0">
                <a:solidFill>
                  <a:srgbClr val="3300CC"/>
                </a:solidFill>
                <a:latin typeface="+mj-lt"/>
              </a:rPr>
              <a:t>RSS</a:t>
            </a:r>
            <a:r>
              <a:rPr lang="en-US" sz="2000" dirty="0" smtClean="0">
                <a:latin typeface="+mj-lt"/>
              </a:rPr>
              <a:t> to differentiate </a:t>
            </a:r>
            <a:r>
              <a:rPr lang="en-US" sz="2000" i="1" dirty="0" smtClean="0">
                <a:latin typeface="+mj-lt"/>
              </a:rPr>
              <a:t>C</a:t>
            </a:r>
            <a:r>
              <a:rPr lang="en-US" sz="2000" baseline="-25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 from </a:t>
            </a:r>
            <a:r>
              <a:rPr lang="en-US" sz="2000" i="1" dirty="0" smtClean="0">
                <a:latin typeface="+mj-lt"/>
              </a:rPr>
              <a:t>C</a:t>
            </a:r>
            <a:r>
              <a:rPr lang="en-US" sz="2000" baseline="-25000" dirty="0" smtClean="0">
                <a:latin typeface="+mj-lt"/>
              </a:rPr>
              <a:t>2</a:t>
            </a:r>
            <a:endParaRPr lang="en-US" sz="2000" i="1" baseline="-250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10200" y="4090482"/>
            <a:ext cx="3041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If RSS is beyond threshold, </a:t>
            </a:r>
          </a:p>
          <a:p>
            <a:r>
              <a:rPr lang="en-US" sz="2000" i="1" dirty="0" smtClean="0">
                <a:latin typeface="+mj-lt"/>
              </a:rPr>
              <a:t>C</a:t>
            </a:r>
            <a:r>
              <a:rPr lang="en-US" sz="2000" dirty="0" smtClean="0">
                <a:latin typeface="+mj-lt"/>
              </a:rPr>
              <a:t> assumes it is in the CO</a:t>
            </a:r>
            <a:endParaRPr lang="en-US" sz="2000" i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3600" y="1064568"/>
            <a:ext cx="3177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Use </a:t>
            </a:r>
            <a:r>
              <a:rPr lang="en-US" sz="2000" dirty="0" smtClean="0">
                <a:solidFill>
                  <a:srgbClr val="3300CC"/>
                </a:solidFill>
                <a:latin typeface="+mj-lt"/>
              </a:rPr>
              <a:t>BCN </a:t>
            </a:r>
            <a:r>
              <a:rPr lang="en-US" sz="2000" dirty="0" err="1" smtClean="0">
                <a:solidFill>
                  <a:srgbClr val="3300CC"/>
                </a:solidFill>
                <a:latin typeface="+mj-lt"/>
              </a:rPr>
              <a:t>decodability</a:t>
            </a:r>
            <a:r>
              <a:rPr lang="en-US" sz="2000" dirty="0" smtClean="0">
                <a:solidFill>
                  <a:srgbClr val="3300CC"/>
                </a:solidFill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to </a:t>
            </a:r>
          </a:p>
          <a:p>
            <a:r>
              <a:rPr lang="en-US" sz="2000" dirty="0" smtClean="0">
                <a:latin typeface="+mj-lt"/>
              </a:rPr>
              <a:t>differentiate RO from TO/CO</a:t>
            </a:r>
            <a:endParaRPr lang="en-US" sz="2000" dirty="0">
              <a:latin typeface="+mj-lt"/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05/02/2014</a:t>
            </a:r>
            <a:endParaRPr lang="en-US" altLang="zh-CN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INFOCOM 2014, University of Arizona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43" name="TextBox 42"/>
          <p:cNvSpPr txBox="1"/>
          <p:nvPr/>
        </p:nvSpPr>
        <p:spPr>
          <a:xfrm>
            <a:off x="89621" y="1426458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BCN=No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82263" y="4228981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BCN=No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6350" y="1062335"/>
            <a:ext cx="1589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3300CC"/>
                </a:solidFill>
                <a:latin typeface="Arial" pitchFamily="34" charset="0"/>
                <a:cs typeface="Arial" pitchFamily="34" charset="0"/>
              </a:rPr>
              <a:t>EVM </a:t>
            </a:r>
            <a:r>
              <a:rPr lang="en-US" sz="2000" dirty="0" smtClean="0">
                <a:solidFill>
                  <a:srgbClr val="3300CC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lang="el-GR" sz="2400" dirty="0" smtClean="0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i="1" baseline="-25000" dirty="0" smtClean="0">
                <a:solidFill>
                  <a:srgbClr val="3300CC"/>
                </a:solidFill>
                <a:latin typeface="Arial" pitchFamily="34" charset="0"/>
                <a:cs typeface="Arial" pitchFamily="34" charset="0"/>
              </a:rPr>
              <a:t>EVM</a:t>
            </a:r>
            <a:endParaRPr lang="en-US" sz="2000" i="1" baseline="-25000" dirty="0">
              <a:solidFill>
                <a:srgbClr val="33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49189" y="4495800"/>
            <a:ext cx="1589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3300CC"/>
                </a:solidFill>
                <a:latin typeface="Arial" pitchFamily="34" charset="0"/>
                <a:cs typeface="Arial" pitchFamily="34" charset="0"/>
              </a:rPr>
              <a:t>EVM &gt;</a:t>
            </a:r>
            <a:r>
              <a:rPr lang="en-US" sz="2000" dirty="0" smtClean="0">
                <a:solidFill>
                  <a:srgbClr val="33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i="1" baseline="-25000" dirty="0" smtClean="0">
                <a:solidFill>
                  <a:srgbClr val="3300CC"/>
                </a:solidFill>
                <a:latin typeface="Arial" pitchFamily="34" charset="0"/>
                <a:cs typeface="Arial" pitchFamily="34" charset="0"/>
              </a:rPr>
              <a:t>EVM</a:t>
            </a:r>
            <a:endParaRPr lang="en-US" sz="2000" i="1" baseline="-25000" dirty="0">
              <a:solidFill>
                <a:srgbClr val="33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9544" y="721653"/>
            <a:ext cx="1542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RSS</a:t>
            </a:r>
            <a:endParaRPr lang="en-US" sz="2000" i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9471" y="4248090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BCN=No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" y="3883967"/>
            <a:ext cx="1589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3300CC"/>
                </a:solidFill>
                <a:latin typeface="Arial" pitchFamily="34" charset="0"/>
                <a:cs typeface="Arial" pitchFamily="34" charset="0"/>
              </a:rPr>
              <a:t>EVM </a:t>
            </a:r>
            <a:r>
              <a:rPr lang="en-US" sz="2000" dirty="0" smtClean="0">
                <a:solidFill>
                  <a:srgbClr val="3300CC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lang="el-GR" sz="2400" dirty="0" smtClean="0">
                <a:solidFill>
                  <a:srgbClr val="33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i="1" baseline="-25000" dirty="0" smtClean="0">
                <a:solidFill>
                  <a:srgbClr val="3300CC"/>
                </a:solidFill>
                <a:latin typeface="Arial" pitchFamily="34" charset="0"/>
                <a:cs typeface="Arial" pitchFamily="34" charset="0"/>
              </a:rPr>
              <a:t>EVM</a:t>
            </a:r>
            <a:endParaRPr lang="en-US" sz="2000" i="1" baseline="-25000" dirty="0">
              <a:solidFill>
                <a:srgbClr val="33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761" y="4520035"/>
            <a:ext cx="1542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RSS &gt;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RSS</a:t>
            </a:r>
            <a:endParaRPr lang="en-US" sz="2000" i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charset="0"/>
                <a:ea typeface="宋体" charset="0"/>
                <a:cs typeface="宋体" charset="0"/>
              </a:rPr>
              <a:t>Region Classification Rules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charset="0"/>
              <a:ea typeface="宋体" charset="0"/>
              <a:cs typeface="宋体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911194" y="3334134"/>
            <a:ext cx="873943" cy="630376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83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50" grpId="0"/>
      <p:bldP spid="35" grpId="0"/>
      <p:bldP spid="36" grpId="0" animBg="1"/>
      <p:bldP spid="37" grpId="0"/>
      <p:bldP spid="38" grpId="0"/>
      <p:bldP spid="40" grpId="0"/>
      <p:bldP spid="41" grpId="0"/>
      <p:bldP spid="43" grpId="0"/>
      <p:bldP spid="51" grpId="0"/>
      <p:bldP spid="57" grpId="0"/>
      <p:bldP spid="58" grpId="0"/>
      <p:bldP spid="64" grpId="0"/>
      <p:bldP spid="65" grpId="0"/>
      <p:bldP spid="66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15419</TotalTime>
  <Words>2571</Words>
  <Application>Microsoft Office PowerPoint</Application>
  <PresentationFormat>On-screen Show (4:3)</PresentationFormat>
  <Paragraphs>669</Paragraphs>
  <Slides>29</Slides>
  <Notes>27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FD-MMAC: Combating Multi-channel  Hidden and Exposed Terminals  Using a Single Transceiver</vt:lpstr>
      <vt:lpstr>Channel Access in Multi-channel Wireless Networks</vt:lpstr>
      <vt:lpstr>The Multi-channel Hidden Terminal Problem</vt:lpstr>
      <vt:lpstr>The Multi-channel Exposed Terminal Problem</vt:lpstr>
      <vt:lpstr>Prior-Art on Multi-channel MAC (MMAC)</vt:lpstr>
      <vt:lpstr>Full-Duplex Multi-Channel MAC (FD-MMAC)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RF Signal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Evaluation</vt:lpstr>
      <vt:lpstr>Aggregate Throughput – Single Collision Domain</vt:lpstr>
      <vt:lpstr>Aggregate Throughput – Exposed/Hidden Terminals</vt:lpstr>
      <vt:lpstr>Final Remarks</vt:lpstr>
      <vt:lpstr>Thank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 Delay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Opportunistic Spectrum Access in Cognitive Radio Networks</dc:title>
  <dc:creator>Loukas</dc:creator>
  <cp:lastModifiedBy>yequnz</cp:lastModifiedBy>
  <cp:revision>2522</cp:revision>
  <dcterms:created xsi:type="dcterms:W3CDTF">2009-02-11T04:10:07Z</dcterms:created>
  <dcterms:modified xsi:type="dcterms:W3CDTF">2014-05-02T06:04:39Z</dcterms:modified>
</cp:coreProperties>
</file>