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07" r:id="rId2"/>
    <p:sldId id="331" r:id="rId3"/>
    <p:sldId id="332" r:id="rId4"/>
    <p:sldId id="345" r:id="rId5"/>
    <p:sldId id="346" r:id="rId6"/>
    <p:sldId id="334" r:id="rId7"/>
    <p:sldId id="299" r:id="rId8"/>
    <p:sldId id="300" r:id="rId9"/>
    <p:sldId id="301" r:id="rId10"/>
    <p:sldId id="354" r:id="rId11"/>
    <p:sldId id="350" r:id="rId12"/>
    <p:sldId id="351" r:id="rId13"/>
    <p:sldId id="348" r:id="rId14"/>
    <p:sldId id="342" r:id="rId15"/>
    <p:sldId id="352" r:id="rId16"/>
    <p:sldId id="349" r:id="rId17"/>
    <p:sldId id="316" r:id="rId18"/>
    <p:sldId id="298" r:id="rId19"/>
    <p:sldId id="314" r:id="rId20"/>
    <p:sldId id="353"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8B2E9"/>
    <a:srgbClr val="33CC33"/>
    <a:srgbClr val="C9CC40"/>
    <a:srgbClr val="18F4F4"/>
    <a:srgbClr val="B96453"/>
    <a:srgbClr val="008000"/>
    <a:srgbClr val="901AF2"/>
    <a:srgbClr val="6AA2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419" autoAdjust="0"/>
  </p:normalViewPr>
  <p:slideViewPr>
    <p:cSldViewPr snapToObjects="1">
      <p:cViewPr>
        <p:scale>
          <a:sx n="80" d="100"/>
          <a:sy n="80" d="100"/>
        </p:scale>
        <p:origin x="-403"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ea typeface="宋体" charset="0"/>
                <a:cs typeface="宋体" charset="0"/>
              </a:defRPr>
            </a:lvl1pPr>
          </a:lstStyle>
          <a:p>
            <a:fld id="{9F19A3C7-1429-F841-AEEB-56944CB342F7}" type="datetimeFigureOut">
              <a:rPr lang="en-US" altLang="zh-CN"/>
              <a:pPr/>
              <a:t>7/12/2015</a:t>
            </a:fld>
            <a:endParaRPr lang="en-US" altLang="zh-CN"/>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ea typeface="宋体" charset="0"/>
                <a:cs typeface="宋体" charset="0"/>
              </a:defRPr>
            </a:lvl1pPr>
          </a:lstStyle>
          <a:p>
            <a:fld id="{9D3FB138-B9D8-A64D-A055-4867A16207BC}" type="slidenum">
              <a:rPr lang="en-US" altLang="zh-CN"/>
              <a:pPr/>
              <a:t>‹#›</a:t>
            </a:fld>
            <a:endParaRPr lang="en-US" altLang="zh-CN"/>
          </a:p>
        </p:txBody>
      </p:sp>
    </p:spTree>
    <p:extLst>
      <p:ext uri="{BB962C8B-B14F-4D97-AF65-F5344CB8AC3E}">
        <p14:creationId xmlns:p14="http://schemas.microsoft.com/office/powerpoint/2010/main" val="2352749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charset="0"/>
              </a:defRPr>
            </a:lvl1pPr>
          </a:lstStyle>
          <a:p>
            <a:endParaRPr lang="en-US" altLang="zh-CN"/>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ea typeface="宋体" charset="0"/>
                <a:cs typeface="宋体" charset="0"/>
              </a:defRPr>
            </a:lvl1pPr>
          </a:lstStyle>
          <a:p>
            <a:fld id="{8255A0E3-4ADF-0C4F-BBE8-EDDF73C4720D}" type="datetimeFigureOut">
              <a:rPr lang="en-US" altLang="zh-CN"/>
              <a:pPr/>
              <a:t>7/12/2015</a:t>
            </a:fld>
            <a:endParaRPr lang="en-US" altLang="zh-C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defRPr>
            </a:lvl1pPr>
          </a:lstStyle>
          <a:p>
            <a:endParaRPr lang="en-US" altLang="zh-CN"/>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ea typeface="宋体" charset="0"/>
                <a:cs typeface="宋体" charset="0"/>
              </a:defRPr>
            </a:lvl1pPr>
          </a:lstStyle>
          <a:p>
            <a:fld id="{1692DD15-AB72-B443-890B-9F682D2FAD29}" type="slidenum">
              <a:rPr lang="en-US" altLang="zh-CN"/>
              <a:pPr/>
              <a:t>‹#›</a:t>
            </a:fld>
            <a:endParaRPr lang="en-US" altLang="zh-CN"/>
          </a:p>
        </p:txBody>
      </p:sp>
    </p:spTree>
    <p:extLst>
      <p:ext uri="{BB962C8B-B14F-4D97-AF65-F5344CB8AC3E}">
        <p14:creationId xmlns:p14="http://schemas.microsoft.com/office/powerpoint/2010/main" val="24559577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kern="1200" dirty="0" smtClean="0">
                <a:solidFill>
                  <a:schemeClr val="tx1"/>
                </a:solidFill>
                <a:latin typeface="+mn-lt"/>
                <a:ea typeface="ＭＳ Ｐゴシック" charset="0"/>
                <a:cs typeface="+mn-cs"/>
              </a:rPr>
              <a:t>Before we</a:t>
            </a:r>
            <a:r>
              <a:rPr lang="en-US" sz="2400" kern="1200" baseline="0" dirty="0" smtClean="0">
                <a:solidFill>
                  <a:schemeClr val="tx1"/>
                </a:solidFill>
                <a:latin typeface="+mn-lt"/>
                <a:ea typeface="ＭＳ Ｐゴシック" charset="0"/>
                <a:cs typeface="+mn-cs"/>
              </a:rPr>
              <a:t> go to multi-channel MAC protocols, let’s look into the channel access problem in multi-channel wireless networks.</a:t>
            </a:r>
          </a:p>
          <a:p>
            <a:pPr marL="0" lvl="1">
              <a:defRPr/>
            </a:pPr>
            <a:r>
              <a:rPr lang="en-US" sz="2400" kern="1200" baseline="0" dirty="0" smtClean="0">
                <a:solidFill>
                  <a:schemeClr val="tx1"/>
                </a:solidFill>
                <a:latin typeface="+mn-lt"/>
                <a:ea typeface="ＭＳ Ｐゴシック" charset="0"/>
                <a:cs typeface="+mn-cs"/>
              </a:rPr>
              <a:t>2 ways to allocate common resource to multiple pairs: schedule-based where various </a:t>
            </a:r>
            <a:r>
              <a:rPr lang="en-US" sz="2400" kern="1200" baseline="0" dirty="0" err="1" smtClean="0">
                <a:solidFill>
                  <a:schemeClr val="tx1"/>
                </a:solidFill>
                <a:latin typeface="+mn-lt"/>
                <a:ea typeface="ＭＳ Ｐゴシック" charset="0"/>
                <a:cs typeface="+mn-cs"/>
              </a:rPr>
              <a:t>xmissions</a:t>
            </a:r>
            <a:r>
              <a:rPr lang="en-US" sz="2400" kern="1200" baseline="0" dirty="0" smtClean="0">
                <a:solidFill>
                  <a:schemeClr val="tx1"/>
                </a:solidFill>
                <a:latin typeface="+mn-lt"/>
                <a:ea typeface="ＭＳ Ｐゴシック" charset="0"/>
                <a:cs typeface="+mn-cs"/>
              </a:rPr>
              <a:t> are scheduled in freq. and time.</a:t>
            </a:r>
          </a:p>
          <a:p>
            <a:pPr marL="0" lvl="1">
              <a:defRPr/>
            </a:pPr>
            <a:r>
              <a:rPr lang="en-US" sz="2400" kern="1200" baseline="0" dirty="0" smtClean="0">
                <a:solidFill>
                  <a:schemeClr val="tx1"/>
                </a:solidFill>
                <a:latin typeface="+mn-lt"/>
                <a:ea typeface="ＭＳ Ｐゴシック" charset="0"/>
                <a:cs typeface="+mn-cs"/>
              </a:rPr>
              <a:t>Contention-based allocation. In such mechanism, nodes contend for allocation of available freq. bands in distributed manner.</a:t>
            </a:r>
          </a:p>
          <a:p>
            <a:pPr marL="0" lvl="1">
              <a:defRPr/>
            </a:pPr>
            <a:r>
              <a:rPr lang="en-US" sz="2400" kern="1200" baseline="0" dirty="0" smtClean="0">
                <a:solidFill>
                  <a:schemeClr val="tx1"/>
                </a:solidFill>
                <a:latin typeface="+mn-lt"/>
                <a:ea typeface="ＭＳ Ｐゴシック" charset="0"/>
                <a:cs typeface="+mn-cs"/>
              </a:rPr>
              <a:t>An example here, 6 nodes within collision domain, 3 available freq. bands. By coordinating channel access among multiple pairs, we want to ensure various transmissions can take place in parallel over 3 channels without collisions.</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2</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90000"/>
              </a:lnSpc>
              <a:spcBef>
                <a:spcPct val="30000"/>
              </a:spcBef>
              <a:spcAft>
                <a:spcPct val="0"/>
              </a:spcAft>
              <a:buClrTx/>
              <a:buSzTx/>
              <a:buFontTx/>
              <a:buNone/>
              <a:tabLst/>
              <a:defRPr/>
            </a:pPr>
            <a:endParaRPr lang="en-US" sz="1200" i="1" dirty="0" smtClean="0">
              <a:latin typeface="+mn-lt"/>
              <a:cs typeface="Times New Roman" pitchFamily="18" charset="0"/>
            </a:endParaRPr>
          </a:p>
          <a:p>
            <a:pPr>
              <a:lnSpc>
                <a:spcPct val="90000"/>
              </a:lnSpc>
              <a:defRPr/>
            </a:pPr>
            <a:endParaRPr lang="en-US" sz="1200" i="1" dirty="0" smtClean="0">
              <a:latin typeface="+mn-lt"/>
              <a:cs typeface="Times New Roman" pitchFamily="18" charset="0"/>
            </a:endParaRPr>
          </a:p>
          <a:p>
            <a:pPr>
              <a:lnSpc>
                <a:spcPct val="90000"/>
              </a:lnSpc>
              <a:defRPr/>
            </a:pPr>
            <a:endParaRPr lang="en-US" sz="1200" i="1"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13</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defRPr/>
            </a:pPr>
            <a:r>
              <a:rPr lang="en-US" sz="1200" dirty="0" smtClean="0">
                <a:latin typeface="+mn-lt"/>
                <a:cs typeface="Times New Roman" pitchFamily="18" charset="0"/>
              </a:rPr>
              <a:t>Nodes publish a public random sequence for computing random backoff times.</a:t>
            </a:r>
          </a:p>
          <a:p>
            <a:pPr>
              <a:lnSpc>
                <a:spcPct val="90000"/>
              </a:lnSpc>
              <a:defRPr/>
            </a:pPr>
            <a:r>
              <a:rPr lang="en-US" sz="1200" dirty="0" smtClean="0">
                <a:latin typeface="+mn-lt"/>
                <a:cs typeface="Times New Roman" pitchFamily="18" charset="0"/>
              </a:rPr>
              <a:t>Include parameters (</a:t>
            </a:r>
            <a:r>
              <a:rPr lang="en-US" sz="1200" i="1" dirty="0" err="1" smtClean="0">
                <a:latin typeface="+mn-lt"/>
                <a:cs typeface="Times New Roman" pitchFamily="18" charset="0"/>
              </a:rPr>
              <a:t>q</a:t>
            </a:r>
            <a:r>
              <a:rPr lang="en-US" sz="1200" i="1" baseline="-25000" dirty="0" err="1" smtClean="0">
                <a:latin typeface="+mn-lt"/>
                <a:cs typeface="Times New Roman" pitchFamily="18" charset="0"/>
              </a:rPr>
              <a:t>i</a:t>
            </a:r>
            <a:r>
              <a:rPr lang="en-US" sz="1200" i="1" dirty="0" err="1" smtClean="0">
                <a:latin typeface="+mn-lt"/>
                <a:cs typeface="Times New Roman" pitchFamily="18" charset="0"/>
              </a:rPr>
              <a:t>,r</a:t>
            </a:r>
            <a:r>
              <a:rPr lang="en-US" sz="1200" i="1" baseline="-25000" dirty="0" err="1" smtClean="0">
                <a:latin typeface="+mn-lt"/>
                <a:cs typeface="Times New Roman" pitchFamily="18" charset="0"/>
              </a:rPr>
              <a:t>i</a:t>
            </a:r>
            <a:r>
              <a:rPr lang="en-US" sz="1200" dirty="0" smtClean="0">
                <a:latin typeface="+mn-lt"/>
                <a:cs typeface="Times New Roman" pitchFamily="18" charset="0"/>
              </a:rPr>
              <a:t>) with every control packet transmitted during </a:t>
            </a:r>
          </a:p>
          <a:p>
            <a:pPr>
              <a:lnSpc>
                <a:spcPct val="90000"/>
              </a:lnSpc>
              <a:defRPr/>
            </a:pPr>
            <a:r>
              <a:rPr lang="en-US" sz="1200" dirty="0" smtClean="0">
                <a:latin typeface="+mn-lt"/>
                <a:cs typeface="Times New Roman" pitchFamily="18" charset="0"/>
              </a:rPr>
              <a:t>control and data phases </a:t>
            </a:r>
          </a:p>
          <a:p>
            <a:pPr marL="0" marR="0" indent="0" algn="l" defTabSz="914400" rtl="0" eaLnBrk="0" fontAlgn="base" latinLnBrk="0" hangingPunct="0">
              <a:lnSpc>
                <a:spcPct val="90000"/>
              </a:lnSpc>
              <a:spcBef>
                <a:spcPct val="30000"/>
              </a:spcBef>
              <a:spcAft>
                <a:spcPct val="0"/>
              </a:spcAft>
              <a:buClrTx/>
              <a:buSzTx/>
              <a:buFontTx/>
              <a:buNone/>
              <a:tabLst/>
              <a:defRPr/>
            </a:pPr>
            <a:r>
              <a:rPr lang="en-US" sz="1200" dirty="0" smtClean="0">
                <a:latin typeface="+mn-lt"/>
                <a:cs typeface="Times New Roman" pitchFamily="18" charset="0"/>
              </a:rPr>
              <a:t>Monitoring nodes keep track of (</a:t>
            </a:r>
            <a:r>
              <a:rPr lang="en-US" sz="1200" i="1" dirty="0" err="1" smtClean="0">
                <a:latin typeface="+mn-lt"/>
                <a:cs typeface="Times New Roman" pitchFamily="18" charset="0"/>
              </a:rPr>
              <a:t>q</a:t>
            </a:r>
            <a:r>
              <a:rPr lang="en-US" sz="1200" i="1" baseline="-25000" dirty="0" err="1" smtClean="0">
                <a:latin typeface="+mn-lt"/>
                <a:cs typeface="Times New Roman" pitchFamily="18" charset="0"/>
              </a:rPr>
              <a:t>i</a:t>
            </a:r>
            <a:r>
              <a:rPr lang="en-US" sz="1200" i="1" dirty="0" err="1" smtClean="0">
                <a:latin typeface="+mn-lt"/>
                <a:cs typeface="Times New Roman" pitchFamily="18" charset="0"/>
              </a:rPr>
              <a:t>,r</a:t>
            </a:r>
            <a:r>
              <a:rPr lang="en-US" sz="1200" i="1" baseline="-25000" dirty="0" err="1" smtClean="0">
                <a:latin typeface="+mn-lt"/>
                <a:cs typeface="Times New Roman" pitchFamily="18" charset="0"/>
              </a:rPr>
              <a:t>i</a:t>
            </a:r>
            <a:r>
              <a:rPr lang="en-US" sz="1200" dirty="0" smtClean="0">
                <a:latin typeface="+mn-lt"/>
                <a:cs typeface="Times New Roman" pitchFamily="18" charset="0"/>
              </a:rPr>
              <a:t>) and compute </a:t>
            </a:r>
            <a:r>
              <a:rPr lang="en-US" sz="1200" i="1" dirty="0" smtClean="0">
                <a:latin typeface="+mn-lt"/>
                <a:cs typeface="Times New Roman" pitchFamily="18" charset="0"/>
              </a:rPr>
              <a:t>b</a:t>
            </a:r>
            <a:r>
              <a:rPr lang="en-US" sz="1200" i="1" baseline="-25000" dirty="0" smtClean="0">
                <a:latin typeface="+mn-lt"/>
                <a:cs typeface="Times New Roman" pitchFamily="18" charset="0"/>
              </a:rPr>
              <a:t>i </a:t>
            </a:r>
            <a:r>
              <a:rPr lang="en-US" sz="1200" dirty="0" smtClean="0">
                <a:latin typeface="+mn-lt"/>
                <a:cs typeface="Times New Roman" pitchFamily="18" charset="0"/>
              </a:rPr>
              <a:t>(</a:t>
            </a:r>
            <a:r>
              <a:rPr lang="en-US" sz="1200" i="1" dirty="0" err="1" smtClean="0">
                <a:latin typeface="+mn-lt"/>
                <a:cs typeface="Times New Roman" pitchFamily="18" charset="0"/>
              </a:rPr>
              <a:t>q</a:t>
            </a:r>
            <a:r>
              <a:rPr lang="en-US" sz="1200" i="1" baseline="-25000" dirty="0" err="1" smtClean="0">
                <a:latin typeface="+mn-lt"/>
                <a:cs typeface="Times New Roman" pitchFamily="18" charset="0"/>
              </a:rPr>
              <a:t>i</a:t>
            </a:r>
            <a:r>
              <a:rPr lang="en-US" sz="1200" i="1" dirty="0" err="1" smtClean="0">
                <a:latin typeface="+mn-lt"/>
                <a:cs typeface="Times New Roman" pitchFamily="18" charset="0"/>
              </a:rPr>
              <a:t>,r</a:t>
            </a:r>
            <a:r>
              <a:rPr lang="en-US" sz="1200" i="1" baseline="-25000" dirty="0" err="1" smtClean="0">
                <a:latin typeface="+mn-lt"/>
                <a:cs typeface="Times New Roman" pitchFamily="18" charset="0"/>
              </a:rPr>
              <a:t>i</a:t>
            </a:r>
            <a:r>
              <a:rPr lang="en-US" sz="1200" dirty="0" smtClean="0">
                <a:latin typeface="+mn-lt"/>
                <a:cs typeface="Times New Roman" pitchFamily="18" charset="0"/>
              </a:rPr>
              <a:t>) </a:t>
            </a:r>
          </a:p>
          <a:p>
            <a:pPr marL="0" marR="0" indent="0" algn="l" defTabSz="914400" rtl="0" eaLnBrk="0" fontAlgn="base" latinLnBrk="0" hangingPunct="0">
              <a:lnSpc>
                <a:spcPct val="90000"/>
              </a:lnSpc>
              <a:spcBef>
                <a:spcPct val="30000"/>
              </a:spcBef>
              <a:spcAft>
                <a:spcPct val="0"/>
              </a:spcAft>
              <a:buClrTx/>
              <a:buSzTx/>
              <a:buFontTx/>
              <a:buNone/>
              <a:tabLst/>
              <a:defRPr/>
            </a:pPr>
            <a:r>
              <a:rPr lang="en-US" sz="1200" dirty="0" smtClean="0">
                <a:latin typeface="+mn-lt"/>
                <a:cs typeface="Times New Roman" pitchFamily="18" charset="0"/>
              </a:rPr>
              <a:t>Identify misbehaving nodes that adopt smaller backoff values based on their public schedules</a:t>
            </a:r>
          </a:p>
          <a:p>
            <a:pPr marL="0" marR="0" indent="0" algn="l" defTabSz="914400" rtl="0" eaLnBrk="0" fontAlgn="base" latinLnBrk="0" hangingPunct="0">
              <a:lnSpc>
                <a:spcPct val="90000"/>
              </a:lnSpc>
              <a:spcBef>
                <a:spcPct val="30000"/>
              </a:spcBef>
              <a:spcAft>
                <a:spcPct val="0"/>
              </a:spcAft>
              <a:buClrTx/>
              <a:buSzTx/>
              <a:buFontTx/>
              <a:buNone/>
              <a:tabLst/>
              <a:defRPr/>
            </a:pPr>
            <a:endParaRPr lang="en-US" sz="1200" i="1" dirty="0" smtClean="0">
              <a:latin typeface="+mn-lt"/>
              <a:cs typeface="Times New Roman" pitchFamily="18" charset="0"/>
            </a:endParaRPr>
          </a:p>
          <a:p>
            <a:pPr>
              <a:lnSpc>
                <a:spcPct val="90000"/>
              </a:lnSpc>
              <a:defRPr/>
            </a:pPr>
            <a:endParaRPr lang="en-US" sz="1200" i="1" dirty="0" smtClean="0">
              <a:latin typeface="+mn-lt"/>
              <a:cs typeface="Times New Roman" pitchFamily="18" charset="0"/>
            </a:endParaRPr>
          </a:p>
          <a:p>
            <a:pPr>
              <a:lnSpc>
                <a:spcPct val="90000"/>
              </a:lnSpc>
              <a:defRPr/>
            </a:pPr>
            <a:endParaRPr lang="en-US" sz="1200" i="1"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14</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defRPr/>
            </a:pPr>
            <a:r>
              <a:rPr lang="en-US" sz="1200" dirty="0" smtClean="0">
                <a:latin typeface="+mn-lt"/>
                <a:cs typeface="Times New Roman" pitchFamily="18" charset="0"/>
              </a:rPr>
              <a:t>Nodes publish a public random sequence for computing random backoff times.</a:t>
            </a:r>
          </a:p>
          <a:p>
            <a:pPr>
              <a:lnSpc>
                <a:spcPct val="90000"/>
              </a:lnSpc>
              <a:defRPr/>
            </a:pPr>
            <a:r>
              <a:rPr lang="en-US" sz="1200" dirty="0" smtClean="0">
                <a:latin typeface="+mn-lt"/>
                <a:cs typeface="Times New Roman" pitchFamily="18" charset="0"/>
              </a:rPr>
              <a:t>Include parameters (</a:t>
            </a:r>
            <a:r>
              <a:rPr lang="en-US" sz="1200" i="1" dirty="0" err="1" smtClean="0">
                <a:latin typeface="+mn-lt"/>
                <a:cs typeface="Times New Roman" pitchFamily="18" charset="0"/>
              </a:rPr>
              <a:t>q</a:t>
            </a:r>
            <a:r>
              <a:rPr lang="en-US" sz="1200" i="1" baseline="-25000" dirty="0" err="1" smtClean="0">
                <a:latin typeface="+mn-lt"/>
                <a:cs typeface="Times New Roman" pitchFamily="18" charset="0"/>
              </a:rPr>
              <a:t>i</a:t>
            </a:r>
            <a:r>
              <a:rPr lang="en-US" sz="1200" i="1" dirty="0" err="1" smtClean="0">
                <a:latin typeface="+mn-lt"/>
                <a:cs typeface="Times New Roman" pitchFamily="18" charset="0"/>
              </a:rPr>
              <a:t>,r</a:t>
            </a:r>
            <a:r>
              <a:rPr lang="en-US" sz="1200" i="1" baseline="-25000" dirty="0" err="1" smtClean="0">
                <a:latin typeface="+mn-lt"/>
                <a:cs typeface="Times New Roman" pitchFamily="18" charset="0"/>
              </a:rPr>
              <a:t>i</a:t>
            </a:r>
            <a:r>
              <a:rPr lang="en-US" sz="1200" dirty="0" smtClean="0">
                <a:latin typeface="+mn-lt"/>
                <a:cs typeface="Times New Roman" pitchFamily="18" charset="0"/>
              </a:rPr>
              <a:t>) with every control packet transmitted during </a:t>
            </a:r>
          </a:p>
          <a:p>
            <a:pPr>
              <a:lnSpc>
                <a:spcPct val="90000"/>
              </a:lnSpc>
              <a:defRPr/>
            </a:pPr>
            <a:r>
              <a:rPr lang="en-US" sz="1200" dirty="0" smtClean="0">
                <a:latin typeface="+mn-lt"/>
                <a:cs typeface="Times New Roman" pitchFamily="18" charset="0"/>
              </a:rPr>
              <a:t>control and data phases </a:t>
            </a:r>
          </a:p>
          <a:p>
            <a:pPr marL="0" marR="0" indent="0" algn="l" defTabSz="914400" rtl="0" eaLnBrk="0" fontAlgn="base" latinLnBrk="0" hangingPunct="0">
              <a:lnSpc>
                <a:spcPct val="90000"/>
              </a:lnSpc>
              <a:spcBef>
                <a:spcPct val="30000"/>
              </a:spcBef>
              <a:spcAft>
                <a:spcPct val="0"/>
              </a:spcAft>
              <a:buClrTx/>
              <a:buSzTx/>
              <a:buFontTx/>
              <a:buNone/>
              <a:tabLst/>
              <a:defRPr/>
            </a:pPr>
            <a:r>
              <a:rPr lang="en-US" sz="1200" dirty="0" smtClean="0">
                <a:latin typeface="+mn-lt"/>
                <a:cs typeface="Times New Roman" pitchFamily="18" charset="0"/>
              </a:rPr>
              <a:t>Monitoring nodes keep track of (</a:t>
            </a:r>
            <a:r>
              <a:rPr lang="en-US" sz="1200" i="1" dirty="0" err="1" smtClean="0">
                <a:latin typeface="+mn-lt"/>
                <a:cs typeface="Times New Roman" pitchFamily="18" charset="0"/>
              </a:rPr>
              <a:t>q</a:t>
            </a:r>
            <a:r>
              <a:rPr lang="en-US" sz="1200" i="1" baseline="-25000" dirty="0" err="1" smtClean="0">
                <a:latin typeface="+mn-lt"/>
                <a:cs typeface="Times New Roman" pitchFamily="18" charset="0"/>
              </a:rPr>
              <a:t>i</a:t>
            </a:r>
            <a:r>
              <a:rPr lang="en-US" sz="1200" i="1" dirty="0" err="1" smtClean="0">
                <a:latin typeface="+mn-lt"/>
                <a:cs typeface="Times New Roman" pitchFamily="18" charset="0"/>
              </a:rPr>
              <a:t>,r</a:t>
            </a:r>
            <a:r>
              <a:rPr lang="en-US" sz="1200" i="1" baseline="-25000" dirty="0" err="1" smtClean="0">
                <a:latin typeface="+mn-lt"/>
                <a:cs typeface="Times New Roman" pitchFamily="18" charset="0"/>
              </a:rPr>
              <a:t>i</a:t>
            </a:r>
            <a:r>
              <a:rPr lang="en-US" sz="1200" dirty="0" smtClean="0">
                <a:latin typeface="+mn-lt"/>
                <a:cs typeface="Times New Roman" pitchFamily="18" charset="0"/>
              </a:rPr>
              <a:t>) and compute </a:t>
            </a:r>
            <a:r>
              <a:rPr lang="en-US" sz="1200" i="1" dirty="0" smtClean="0">
                <a:latin typeface="+mn-lt"/>
                <a:cs typeface="Times New Roman" pitchFamily="18" charset="0"/>
              </a:rPr>
              <a:t>b</a:t>
            </a:r>
            <a:r>
              <a:rPr lang="en-US" sz="1200" i="1" baseline="-25000" dirty="0" smtClean="0">
                <a:latin typeface="+mn-lt"/>
                <a:cs typeface="Times New Roman" pitchFamily="18" charset="0"/>
              </a:rPr>
              <a:t>i </a:t>
            </a:r>
            <a:r>
              <a:rPr lang="en-US" sz="1200" dirty="0" smtClean="0">
                <a:latin typeface="+mn-lt"/>
                <a:cs typeface="Times New Roman" pitchFamily="18" charset="0"/>
              </a:rPr>
              <a:t>(</a:t>
            </a:r>
            <a:r>
              <a:rPr lang="en-US" sz="1200" i="1" dirty="0" err="1" smtClean="0">
                <a:latin typeface="+mn-lt"/>
                <a:cs typeface="Times New Roman" pitchFamily="18" charset="0"/>
              </a:rPr>
              <a:t>q</a:t>
            </a:r>
            <a:r>
              <a:rPr lang="en-US" sz="1200" i="1" baseline="-25000" dirty="0" err="1" smtClean="0">
                <a:latin typeface="+mn-lt"/>
                <a:cs typeface="Times New Roman" pitchFamily="18" charset="0"/>
              </a:rPr>
              <a:t>i</a:t>
            </a:r>
            <a:r>
              <a:rPr lang="en-US" sz="1200" i="1" dirty="0" err="1" smtClean="0">
                <a:latin typeface="+mn-lt"/>
                <a:cs typeface="Times New Roman" pitchFamily="18" charset="0"/>
              </a:rPr>
              <a:t>,r</a:t>
            </a:r>
            <a:r>
              <a:rPr lang="en-US" sz="1200" i="1" baseline="-25000" dirty="0" err="1" smtClean="0">
                <a:latin typeface="+mn-lt"/>
                <a:cs typeface="Times New Roman" pitchFamily="18" charset="0"/>
              </a:rPr>
              <a:t>i</a:t>
            </a:r>
            <a:r>
              <a:rPr lang="en-US" sz="1200" dirty="0" smtClean="0">
                <a:latin typeface="+mn-lt"/>
                <a:cs typeface="Times New Roman" pitchFamily="18" charset="0"/>
              </a:rPr>
              <a:t>) </a:t>
            </a:r>
          </a:p>
          <a:p>
            <a:pPr marL="0" marR="0" indent="0" algn="l" defTabSz="914400" rtl="0" eaLnBrk="0" fontAlgn="base" latinLnBrk="0" hangingPunct="0">
              <a:lnSpc>
                <a:spcPct val="90000"/>
              </a:lnSpc>
              <a:spcBef>
                <a:spcPct val="30000"/>
              </a:spcBef>
              <a:spcAft>
                <a:spcPct val="0"/>
              </a:spcAft>
              <a:buClrTx/>
              <a:buSzTx/>
              <a:buFontTx/>
              <a:buNone/>
              <a:tabLst/>
              <a:defRPr/>
            </a:pPr>
            <a:r>
              <a:rPr lang="en-US" sz="1200" dirty="0" smtClean="0">
                <a:latin typeface="+mn-lt"/>
                <a:cs typeface="Times New Roman" pitchFamily="18" charset="0"/>
              </a:rPr>
              <a:t>Identify misbehaving nodes that adopt smaller backoff values based on their public schedules</a:t>
            </a:r>
          </a:p>
          <a:p>
            <a:pPr marL="0" marR="0" indent="0" algn="l" defTabSz="914400" rtl="0" eaLnBrk="0" fontAlgn="base" latinLnBrk="0" hangingPunct="0">
              <a:lnSpc>
                <a:spcPct val="90000"/>
              </a:lnSpc>
              <a:spcBef>
                <a:spcPct val="30000"/>
              </a:spcBef>
              <a:spcAft>
                <a:spcPct val="0"/>
              </a:spcAft>
              <a:buClrTx/>
              <a:buSzTx/>
              <a:buFontTx/>
              <a:buNone/>
              <a:tabLst/>
              <a:defRPr/>
            </a:pPr>
            <a:endParaRPr lang="en-US" sz="1200" i="1" dirty="0" smtClean="0">
              <a:latin typeface="+mn-lt"/>
              <a:cs typeface="Times New Roman" pitchFamily="18" charset="0"/>
            </a:endParaRPr>
          </a:p>
          <a:p>
            <a:pPr>
              <a:lnSpc>
                <a:spcPct val="90000"/>
              </a:lnSpc>
              <a:defRPr/>
            </a:pPr>
            <a:endParaRPr lang="en-US" sz="1200" i="1" dirty="0" smtClean="0">
              <a:latin typeface="+mn-lt"/>
              <a:cs typeface="Times New Roman" pitchFamily="18" charset="0"/>
            </a:endParaRPr>
          </a:p>
          <a:p>
            <a:pPr>
              <a:lnSpc>
                <a:spcPct val="90000"/>
              </a:lnSpc>
              <a:defRPr/>
            </a:pPr>
            <a:endParaRPr lang="en-US" sz="1200" i="1"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15</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dirty="0" smtClean="0">
                <a:latin typeface="+mn-lt"/>
                <a:cs typeface="Times New Roman" pitchFamily="18" charset="0"/>
              </a:rPr>
              <a:t>Explain</a:t>
            </a:r>
            <a:r>
              <a:rPr lang="en-US" sz="1200" i="1" baseline="0" dirty="0" smtClean="0">
                <a:latin typeface="+mn-lt"/>
                <a:cs typeface="Times New Roman" pitchFamily="18" charset="0"/>
              </a:rPr>
              <a:t> how to change </a:t>
            </a:r>
            <a:r>
              <a:rPr lang="en-US" sz="1200" i="1" baseline="0" dirty="0" err="1" smtClean="0">
                <a:latin typeface="+mn-lt"/>
                <a:cs typeface="Times New Roman" pitchFamily="18" charset="0"/>
              </a:rPr>
              <a:t>pcl</a:t>
            </a:r>
            <a:r>
              <a:rPr lang="en-US" sz="1200" i="1" baseline="0" dirty="0" smtClean="0">
                <a:latin typeface="+mn-lt"/>
                <a:cs typeface="Times New Roman" pitchFamily="18" charset="0"/>
              </a:rPr>
              <a:t> rule: further c</a:t>
            </a:r>
            <a:r>
              <a:rPr lang="en-US" sz="1200" i="1" dirty="0" smtClean="0">
                <a:latin typeface="+mn-lt"/>
                <a:cs typeface="Times New Roman" pitchFamily="18" charset="0"/>
              </a:rPr>
              <a:t>heck packet generator;</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i="1" dirty="0" smtClean="0">
                <a:latin typeface="+mn-lt"/>
                <a:cs typeface="Times New Roman" pitchFamily="18" charset="0"/>
              </a:rPr>
              <a:t>We</a:t>
            </a:r>
            <a:r>
              <a:rPr lang="en-US" sz="1200" i="1" baseline="0" dirty="0" smtClean="0">
                <a:latin typeface="+mn-lt"/>
                <a:cs typeface="Times New Roman" pitchFamily="18" charset="0"/>
              </a:rPr>
              <a:t> want to further detect fictitious source and so that misbehaving node can be identified</a:t>
            </a:r>
            <a:endParaRPr lang="en-US" sz="1200" dirty="0" smtClean="0">
              <a:latin typeface="+mn-lt"/>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16</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Each</a:t>
            </a:r>
            <a:r>
              <a:rPr lang="en-US" altLang="zh-CN" baseline="0" dirty="0" smtClean="0"/>
              <a:t> node I creates a parent list for each of its two-hop neighbors (j). The parent list contains the set of nodes which are </a:t>
            </a:r>
            <a:r>
              <a:rPr lang="en-US" altLang="zh-CN" baseline="0" dirty="0" err="1" smtClean="0"/>
              <a:t>i’s</a:t>
            </a:r>
            <a:r>
              <a:rPr lang="en-US" altLang="zh-CN" baseline="0" dirty="0" smtClean="0"/>
              <a:t> 1-hop neighbor, and </a:t>
            </a:r>
            <a:r>
              <a:rPr lang="en-US" altLang="zh-CN" baseline="0" smtClean="0"/>
              <a:t>also </a:t>
            </a:r>
            <a:endParaRPr lang="zh-CN" altLang="en-US" dirty="0"/>
          </a:p>
        </p:txBody>
      </p:sp>
      <p:sp>
        <p:nvSpPr>
          <p:cNvPr id="4" name="灯片编号占位符 3"/>
          <p:cNvSpPr>
            <a:spLocks noGrp="1"/>
          </p:cNvSpPr>
          <p:nvPr>
            <p:ph type="sldNum" sz="quarter" idx="10"/>
          </p:nvPr>
        </p:nvSpPr>
        <p:spPr/>
        <p:txBody>
          <a:bodyPr/>
          <a:lstStyle/>
          <a:p>
            <a:fld id="{1692DD15-AB72-B443-890B-9F682D2FAD29}" type="slidenum">
              <a:rPr lang="en-US" altLang="zh-CN" smtClean="0"/>
              <a:pPr/>
              <a:t>17</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2">
              <a:defRPr/>
            </a:pPr>
            <a:r>
              <a:rPr lang="en-US" sz="2400" kern="1200" dirty="0" smtClean="0">
                <a:solidFill>
                  <a:schemeClr val="tx1"/>
                </a:solidFill>
                <a:latin typeface="+mn-lt"/>
                <a:ea typeface="ＭＳ Ｐゴシック" charset="0"/>
                <a:cs typeface="+mn-cs"/>
              </a:rPr>
              <a:t>Typically, channel access problem is dealt at MAC</a:t>
            </a:r>
            <a:r>
              <a:rPr lang="en-US" sz="2400" kern="1200" baseline="0" dirty="0" smtClean="0">
                <a:solidFill>
                  <a:schemeClr val="tx1"/>
                </a:solidFill>
                <a:latin typeface="+mn-lt"/>
                <a:ea typeface="ＭＳ Ｐゴシック" charset="0"/>
                <a:cs typeface="+mn-cs"/>
              </a:rPr>
              <a:t> layer. A lot of work has been done on designing Multi-channel MAC protocols, referred to as MMAC. </a:t>
            </a:r>
          </a:p>
          <a:p>
            <a:pPr marL="457200" lvl="2">
              <a:defRPr/>
            </a:pPr>
            <a:r>
              <a:rPr lang="en-US" sz="2400" kern="1200" baseline="0" dirty="0" smtClean="0">
                <a:solidFill>
                  <a:schemeClr val="tx1"/>
                </a:solidFill>
                <a:latin typeface="+mn-lt"/>
                <a:ea typeface="ＭＳ Ｐゴシック" charset="0"/>
                <a:cs typeface="+mn-cs"/>
              </a:rPr>
              <a:t>First of all, MMAC needs to allow </a:t>
            </a:r>
            <a:r>
              <a:rPr lang="en-US" sz="2400" kern="1200" baseline="0" dirty="0" err="1" smtClean="0">
                <a:solidFill>
                  <a:schemeClr val="tx1"/>
                </a:solidFill>
                <a:latin typeface="+mn-lt"/>
                <a:ea typeface="ＭＳ Ｐゴシック" charset="0"/>
                <a:cs typeface="+mn-cs"/>
              </a:rPr>
              <a:t>xmitters</a:t>
            </a:r>
            <a:r>
              <a:rPr lang="en-US" sz="2400" kern="1200" baseline="0" dirty="0" smtClean="0">
                <a:solidFill>
                  <a:schemeClr val="tx1"/>
                </a:solidFill>
                <a:latin typeface="+mn-lt"/>
                <a:ea typeface="ＭＳ Ｐゴシック" charset="0"/>
                <a:cs typeface="+mn-cs"/>
              </a:rPr>
              <a:t> to discover… Second, MMAC needs to maximize…Also, MMAC needs to ensure fairness, which means that everyone has a fair access opportunity.</a:t>
            </a:r>
          </a:p>
          <a:p>
            <a:pPr marL="457200" lvl="2">
              <a:defRPr/>
            </a:pPr>
            <a:r>
              <a:rPr lang="en-US" sz="2400" kern="1200" baseline="0" dirty="0" smtClean="0">
                <a:solidFill>
                  <a:schemeClr val="tx1"/>
                </a:solidFill>
                <a:latin typeface="+mn-lt"/>
                <a:ea typeface="ＭＳ Ｐゴシック" charset="0"/>
                <a:cs typeface="+mn-cs"/>
              </a:rPr>
              <a:t>To classify existing works, there are 3 types of MMAC.</a:t>
            </a:r>
            <a:endParaRPr lang="en-US" sz="2400" kern="1200" dirty="0" smtClean="0">
              <a:solidFill>
                <a:schemeClr val="tx1"/>
              </a:solidFill>
              <a:latin typeface="+mn-lt"/>
              <a:ea typeface="ＭＳ Ｐゴシック" charset="0"/>
              <a:cs typeface="+mn-cs"/>
            </a:endParaRPr>
          </a:p>
          <a:p>
            <a:pPr marL="457200" lvl="2">
              <a:defRPr/>
            </a:pPr>
            <a:r>
              <a:rPr lang="en-US" sz="2400" kern="1200" dirty="0" err="1" smtClean="0">
                <a:solidFill>
                  <a:schemeClr val="tx1"/>
                </a:solidFill>
                <a:latin typeface="+mn-lt"/>
                <a:ea typeface="ＭＳ Ｐゴシック" charset="0"/>
                <a:cs typeface="+mn-cs"/>
              </a:rPr>
              <a:t>Dcc</a:t>
            </a:r>
            <a:r>
              <a:rPr lang="en-US" sz="2400" kern="1200" dirty="0" smtClean="0">
                <a:solidFill>
                  <a:schemeClr val="tx1"/>
                </a:solidFill>
                <a:latin typeface="+mn-lt"/>
                <a:ea typeface="ＭＳ Ｐゴシック" charset="0"/>
                <a:cs typeface="+mn-cs"/>
              </a:rPr>
              <a:t>:</a:t>
            </a:r>
            <a:r>
              <a:rPr lang="en-US" sz="2400" kern="1200" baseline="0" dirty="0" smtClean="0">
                <a:solidFill>
                  <a:schemeClr val="tx1"/>
                </a:solidFill>
                <a:latin typeface="+mn-lt"/>
                <a:ea typeface="ＭＳ Ｐゴシック" charset="0"/>
                <a:cs typeface="+mn-cs"/>
              </a:rPr>
              <a:t> </a:t>
            </a:r>
            <a:r>
              <a:rPr lang="en-US" sz="2400" dirty="0" smtClean="0">
                <a:latin typeface="+mn-lt"/>
              </a:rPr>
              <a:t>Nodes are equipped</a:t>
            </a:r>
            <a:r>
              <a:rPr lang="en-US" sz="2400" baseline="0" dirty="0" smtClean="0">
                <a:latin typeface="+mn-lt"/>
              </a:rPr>
              <a:t> with multiple radios. One of the radios is always tuned to control channel in order to reserve data channel for communication, after reservation, another radio is switched to reserved channel to perform data transmission.</a:t>
            </a:r>
          </a:p>
          <a:p>
            <a:pPr marL="457200" lvl="2">
              <a:defRPr/>
            </a:pPr>
            <a:r>
              <a:rPr lang="en-US" sz="2400" baseline="0" dirty="0" smtClean="0">
                <a:latin typeface="+mn-lt"/>
              </a:rPr>
              <a:t>FH: nodes </a:t>
            </a:r>
            <a:r>
              <a:rPr lang="en-US" sz="2400" baseline="0" dirty="0" err="1" smtClean="0">
                <a:latin typeface="+mn-lt"/>
              </a:rPr>
              <a:t>ren</a:t>
            </a:r>
            <a:r>
              <a:rPr lang="en-US" sz="2400" baseline="0" dirty="0" smtClean="0">
                <a:latin typeface="+mn-lt"/>
              </a:rPr>
              <a:t>…via hopping, two nodes can communicate upon rendezvous. A FH design typically has no contention phase.</a:t>
            </a:r>
            <a:endParaRPr lang="en-US" sz="2400" dirty="0" smtClean="0">
              <a:latin typeface="+mn-lt"/>
            </a:endParaRPr>
          </a:p>
          <a:p>
            <a:pPr marL="457200" lvl="2">
              <a:defRPr/>
            </a:pPr>
            <a:r>
              <a:rPr lang="en-US" sz="2400" dirty="0" smtClean="0">
                <a:latin typeface="+mn-lt"/>
              </a:rPr>
              <a:t>Split-phase: time divided alternating</a:t>
            </a:r>
            <a:r>
              <a:rPr lang="en-US" sz="2400" baseline="0" dirty="0" smtClean="0">
                <a:latin typeface="+mn-lt"/>
              </a:rPr>
              <a:t> cp and </a:t>
            </a:r>
            <a:r>
              <a:rPr lang="en-US" sz="2400" baseline="0" dirty="0" err="1" smtClean="0">
                <a:latin typeface="+mn-lt"/>
              </a:rPr>
              <a:t>dp</a:t>
            </a:r>
            <a:r>
              <a:rPr lang="en-US" sz="2400" baseline="0" dirty="0" smtClean="0">
                <a:latin typeface="+mn-lt"/>
              </a:rPr>
              <a:t>. </a:t>
            </a:r>
            <a:r>
              <a:rPr lang="en-US" sz="2400" dirty="0" smtClean="0">
                <a:latin typeface="+mn-lt"/>
              </a:rPr>
              <a:t>single half-duplex…since nodes</a:t>
            </a:r>
            <a:r>
              <a:rPr lang="en-US" sz="2400" baseline="0" dirty="0" smtClean="0">
                <a:latin typeface="+mn-lt"/>
              </a:rPr>
              <a:t> cannot listen and </a:t>
            </a:r>
            <a:r>
              <a:rPr lang="en-US" sz="2400" baseline="0" dirty="0" err="1" smtClean="0">
                <a:latin typeface="+mn-lt"/>
              </a:rPr>
              <a:t>xmit</a:t>
            </a:r>
            <a:r>
              <a:rPr lang="en-US" sz="2400" baseline="0" dirty="0" smtClean="0">
                <a:latin typeface="+mn-lt"/>
              </a:rPr>
              <a:t> at same time, they converge to a default cc during cp to reserve a channel and discover the residing freq. of other node in upcoming </a:t>
            </a:r>
            <a:r>
              <a:rPr lang="en-US" sz="2400" baseline="0" dirty="0" err="1" smtClean="0">
                <a:latin typeface="+mn-lt"/>
              </a:rPr>
              <a:t>dp</a:t>
            </a:r>
            <a:r>
              <a:rPr lang="en-US" sz="2400" baseline="0" dirty="0" smtClean="0">
                <a:latin typeface="+mn-lt"/>
              </a:rPr>
              <a:t>…then when </a:t>
            </a:r>
            <a:r>
              <a:rPr lang="en-US" sz="2400" baseline="0" dirty="0" err="1" smtClean="0">
                <a:latin typeface="+mn-lt"/>
              </a:rPr>
              <a:t>dp</a:t>
            </a:r>
            <a:r>
              <a:rPr lang="en-US" sz="2400" baseline="0" dirty="0" smtClean="0">
                <a:latin typeface="+mn-lt"/>
              </a:rPr>
              <a:t> </a:t>
            </a:r>
            <a:r>
              <a:rPr lang="en-US" sz="2400" baseline="0" dirty="0" err="1" smtClean="0">
                <a:latin typeface="+mn-lt"/>
              </a:rPr>
              <a:t>arives</a:t>
            </a:r>
            <a:r>
              <a:rPr lang="en-US" sz="2400" baseline="0" dirty="0" smtClean="0">
                <a:latin typeface="+mn-lt"/>
              </a:rPr>
              <a:t>, they switch to reserved channels to exchange data simultaneously.</a:t>
            </a:r>
          </a:p>
          <a:p>
            <a:pPr marL="457200" lvl="2">
              <a:defRPr/>
            </a:pPr>
            <a:r>
              <a:rPr lang="en-US" sz="2400" baseline="0" dirty="0" smtClean="0">
                <a:latin typeface="+mn-lt"/>
              </a:rPr>
              <a:t>Our work focus on split phase MMAC.</a:t>
            </a:r>
            <a:endParaRPr lang="en-US" sz="2400" dirty="0" smtClean="0">
              <a:latin typeface="+mn-lt"/>
            </a:endParaRP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kern="1200" dirty="0" smtClean="0">
                <a:solidFill>
                  <a:schemeClr val="tx1"/>
                </a:solidFill>
                <a:latin typeface="+mn-lt"/>
                <a:ea typeface="ＭＳ Ｐゴシック" charset="0"/>
                <a:cs typeface="+mn-cs"/>
              </a:rPr>
              <a:t>Nodes must discover the channel where other </a:t>
            </a:r>
            <a:r>
              <a:rPr lang="en-US" sz="2400" kern="1200" smtClean="0">
                <a:solidFill>
                  <a:schemeClr val="tx1"/>
                </a:solidFill>
                <a:latin typeface="+mn-lt"/>
                <a:ea typeface="ＭＳ Ｐゴシック" charset="0"/>
                <a:cs typeface="+mn-cs"/>
              </a:rPr>
              <a:t>nodes reside</a:t>
            </a:r>
            <a:endParaRPr lang="en-US" sz="2400" kern="1200" dirty="0" smtClean="0">
              <a:solidFill>
                <a:schemeClr val="tx1"/>
              </a:solidFill>
              <a:latin typeface="+mn-lt"/>
              <a:ea typeface="ＭＳ Ｐゴシック" charset="0"/>
              <a:cs typeface="+mn-cs"/>
            </a:endParaRP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5</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aseline="0" dirty="0" smtClean="0"/>
              <a:t>There could be many criteria when selecting a channel. Here we use the best criteria which is balance traffic load for channel selection.</a:t>
            </a:r>
          </a:p>
          <a:p>
            <a:r>
              <a:rPr lang="en-US" altLang="zh-CN" baseline="0" dirty="0" smtClean="0"/>
              <a:t>Traffic load is recorded through maintaining priority for each channel in a PCL.	</a:t>
            </a:r>
          </a:p>
          <a:p>
            <a:r>
              <a:rPr lang="en-US" altLang="zh-CN" baseline="0" dirty="0" smtClean="0"/>
              <a:t>Also, since data phase is much longer than the duration of single packet transmission, nodes are allowed to place </a:t>
            </a:r>
            <a:r>
              <a:rPr lang="en-US" altLang="zh-CN" baseline="0" dirty="0" err="1" smtClean="0"/>
              <a:t>rsvs</a:t>
            </a:r>
            <a:r>
              <a:rPr lang="en-US" altLang="zh-CN" baseline="0" dirty="0" smtClean="0"/>
              <a:t> with different destinations to improve throughput.</a:t>
            </a:r>
            <a:endParaRPr lang="zh-CN" altLang="en-US" dirty="0"/>
          </a:p>
        </p:txBody>
      </p:sp>
      <p:sp>
        <p:nvSpPr>
          <p:cNvPr id="4" name="灯片编号占位符 3"/>
          <p:cNvSpPr>
            <a:spLocks noGrp="1"/>
          </p:cNvSpPr>
          <p:nvPr>
            <p:ph type="sldNum" sz="quarter" idx="10"/>
          </p:nvPr>
        </p:nvSpPr>
        <p:spPr/>
        <p:txBody>
          <a:bodyPr/>
          <a:lstStyle/>
          <a:p>
            <a:fld id="{1692DD15-AB72-B443-890B-9F682D2FAD29}" type="slidenum">
              <a:rPr lang="en-US" altLang="zh-CN" smtClean="0"/>
              <a:pPr/>
              <a:t>6</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From</a:t>
            </a:r>
            <a:r>
              <a:rPr lang="en-US" altLang="zh-CN" baseline="0" dirty="0" smtClean="0"/>
              <a:t> now, I’ll introduce the attacks we have identified in the paper.</a:t>
            </a:r>
            <a:r>
              <a:rPr lang="zh-CN" altLang="en-US" baseline="0" dirty="0" smtClean="0"/>
              <a:t> </a:t>
            </a:r>
            <a:r>
              <a:rPr lang="en-US" altLang="zh-CN" baseline="0" dirty="0" smtClean="0"/>
              <a:t>The first type is BMA. This is actually known from the single-channel MAC protocols.</a:t>
            </a:r>
          </a:p>
          <a:p>
            <a:r>
              <a:rPr lang="en-US" altLang="zh-CN" baseline="0" dirty="0" smtClean="0"/>
              <a:t>Suppose A is a misbehaving node, it systematically selects …Because control channel usually has a limited duration, when the number of contending nodes is large, some of them may not have the chance to access control channel. In this case, if A repeats launching BMA, it can</a:t>
            </a:r>
          </a:p>
          <a:p>
            <a:r>
              <a:rPr lang="en-US" altLang="zh-CN" baseline="0" dirty="0" smtClean="0"/>
              <a:t>Consistently seize the control channel in every control phase.</a:t>
            </a:r>
          </a:p>
          <a:p>
            <a:r>
              <a:rPr lang="en-US" altLang="zh-CN" baseline="0" dirty="0" smtClean="0"/>
              <a:t>Many solutions for single-channel BMA have been proposed, where… However, they cannot be directly be ported.</a:t>
            </a:r>
          </a:p>
        </p:txBody>
      </p:sp>
      <p:sp>
        <p:nvSpPr>
          <p:cNvPr id="4" name="灯片编号占位符 3"/>
          <p:cNvSpPr>
            <a:spLocks noGrp="1"/>
          </p:cNvSpPr>
          <p:nvPr>
            <p:ph type="sldNum" sz="quarter" idx="10"/>
          </p:nvPr>
        </p:nvSpPr>
        <p:spPr/>
        <p:txBody>
          <a:bodyPr/>
          <a:lstStyle/>
          <a:p>
            <a:fld id="{1692DD15-AB72-B443-890B-9F682D2FAD29}" type="slidenum">
              <a:rPr lang="en-US" altLang="zh-CN" smtClean="0"/>
              <a:pPr/>
              <a:t>7</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8</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mn-lt"/>
              </a:rPr>
              <a:t>The PCL of D is distorted due to these incomplete negotiations </a:t>
            </a:r>
          </a:p>
          <a:p>
            <a:endParaRPr lang="en-US" dirty="0"/>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9</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contention window fixed to 4, send out 5 fake reservations to isolate 1 of the 3 channels.</a:t>
            </a:r>
          </a:p>
          <a:p>
            <a:r>
              <a:rPr lang="en-US" baseline="0" dirty="0" smtClean="0"/>
              <a:t>The first figure shows the throughput of nodes as a function of lambda  when control phase is set to 20ms. Two scenarios are simulated: one is no misbehavior scenario, and the other is scenario with misbehavior. As we can see, when traffic load is fairly low, the misbehaving node does not gain any advantage, while as traffic load increases, nodes need to contend, and the misbehaving node is able to gain significant advantage over well-behaved nodes.</a:t>
            </a:r>
            <a:endParaRPr lang="en-US" dirty="0"/>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10</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I am not reaching</a:t>
            </a:r>
            <a:r>
              <a:rPr lang="en-US" altLang="zh-CN" baseline="0" dirty="0" smtClean="0"/>
              <a:t> the math</a:t>
            </a:r>
            <a:r>
              <a:rPr lang="en-US" altLang="zh-CN" dirty="0" smtClean="0"/>
              <a:t> details, but</a:t>
            </a:r>
            <a:r>
              <a:rPr lang="en-US" altLang="zh-CN" baseline="0" dirty="0" smtClean="0"/>
              <a:t> in our paper, we proved that only … are needed to ensure a misbehavior node to …</a:t>
            </a:r>
            <a:endParaRPr lang="zh-CN" altLang="en-US" dirty="0"/>
          </a:p>
        </p:txBody>
      </p:sp>
      <p:sp>
        <p:nvSpPr>
          <p:cNvPr id="4" name="灯片编号占位符 3"/>
          <p:cNvSpPr>
            <a:spLocks noGrp="1"/>
          </p:cNvSpPr>
          <p:nvPr>
            <p:ph type="sldNum" sz="quarter" idx="10"/>
          </p:nvPr>
        </p:nvSpPr>
        <p:spPr/>
        <p:txBody>
          <a:bodyPr/>
          <a:lstStyle/>
          <a:p>
            <a:fld id="{1692DD15-AB72-B443-890B-9F682D2FAD29}" type="slidenum">
              <a:rPr lang="en-US" altLang="zh-CN" smtClean="0"/>
              <a:pPr/>
              <a:t>11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28800"/>
            <a:ext cx="7772400" cy="1470025"/>
          </a:xfrm>
          <a:noFill/>
        </p:spPr>
        <p:txBody>
          <a:bodyPr/>
          <a:lstStyle>
            <a:lvl1pPr algn="ctr">
              <a:defRPr sz="3600">
                <a:solidFill>
                  <a:srgbClr val="CC0033"/>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12"/>
          </p:nvPr>
        </p:nvSpPr>
        <p:spPr/>
        <p:txBody>
          <a:bodyPr/>
          <a:lstStyle>
            <a:lvl1pPr>
              <a:defRPr/>
            </a:lvl1pPr>
          </a:lstStyle>
          <a:p>
            <a:fld id="{89ABC9A4-6FF9-DD4E-9EEB-42107B199D2C}" type="slidenum">
              <a:rPr lang="en-US" altLang="zh-CN"/>
              <a:pPr/>
              <a:t>‹#›</a:t>
            </a:fld>
            <a:endParaRPr lang="en-US" altLang="zh-CN"/>
          </a:p>
        </p:txBody>
      </p:sp>
    </p:spTree>
    <p:extLst>
      <p:ext uri="{BB962C8B-B14F-4D97-AF65-F5344CB8AC3E}">
        <p14:creationId xmlns:p14="http://schemas.microsoft.com/office/powerpoint/2010/main" val="330241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12"/>
          </p:nvPr>
        </p:nvSpPr>
        <p:spPr/>
        <p:txBody>
          <a:bodyPr/>
          <a:lstStyle>
            <a:lvl1pPr>
              <a:defRPr/>
            </a:lvl1pPr>
          </a:lstStyle>
          <a:p>
            <a:fld id="{3E32B3EA-EF49-4D4F-93E0-0E466317044D}" type="slidenum">
              <a:rPr lang="en-US" altLang="zh-CN"/>
              <a:pPr/>
              <a:t>‹#›</a:t>
            </a:fld>
            <a:endParaRPr lang="en-US" altLang="zh-CN"/>
          </a:p>
        </p:txBody>
      </p:sp>
    </p:spTree>
    <p:extLst>
      <p:ext uri="{BB962C8B-B14F-4D97-AF65-F5344CB8AC3E}">
        <p14:creationId xmlns:p14="http://schemas.microsoft.com/office/powerpoint/2010/main" val="154120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12"/>
          </p:nvPr>
        </p:nvSpPr>
        <p:spPr/>
        <p:txBody>
          <a:bodyPr/>
          <a:lstStyle>
            <a:lvl1pPr>
              <a:defRPr/>
            </a:lvl1pPr>
          </a:lstStyle>
          <a:p>
            <a:fld id="{B5C87F71-D00F-2F46-B94D-C6B42B10F7EA}" type="slidenum">
              <a:rPr lang="en-US" altLang="zh-CN"/>
              <a:pPr/>
              <a:t>‹#›</a:t>
            </a:fld>
            <a:endParaRPr lang="en-US" altLang="zh-CN"/>
          </a:p>
        </p:txBody>
      </p:sp>
    </p:spTree>
    <p:extLst>
      <p:ext uri="{BB962C8B-B14F-4D97-AF65-F5344CB8AC3E}">
        <p14:creationId xmlns:p14="http://schemas.microsoft.com/office/powerpoint/2010/main" val="224095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5" name="Footer Placeholder 4"/>
          <p:cNvSpPr>
            <a:spLocks noGrp="1"/>
          </p:cNvSpPr>
          <p:nvPr>
            <p:ph type="ftr" sz="quarter" idx="11"/>
          </p:nvPr>
        </p:nvSpPr>
        <p:spPr>
          <a:xfrm>
            <a:off x="2438400" y="6473825"/>
            <a:ext cx="4038600" cy="384175"/>
          </a:xfrm>
        </p:spPr>
        <p:txBody>
          <a:bodyPr/>
          <a:lstStyle>
            <a:lvl1pPr>
              <a:defRPr/>
            </a:lvl1p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12"/>
          </p:nvPr>
        </p:nvSpPr>
        <p:spPr/>
        <p:txBody>
          <a:bodyPr/>
          <a:lstStyle>
            <a:lvl1pPr>
              <a:defRPr/>
            </a:lvl1pPr>
          </a:lstStyle>
          <a:p>
            <a:fld id="{D8894E51-B8CC-DF4B-B2E5-784E7CE7E243}" type="slidenum">
              <a:rPr lang="en-US" altLang="zh-CN"/>
              <a:pPr/>
              <a:t>‹#›</a:t>
            </a:fld>
            <a:endParaRPr lang="en-US" altLang="zh-CN"/>
          </a:p>
        </p:txBody>
      </p:sp>
    </p:spTree>
    <p:extLst>
      <p:ext uri="{BB962C8B-B14F-4D97-AF65-F5344CB8AC3E}">
        <p14:creationId xmlns:p14="http://schemas.microsoft.com/office/powerpoint/2010/main" val="211078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12"/>
          </p:nvPr>
        </p:nvSpPr>
        <p:spPr/>
        <p:txBody>
          <a:bodyPr/>
          <a:lstStyle>
            <a:lvl1pPr>
              <a:defRPr/>
            </a:lvl1pPr>
          </a:lstStyle>
          <a:p>
            <a:fld id="{0F3EEA8F-3D76-E646-BCFF-05A79630BFF6}" type="slidenum">
              <a:rPr lang="en-US" altLang="zh-CN"/>
              <a:pPr/>
              <a:t>‹#›</a:t>
            </a:fld>
            <a:endParaRPr lang="en-US" altLang="zh-CN"/>
          </a:p>
        </p:txBody>
      </p:sp>
    </p:spTree>
    <p:extLst>
      <p:ext uri="{BB962C8B-B14F-4D97-AF65-F5344CB8AC3E}">
        <p14:creationId xmlns:p14="http://schemas.microsoft.com/office/powerpoint/2010/main" val="232677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7" name="Slide Number Placeholder 5"/>
          <p:cNvSpPr>
            <a:spLocks noGrp="1"/>
          </p:cNvSpPr>
          <p:nvPr>
            <p:ph type="sldNum" sz="quarter" idx="12"/>
          </p:nvPr>
        </p:nvSpPr>
        <p:spPr/>
        <p:txBody>
          <a:bodyPr/>
          <a:lstStyle>
            <a:lvl1pPr>
              <a:defRPr/>
            </a:lvl1pPr>
          </a:lstStyle>
          <a:p>
            <a:fld id="{3A4ABC5E-6660-C84F-9073-05BCA75615C1}" type="slidenum">
              <a:rPr lang="en-US" altLang="zh-CN"/>
              <a:pPr/>
              <a:t>‹#›</a:t>
            </a:fld>
            <a:endParaRPr lang="en-US" altLang="zh-CN"/>
          </a:p>
        </p:txBody>
      </p:sp>
    </p:spTree>
    <p:extLst>
      <p:ext uri="{BB962C8B-B14F-4D97-AF65-F5344CB8AC3E}">
        <p14:creationId xmlns:p14="http://schemas.microsoft.com/office/powerpoint/2010/main" val="118490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8"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9" name="Slide Number Placeholder 5"/>
          <p:cNvSpPr>
            <a:spLocks noGrp="1"/>
          </p:cNvSpPr>
          <p:nvPr>
            <p:ph type="sldNum" sz="quarter" idx="12"/>
          </p:nvPr>
        </p:nvSpPr>
        <p:spPr/>
        <p:txBody>
          <a:bodyPr/>
          <a:lstStyle>
            <a:lvl1pPr>
              <a:defRPr/>
            </a:lvl1pPr>
          </a:lstStyle>
          <a:p>
            <a:fld id="{5338BEF6-7639-C940-875C-657FB4F610CF}" type="slidenum">
              <a:rPr lang="en-US" altLang="zh-CN"/>
              <a:pPr/>
              <a:t>‹#›</a:t>
            </a:fld>
            <a:endParaRPr lang="en-US" altLang="zh-CN"/>
          </a:p>
        </p:txBody>
      </p:sp>
    </p:spTree>
    <p:extLst>
      <p:ext uri="{BB962C8B-B14F-4D97-AF65-F5344CB8AC3E}">
        <p14:creationId xmlns:p14="http://schemas.microsoft.com/office/powerpoint/2010/main" val="242114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4"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5" name="Slide Number Placeholder 5"/>
          <p:cNvSpPr>
            <a:spLocks noGrp="1"/>
          </p:cNvSpPr>
          <p:nvPr>
            <p:ph type="sldNum" sz="quarter" idx="12"/>
          </p:nvPr>
        </p:nvSpPr>
        <p:spPr/>
        <p:txBody>
          <a:bodyPr/>
          <a:lstStyle>
            <a:lvl1pPr>
              <a:defRPr/>
            </a:lvl1pPr>
          </a:lstStyle>
          <a:p>
            <a:fld id="{2C3667BD-2CD6-494A-9506-70AF20CA39E5}" type="slidenum">
              <a:rPr lang="en-US" altLang="zh-CN"/>
              <a:pPr/>
              <a:t>‹#›</a:t>
            </a:fld>
            <a:endParaRPr lang="en-US" altLang="zh-CN"/>
          </a:p>
        </p:txBody>
      </p:sp>
    </p:spTree>
    <p:extLst>
      <p:ext uri="{BB962C8B-B14F-4D97-AF65-F5344CB8AC3E}">
        <p14:creationId xmlns:p14="http://schemas.microsoft.com/office/powerpoint/2010/main" val="93538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3"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4" name="Slide Number Placeholder 5"/>
          <p:cNvSpPr>
            <a:spLocks noGrp="1"/>
          </p:cNvSpPr>
          <p:nvPr>
            <p:ph type="sldNum" sz="quarter" idx="12"/>
          </p:nvPr>
        </p:nvSpPr>
        <p:spPr/>
        <p:txBody>
          <a:bodyPr/>
          <a:lstStyle>
            <a:lvl1pPr>
              <a:defRPr/>
            </a:lvl1pPr>
          </a:lstStyle>
          <a:p>
            <a:fld id="{272FB711-6CED-1E4E-A2B0-3A1B6DD8353D}" type="slidenum">
              <a:rPr lang="en-US" altLang="zh-CN"/>
              <a:pPr/>
              <a:t>‹#›</a:t>
            </a:fld>
            <a:endParaRPr lang="en-US" altLang="zh-CN"/>
          </a:p>
        </p:txBody>
      </p:sp>
    </p:spTree>
    <p:extLst>
      <p:ext uri="{BB962C8B-B14F-4D97-AF65-F5344CB8AC3E}">
        <p14:creationId xmlns:p14="http://schemas.microsoft.com/office/powerpoint/2010/main" val="46937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7" name="Slide Number Placeholder 5"/>
          <p:cNvSpPr>
            <a:spLocks noGrp="1"/>
          </p:cNvSpPr>
          <p:nvPr>
            <p:ph type="sldNum" sz="quarter" idx="12"/>
          </p:nvPr>
        </p:nvSpPr>
        <p:spPr/>
        <p:txBody>
          <a:bodyPr/>
          <a:lstStyle>
            <a:lvl1pPr>
              <a:defRPr/>
            </a:lvl1pPr>
          </a:lstStyle>
          <a:p>
            <a:fld id="{1F37B263-1E97-944E-82A8-BC10DF0CA342}" type="slidenum">
              <a:rPr lang="en-US" altLang="zh-CN"/>
              <a:pPr/>
              <a:t>‹#›</a:t>
            </a:fld>
            <a:endParaRPr lang="en-US" altLang="zh-CN"/>
          </a:p>
        </p:txBody>
      </p:sp>
    </p:spTree>
    <p:extLst>
      <p:ext uri="{BB962C8B-B14F-4D97-AF65-F5344CB8AC3E}">
        <p14:creationId xmlns:p14="http://schemas.microsoft.com/office/powerpoint/2010/main" val="70017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altLang="zh-CN" smtClean="0"/>
              <a:t>4/18/2013</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Yan Zhang and Loukas Lazos, INFOCOM 2013, Univ. of Arizona</a:t>
            </a:r>
            <a:endParaRPr lang="en-US"/>
          </a:p>
        </p:txBody>
      </p:sp>
      <p:sp>
        <p:nvSpPr>
          <p:cNvPr id="7" name="Slide Number Placeholder 5"/>
          <p:cNvSpPr>
            <a:spLocks noGrp="1"/>
          </p:cNvSpPr>
          <p:nvPr>
            <p:ph type="sldNum" sz="quarter" idx="12"/>
          </p:nvPr>
        </p:nvSpPr>
        <p:spPr/>
        <p:txBody>
          <a:bodyPr/>
          <a:lstStyle>
            <a:lvl1pPr>
              <a:defRPr/>
            </a:lvl1pPr>
          </a:lstStyle>
          <a:p>
            <a:fld id="{BBC87058-E2EE-934E-B168-4648BA48F1AC}" type="slidenum">
              <a:rPr lang="en-US" altLang="zh-CN"/>
              <a:pPr/>
              <a:t>‹#›</a:t>
            </a:fld>
            <a:endParaRPr lang="en-US" altLang="zh-CN"/>
          </a:p>
        </p:txBody>
      </p:sp>
    </p:spTree>
    <p:extLst>
      <p:ext uri="{BB962C8B-B14F-4D97-AF65-F5344CB8AC3E}">
        <p14:creationId xmlns:p14="http://schemas.microsoft.com/office/powerpoint/2010/main" val="372207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76200"/>
            <a:ext cx="9144000" cy="609600"/>
          </a:xfrm>
          <a:prstGeom prst="rect">
            <a:avLst/>
          </a:prstGeom>
          <a:solidFill>
            <a:srgbClr val="CC0033"/>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027" name="Text Placeholder 2"/>
          <p:cNvSpPr>
            <a:spLocks noGrp="1"/>
          </p:cNvSpPr>
          <p:nvPr>
            <p:ph type="body" idx="1"/>
          </p:nvPr>
        </p:nvSpPr>
        <p:spPr bwMode="auto">
          <a:xfrm>
            <a:off x="74613" y="838200"/>
            <a:ext cx="89916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p:cNvSpPr>
            <a:spLocks noGrp="1"/>
          </p:cNvSpPr>
          <p:nvPr>
            <p:ph type="dt" sz="half" idx="2"/>
          </p:nvPr>
        </p:nvSpPr>
        <p:spPr>
          <a:xfrm>
            <a:off x="58738" y="6473825"/>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宋体" charset="0"/>
                <a:cs typeface="宋体" charset="0"/>
              </a:defRPr>
            </a:lvl1pPr>
          </a:lstStyle>
          <a:p>
            <a:r>
              <a:rPr lang="en-US" altLang="zh-CN" smtClean="0"/>
              <a:t>4/18/2013</a:t>
            </a:r>
            <a:endParaRPr lang="en-US" altLang="zh-CN"/>
          </a:p>
        </p:txBody>
      </p:sp>
      <p:sp>
        <p:nvSpPr>
          <p:cNvPr id="5" name="Footer Placeholder 4"/>
          <p:cNvSpPr>
            <a:spLocks noGrp="1"/>
          </p:cNvSpPr>
          <p:nvPr>
            <p:ph type="ftr" sz="quarter" idx="3"/>
          </p:nvPr>
        </p:nvSpPr>
        <p:spPr>
          <a:xfrm>
            <a:off x="3017838" y="647382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4"/>
          </p:nvPr>
        </p:nvSpPr>
        <p:spPr>
          <a:xfrm>
            <a:off x="6932613" y="64738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宋体" charset="0"/>
                <a:cs typeface="宋体" charset="0"/>
              </a:defRPr>
            </a:lvl1pPr>
          </a:lstStyle>
          <a:p>
            <a:fld id="{278E9E61-04DE-9649-828D-2BA9A113709B}" type="slidenum">
              <a:rPr lang="en-US" altLang="zh-CN"/>
              <a:pPr/>
              <a:t>‹#›</a:t>
            </a:fld>
            <a:endParaRPr lang="en-US" altLang="zh-CN"/>
          </a:p>
        </p:txBody>
      </p:sp>
      <p:sp>
        <p:nvSpPr>
          <p:cNvPr id="7" name="Rectangle 6"/>
          <p:cNvSpPr/>
          <p:nvPr userDrawn="1"/>
        </p:nvSpPr>
        <p:spPr>
          <a:xfrm>
            <a:off x="0" y="0"/>
            <a:ext cx="9144000" cy="76200"/>
          </a:xfrm>
          <a:prstGeom prst="rect">
            <a:avLst/>
          </a:prstGeom>
          <a:solidFill>
            <a:srgbClr val="003366"/>
          </a:solidFill>
          <a:ln>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ltLang="zh-CN">
              <a:solidFill>
                <a:srgbClr val="FFFFFF"/>
              </a:solidFill>
              <a:latin typeface="Calibri" charset="0"/>
              <a:ea typeface="ＭＳ Ｐゴシック" charset="0"/>
              <a:cs typeface="Arial" charset="0"/>
            </a:endParaRPr>
          </a:p>
        </p:txBody>
      </p:sp>
    </p:spTree>
  </p:cSld>
  <p:clrMap bg1="lt1" tx1="dk1" bg2="lt2" tx2="dk2" accent1="accent1" accent2="accent2" accent3="accent3" accent4="accent4" accent5="accent5" accent6="accent6" hlink="hlink" folHlink="folHlink"/>
  <p:sldLayoutIdLst>
    <p:sldLayoutId id="2147483841" r:id="rId1"/>
    <p:sldLayoutId id="214748385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p:txStyles>
    <p:titleStyle>
      <a:lvl1pPr algn="l" rtl="0" eaLnBrk="0" fontAlgn="base" hangingPunct="0">
        <a:spcBef>
          <a:spcPct val="0"/>
        </a:spcBef>
        <a:spcAft>
          <a:spcPct val="0"/>
        </a:spcAft>
        <a:defRPr sz="3200" kern="1200">
          <a:solidFill>
            <a:schemeClr val="bg1"/>
          </a:solidFill>
          <a:latin typeface="+mj-lt"/>
          <a:ea typeface="ＭＳ Ｐゴシック" charset="0"/>
          <a:cs typeface="+mj-cs"/>
        </a:defRPr>
      </a:lvl1pPr>
      <a:lvl2pPr algn="l" rtl="0" eaLnBrk="0" fontAlgn="base" hangingPunct="0">
        <a:spcBef>
          <a:spcPct val="0"/>
        </a:spcBef>
        <a:spcAft>
          <a:spcPct val="0"/>
        </a:spcAft>
        <a:defRPr sz="3200">
          <a:solidFill>
            <a:schemeClr val="bg1"/>
          </a:solidFill>
          <a:latin typeface="Calibri" pitchFamily="34" charset="0"/>
          <a:ea typeface="ＭＳ Ｐゴシック" charset="0"/>
        </a:defRPr>
      </a:lvl2pPr>
      <a:lvl3pPr algn="l" rtl="0" eaLnBrk="0" fontAlgn="base" hangingPunct="0">
        <a:spcBef>
          <a:spcPct val="0"/>
        </a:spcBef>
        <a:spcAft>
          <a:spcPct val="0"/>
        </a:spcAft>
        <a:defRPr sz="3200">
          <a:solidFill>
            <a:schemeClr val="bg1"/>
          </a:solidFill>
          <a:latin typeface="Calibri" pitchFamily="34" charset="0"/>
          <a:ea typeface="ＭＳ Ｐゴシック" charset="0"/>
        </a:defRPr>
      </a:lvl3pPr>
      <a:lvl4pPr algn="l" rtl="0" eaLnBrk="0" fontAlgn="base" hangingPunct="0">
        <a:spcBef>
          <a:spcPct val="0"/>
        </a:spcBef>
        <a:spcAft>
          <a:spcPct val="0"/>
        </a:spcAft>
        <a:defRPr sz="3200">
          <a:solidFill>
            <a:schemeClr val="bg1"/>
          </a:solidFill>
          <a:latin typeface="Calibri" pitchFamily="34" charset="0"/>
          <a:ea typeface="ＭＳ Ｐゴシック" charset="0"/>
        </a:defRPr>
      </a:lvl4pPr>
      <a:lvl5pPr algn="l" rtl="0" eaLnBrk="0" fontAlgn="base" hangingPunct="0">
        <a:spcBef>
          <a:spcPct val="0"/>
        </a:spcBef>
        <a:spcAft>
          <a:spcPct val="0"/>
        </a:spcAft>
        <a:defRPr sz="3200">
          <a:solidFill>
            <a:schemeClr val="bg1"/>
          </a:solidFill>
          <a:latin typeface="Calibri" pitchFamily="34" charset="0"/>
          <a:ea typeface="ＭＳ Ｐゴシック" charset="0"/>
        </a:defRPr>
      </a:lvl5pPr>
      <a:lvl6pPr marL="457200" algn="l" rtl="0" fontAlgn="base">
        <a:spcBef>
          <a:spcPct val="0"/>
        </a:spcBef>
        <a:spcAft>
          <a:spcPct val="0"/>
        </a:spcAft>
        <a:defRPr sz="3200">
          <a:solidFill>
            <a:schemeClr val="bg1"/>
          </a:solidFill>
          <a:latin typeface="Calibri" pitchFamily="34" charset="0"/>
        </a:defRPr>
      </a:lvl6pPr>
      <a:lvl7pPr marL="914400" algn="l" rtl="0" fontAlgn="base">
        <a:spcBef>
          <a:spcPct val="0"/>
        </a:spcBef>
        <a:spcAft>
          <a:spcPct val="0"/>
        </a:spcAft>
        <a:defRPr sz="3200">
          <a:solidFill>
            <a:schemeClr val="bg1"/>
          </a:solidFill>
          <a:latin typeface="Calibri" pitchFamily="34" charset="0"/>
        </a:defRPr>
      </a:lvl7pPr>
      <a:lvl8pPr marL="1371600" algn="l" rtl="0" fontAlgn="base">
        <a:spcBef>
          <a:spcPct val="0"/>
        </a:spcBef>
        <a:spcAft>
          <a:spcPct val="0"/>
        </a:spcAft>
        <a:defRPr sz="3200">
          <a:solidFill>
            <a:schemeClr val="bg1"/>
          </a:solidFill>
          <a:latin typeface="Calibri" pitchFamily="34" charset="0"/>
        </a:defRPr>
      </a:lvl8pPr>
      <a:lvl9pPr marL="1828800" algn="l" rtl="0" fontAlgn="base">
        <a:spcBef>
          <a:spcPct val="0"/>
        </a:spcBef>
        <a:spcAft>
          <a:spcPct val="0"/>
        </a:spcAft>
        <a:defRPr sz="32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4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defRPr sz="20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defRPr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defRPr sz="16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defRPr sz="16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1038" y="1947863"/>
            <a:ext cx="7929562" cy="1557337"/>
          </a:xfrm>
        </p:spPr>
        <p:txBody>
          <a:bodyPr/>
          <a:lstStyle/>
          <a:p>
            <a:pPr eaLnBrk="1" hangingPunct="1"/>
            <a:r>
              <a:rPr lang="en-US" altLang="zh-CN" b="1" dirty="0" smtClean="0">
                <a:solidFill>
                  <a:srgbClr val="C00000"/>
                </a:solidFill>
                <a:latin typeface="Calibri" charset="0"/>
                <a:ea typeface="宋体" charset="0"/>
                <a:cs typeface="宋体" charset="0"/>
              </a:rPr>
              <a:t>Countering Selfish Misbehavior in </a:t>
            </a:r>
            <a:br>
              <a:rPr lang="en-US" altLang="zh-CN" b="1" dirty="0" smtClean="0">
                <a:solidFill>
                  <a:srgbClr val="C00000"/>
                </a:solidFill>
                <a:latin typeface="Calibri" charset="0"/>
                <a:ea typeface="宋体" charset="0"/>
                <a:cs typeface="宋体" charset="0"/>
              </a:rPr>
            </a:br>
            <a:r>
              <a:rPr lang="en-US" altLang="zh-CN" b="1" dirty="0" smtClean="0">
                <a:solidFill>
                  <a:srgbClr val="C00000"/>
                </a:solidFill>
                <a:latin typeface="Calibri" charset="0"/>
                <a:ea typeface="宋体" charset="0"/>
                <a:cs typeface="宋体" charset="0"/>
              </a:rPr>
              <a:t>Multi-channel MAC protocols</a:t>
            </a:r>
            <a:endParaRPr lang="en-US" altLang="zh-CN" sz="3600" b="1" dirty="0" smtClean="0">
              <a:solidFill>
                <a:srgbClr val="C00000"/>
              </a:solidFill>
            </a:endParaRPr>
          </a:p>
        </p:txBody>
      </p:sp>
      <p:sp>
        <p:nvSpPr>
          <p:cNvPr id="8" name="TextBox 7"/>
          <p:cNvSpPr txBox="1"/>
          <p:nvPr/>
        </p:nvSpPr>
        <p:spPr>
          <a:xfrm>
            <a:off x="1439652" y="3922693"/>
            <a:ext cx="6942348" cy="2677656"/>
          </a:xfrm>
          <a:prstGeom prst="rect">
            <a:avLst/>
          </a:prstGeom>
          <a:noFill/>
        </p:spPr>
        <p:txBody>
          <a:bodyPr wrap="square">
            <a:spAutoFit/>
          </a:bodyPr>
          <a:lstStyle/>
          <a:p>
            <a:pPr algn="ctr" eaLnBrk="1" hangingPunct="1"/>
            <a:r>
              <a:rPr lang="en-US" altLang="zh-CN" sz="2800" dirty="0" smtClean="0">
                <a:latin typeface="Calibri" charset="0"/>
                <a:ea typeface="宋体" charset="0"/>
                <a:cs typeface="宋体" charset="0"/>
              </a:rPr>
              <a:t>Yan Zhang and Loukas Lazos</a:t>
            </a:r>
          </a:p>
          <a:p>
            <a:pPr algn="ctr" eaLnBrk="1" hangingPunct="1"/>
            <a:r>
              <a:rPr lang="en-US" sz="2800" dirty="0">
                <a:latin typeface="+mj-lt"/>
                <a:ea typeface="宋体" charset="-122"/>
              </a:rPr>
              <a:t>Dept. of Electrical and Computer Engineering </a:t>
            </a:r>
          </a:p>
          <a:p>
            <a:pPr algn="ctr" eaLnBrk="1" hangingPunct="1"/>
            <a:r>
              <a:rPr lang="en-US" sz="2800" dirty="0">
                <a:latin typeface="+mj-lt"/>
                <a:ea typeface="宋体" charset="-122"/>
              </a:rPr>
              <a:t>University of </a:t>
            </a:r>
            <a:r>
              <a:rPr lang="en-US" sz="2800" dirty="0" smtClean="0">
                <a:latin typeface="+mj-lt"/>
                <a:ea typeface="宋体" charset="-122"/>
              </a:rPr>
              <a:t>Arizona</a:t>
            </a:r>
          </a:p>
          <a:p>
            <a:pPr algn="ctr" eaLnBrk="1" hangingPunct="1"/>
            <a:endParaRPr lang="en-US" sz="2800" dirty="0">
              <a:latin typeface="+mj-lt"/>
              <a:ea typeface="宋体" charset="-122"/>
            </a:endParaRPr>
          </a:p>
          <a:p>
            <a:pPr algn="ctr" eaLnBrk="1" hangingPunct="1"/>
            <a:r>
              <a:rPr lang="en-US" sz="2800" dirty="0" smtClean="0">
                <a:latin typeface="+mj-lt"/>
                <a:ea typeface="宋体" charset="-122"/>
              </a:rPr>
              <a:t>INFOCOM 2013</a:t>
            </a:r>
            <a:endParaRPr lang="en-US" sz="2800" dirty="0">
              <a:latin typeface="+mj-lt"/>
              <a:ea typeface="宋体" charset="-122"/>
            </a:endParaRPr>
          </a:p>
          <a:p>
            <a:pPr algn="ctr" eaLnBrk="1" hangingPunct="1"/>
            <a:endParaRPr lang="en-US" sz="2800" dirty="0">
              <a:latin typeface="+mj-lt"/>
              <a:ea typeface="宋体" charset="-122"/>
            </a:endParaRPr>
          </a:p>
        </p:txBody>
      </p:sp>
      <p:sp>
        <p:nvSpPr>
          <p:cNvPr id="6" name="Rectangle 5"/>
          <p:cNvSpPr/>
          <p:nvPr/>
        </p:nvSpPr>
        <p:spPr>
          <a:xfrm>
            <a:off x="0" y="104775"/>
            <a:ext cx="9144000" cy="581025"/>
          </a:xfrm>
          <a:prstGeom prst="rect">
            <a:avLst/>
          </a:prstGeom>
          <a:solidFill>
            <a:srgbClr val="CC0033"/>
          </a:solidFill>
          <a:ln>
            <a:solidFill>
              <a:srgbClr val="CC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CC0033"/>
              </a:solidFill>
            </a:endParaRPr>
          </a:p>
        </p:txBody>
      </p:sp>
      <p:pic>
        <p:nvPicPr>
          <p:cNvPr id="7" name="Picture 2"/>
          <p:cNvPicPr>
            <a:picLocks noChangeAspect="1" noChangeArrowheads="1"/>
          </p:cNvPicPr>
          <p:nvPr/>
        </p:nvPicPr>
        <p:blipFill>
          <a:blip r:embed="rId2" cstate="print"/>
          <a:srcRect/>
          <a:stretch>
            <a:fillRect/>
          </a:stretch>
        </p:blipFill>
        <p:spPr bwMode="auto">
          <a:xfrm>
            <a:off x="2286000" y="152400"/>
            <a:ext cx="4511675" cy="457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srcRect/>
          <a:stretch>
            <a:fillRect/>
          </a:stretch>
        </p:blipFill>
        <p:spPr bwMode="auto">
          <a:xfrm>
            <a:off x="0" y="2006913"/>
            <a:ext cx="4648200" cy="3978371"/>
          </a:xfrm>
          <a:prstGeom prst="rect">
            <a:avLst/>
          </a:prstGeom>
          <a:noFill/>
          <a:ln w="9525">
            <a:noFill/>
            <a:miter lim="800000"/>
            <a:headEnd/>
            <a:tailEnd/>
          </a:ln>
        </p:spPr>
      </p:pic>
      <p:sp>
        <p:nvSpPr>
          <p:cNvPr id="7170" name="Title 1"/>
          <p:cNvSpPr>
            <a:spLocks noGrp="1"/>
          </p:cNvSpPr>
          <p:nvPr>
            <p:ph type="title"/>
          </p:nvPr>
        </p:nvSpPr>
        <p:spPr/>
        <p:txBody>
          <a:bodyPr/>
          <a:lstStyle/>
          <a:p>
            <a:pPr algn="ctr" eaLnBrk="1" hangingPunct="1"/>
            <a:r>
              <a:rPr lang="en-US" altLang="zh-CN" dirty="0" smtClean="0">
                <a:ea typeface="宋体" charset="0"/>
                <a:cs typeface="Times New Roman" pitchFamily="18" charset="0"/>
              </a:rPr>
              <a:t>Misbehavior Throughput Advantage in BMA+MRA</a:t>
            </a:r>
            <a:endParaRPr lang="en-US" altLang="zh-CN" dirty="0" smtClean="0">
              <a:cs typeface="Times New Roman" pitchFamily="18" charset="0"/>
            </a:endParaRPr>
          </a:p>
        </p:txBody>
      </p:sp>
      <p:cxnSp>
        <p:nvCxnSpPr>
          <p:cNvPr id="16" name="Straight Arrow Connector 20"/>
          <p:cNvCxnSpPr/>
          <p:nvPr/>
        </p:nvCxnSpPr>
        <p:spPr>
          <a:xfrm flipV="1">
            <a:off x="4139952" y="2320282"/>
            <a:ext cx="0" cy="1792794"/>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pic>
        <p:nvPicPr>
          <p:cNvPr id="22530" name="Picture 2"/>
          <p:cNvPicPr>
            <a:picLocks noChangeAspect="1" noChangeArrowheads="1"/>
          </p:cNvPicPr>
          <p:nvPr/>
        </p:nvPicPr>
        <p:blipFill>
          <a:blip r:embed="rId4" cstate="print"/>
          <a:srcRect/>
          <a:stretch>
            <a:fillRect/>
          </a:stretch>
        </p:blipFill>
        <p:spPr bwMode="auto">
          <a:xfrm>
            <a:off x="4565615" y="2006913"/>
            <a:ext cx="4578385" cy="3962400"/>
          </a:xfrm>
          <a:prstGeom prst="rect">
            <a:avLst/>
          </a:prstGeom>
          <a:noFill/>
          <a:ln w="9525">
            <a:noFill/>
            <a:miter lim="800000"/>
            <a:headEnd/>
            <a:tailEnd/>
          </a:ln>
        </p:spPr>
      </p:pic>
      <p:cxnSp>
        <p:nvCxnSpPr>
          <p:cNvPr id="18" name="Straight Arrow Connector 20"/>
          <p:cNvCxnSpPr/>
          <p:nvPr/>
        </p:nvCxnSpPr>
        <p:spPr>
          <a:xfrm flipV="1">
            <a:off x="8640452" y="2701280"/>
            <a:ext cx="0" cy="1627820"/>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22" name="Rectangle 21"/>
          <p:cNvSpPr/>
          <p:nvPr/>
        </p:nvSpPr>
        <p:spPr>
          <a:xfrm>
            <a:off x="1143000" y="5913276"/>
            <a:ext cx="3429000" cy="707886"/>
          </a:xfrm>
          <a:prstGeom prst="rect">
            <a:avLst/>
          </a:prstGeom>
        </p:spPr>
        <p:txBody>
          <a:bodyPr wrap="square">
            <a:spAutoFit/>
          </a:bodyPr>
          <a:lstStyle/>
          <a:p>
            <a:pPr algn="ctr"/>
            <a:r>
              <a:rPr lang="en-US" sz="2000" dirty="0" smtClean="0">
                <a:latin typeface="+mn-lt"/>
              </a:rPr>
              <a:t>20ms control phase</a:t>
            </a:r>
          </a:p>
          <a:p>
            <a:pPr algn="ctr"/>
            <a:r>
              <a:rPr lang="en-US" sz="2000" dirty="0" smtClean="0">
                <a:latin typeface="+mn-lt"/>
              </a:rPr>
              <a:t>(about 8 negotiations/phase ) </a:t>
            </a:r>
            <a:endParaRPr lang="en-US" sz="2000" dirty="0">
              <a:latin typeface="+mn-lt"/>
            </a:endParaRPr>
          </a:p>
        </p:txBody>
      </p:sp>
      <p:sp>
        <p:nvSpPr>
          <p:cNvPr id="23" name="Rectangle 22"/>
          <p:cNvSpPr/>
          <p:nvPr/>
        </p:nvSpPr>
        <p:spPr>
          <a:xfrm>
            <a:off x="5410200" y="5925470"/>
            <a:ext cx="3733800" cy="707886"/>
          </a:xfrm>
          <a:prstGeom prst="rect">
            <a:avLst/>
          </a:prstGeom>
        </p:spPr>
        <p:txBody>
          <a:bodyPr wrap="square">
            <a:spAutoFit/>
          </a:bodyPr>
          <a:lstStyle/>
          <a:p>
            <a:pPr algn="ctr"/>
            <a:r>
              <a:rPr lang="en-US" sz="2000" dirty="0" smtClean="0">
                <a:latin typeface="+mn-lt"/>
              </a:rPr>
              <a:t>30ms control phase</a:t>
            </a:r>
          </a:p>
          <a:p>
            <a:pPr algn="ctr"/>
            <a:r>
              <a:rPr lang="en-US" sz="2000" dirty="0" smtClean="0">
                <a:latin typeface="+mn-lt"/>
              </a:rPr>
              <a:t>(about 12 negotiations/phase )  </a:t>
            </a:r>
            <a:endParaRPr lang="en-US" sz="2000" dirty="0">
              <a:latin typeface="+mn-lt"/>
            </a:endParaRPr>
          </a:p>
        </p:txBody>
      </p:sp>
      <p:sp>
        <p:nvSpPr>
          <p:cNvPr id="20" name="Date Placeholder 19"/>
          <p:cNvSpPr>
            <a:spLocks noGrp="1"/>
          </p:cNvSpPr>
          <p:nvPr>
            <p:ph type="dt" sz="half" idx="10"/>
          </p:nvPr>
        </p:nvSpPr>
        <p:spPr/>
        <p:txBody>
          <a:bodyPr/>
          <a:lstStyle/>
          <a:p>
            <a:r>
              <a:rPr lang="en-US" altLang="zh-CN" dirty="0" smtClean="0"/>
              <a:t>4/18/2013</a:t>
            </a:r>
            <a:endParaRPr lang="en-US" altLang="zh-CN" dirty="0"/>
          </a:p>
        </p:txBody>
      </p:sp>
      <p:sp>
        <p:nvSpPr>
          <p:cNvPr id="24" name="Slide Number Placeholder 23"/>
          <p:cNvSpPr>
            <a:spLocks noGrp="1"/>
          </p:cNvSpPr>
          <p:nvPr>
            <p:ph type="sldNum" sz="quarter" idx="12"/>
          </p:nvPr>
        </p:nvSpPr>
        <p:spPr/>
        <p:txBody>
          <a:bodyPr/>
          <a:lstStyle/>
          <a:p>
            <a:fld id="{D8894E51-B8CC-DF4B-B2E5-784E7CE7E243}" type="slidenum">
              <a:rPr lang="en-US" altLang="zh-CN" smtClean="0"/>
              <a:pPr/>
              <a:t>10</a:t>
            </a:fld>
            <a:endParaRPr lang="en-US" altLang="zh-CN"/>
          </a:p>
        </p:txBody>
      </p:sp>
      <p:sp>
        <p:nvSpPr>
          <p:cNvPr id="26" name="Footer Placeholder 25"/>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14" name="Rectangle 13"/>
          <p:cNvSpPr/>
          <p:nvPr/>
        </p:nvSpPr>
        <p:spPr>
          <a:xfrm>
            <a:off x="148523" y="701405"/>
            <a:ext cx="8917690" cy="1323439"/>
          </a:xfrm>
          <a:prstGeom prst="rect">
            <a:avLst/>
          </a:prstGeom>
        </p:spPr>
        <p:txBody>
          <a:bodyPr wrap="square">
            <a:spAutoFit/>
          </a:bodyPr>
          <a:lstStyle/>
          <a:p>
            <a:r>
              <a:rPr lang="en-US" sz="2000" dirty="0" smtClean="0">
                <a:latin typeface="+mn-lt"/>
              </a:rPr>
              <a:t>Simulation setup (OPNET)</a:t>
            </a:r>
          </a:p>
          <a:p>
            <a:pPr marL="800100" lvl="1" indent="-342900">
              <a:buFont typeface="Lucida Grande"/>
              <a:buChar char="-"/>
            </a:pPr>
            <a:r>
              <a:rPr lang="en-US" sz="2000" dirty="0" smtClean="0">
                <a:latin typeface="+mn-lt"/>
              </a:rPr>
              <a:t>Single-hop network, 10 well-behaved pairs, 1 misbehaving pair</a:t>
            </a:r>
          </a:p>
          <a:p>
            <a:pPr marL="800100" lvl="1" indent="-342900">
              <a:buFont typeface="Lucida Grande"/>
              <a:buChar char="-"/>
            </a:pPr>
            <a:r>
              <a:rPr lang="en-US" sz="2000" dirty="0" smtClean="0">
                <a:latin typeface="+mn-lt"/>
              </a:rPr>
              <a:t>3 orthogonal channels of 2Mbps, data phase: 80ms</a:t>
            </a:r>
          </a:p>
          <a:p>
            <a:pPr marL="800100" lvl="1" indent="-342900">
              <a:buFont typeface="Lucida Grande"/>
              <a:buChar char="-"/>
            </a:pPr>
            <a:r>
              <a:rPr lang="en-US" sz="2000" dirty="0" smtClean="0">
                <a:latin typeface="+mn-lt"/>
              </a:rPr>
              <a:t>Poisson distributed traffic with parameter </a:t>
            </a:r>
            <a:r>
              <a:rPr lang="el-GR" sz="2000" dirty="0" smtClean="0">
                <a:latin typeface="+mn-lt"/>
              </a:rPr>
              <a:t>λ</a:t>
            </a:r>
            <a:endParaRPr lang="en-US" sz="2000" dirty="0" smtClean="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0" y="76200"/>
            <a:ext cx="9144000" cy="609600"/>
          </a:xfrm>
        </p:spPr>
        <p:txBody>
          <a:bodyPr/>
          <a:lstStyle/>
          <a:p>
            <a:pPr algn="ctr"/>
            <a:r>
              <a:rPr lang="en-US" dirty="0" smtClean="0">
                <a:cs typeface="Times New Roman" pitchFamily="18" charset="0"/>
              </a:rPr>
              <a:t>Adaptive Misbehavior Strategy</a:t>
            </a:r>
            <a:endParaRPr lang="en-US" dirty="0">
              <a:cs typeface="Times New Roman" pitchFamily="18" charset="0"/>
            </a:endParaRPr>
          </a:p>
        </p:txBody>
      </p:sp>
      <p:sp>
        <p:nvSpPr>
          <p:cNvPr id="10" name="Rectangle 38"/>
          <p:cNvSpPr/>
          <p:nvPr/>
        </p:nvSpPr>
        <p:spPr>
          <a:xfrm>
            <a:off x="134551" y="864412"/>
            <a:ext cx="8915400" cy="2800767"/>
          </a:xfrm>
          <a:prstGeom prst="rect">
            <a:avLst/>
          </a:prstGeom>
        </p:spPr>
        <p:txBody>
          <a:bodyPr wrap="square">
            <a:spAutoFit/>
          </a:bodyPr>
          <a:lstStyle/>
          <a:p>
            <a:pPr>
              <a:lnSpc>
                <a:spcPct val="90000"/>
              </a:lnSpc>
              <a:defRPr/>
            </a:pPr>
            <a:r>
              <a:rPr lang="en-US" sz="2400" dirty="0" smtClean="0">
                <a:latin typeface="+mj-lt"/>
                <a:cs typeface="Times New Roman" pitchFamily="18" charset="0"/>
              </a:rPr>
              <a:t>To isolate </a:t>
            </a:r>
            <a:r>
              <a:rPr lang="en-US" sz="2400" i="1" dirty="0" smtClean="0">
                <a:latin typeface="+mj-lt"/>
                <a:cs typeface="Times New Roman" pitchFamily="18" charset="0"/>
              </a:rPr>
              <a:t>n</a:t>
            </a:r>
            <a:r>
              <a:rPr lang="en-US" sz="2400" baseline="-25000" dirty="0" smtClean="0">
                <a:latin typeface="+mj-lt"/>
                <a:cs typeface="Times New Roman" pitchFamily="18" charset="0"/>
              </a:rPr>
              <a:t>m</a:t>
            </a:r>
            <a:r>
              <a:rPr lang="en-US" sz="2400" dirty="0" smtClean="0">
                <a:latin typeface="+mj-lt"/>
                <a:cs typeface="Times New Roman" pitchFamily="18" charset="0"/>
              </a:rPr>
              <a:t> out of </a:t>
            </a:r>
            <a:r>
              <a:rPr lang="en-US" sz="2400" i="1" dirty="0" smtClean="0">
                <a:latin typeface="+mj-lt"/>
                <a:cs typeface="Times New Roman" pitchFamily="18" charset="0"/>
              </a:rPr>
              <a:t>n</a:t>
            </a:r>
            <a:r>
              <a:rPr lang="en-US" sz="2400" dirty="0" smtClean="0">
                <a:latin typeface="+mj-lt"/>
                <a:cs typeface="Times New Roman" pitchFamily="18" charset="0"/>
              </a:rPr>
              <a:t> channels:</a:t>
            </a:r>
          </a:p>
          <a:p>
            <a:pPr>
              <a:lnSpc>
                <a:spcPct val="90000"/>
              </a:lnSpc>
              <a:defRPr/>
            </a:pPr>
            <a:endParaRPr lang="en-US" sz="2400" dirty="0">
              <a:latin typeface="+mj-lt"/>
              <a:cs typeface="Times New Roman" pitchFamily="18" charset="0"/>
            </a:endParaRPr>
          </a:p>
          <a:p>
            <a:pPr>
              <a:lnSpc>
                <a:spcPct val="140000"/>
              </a:lnSpc>
              <a:defRPr/>
            </a:pPr>
            <a:r>
              <a:rPr lang="en-US" sz="2400" dirty="0" smtClean="0">
                <a:latin typeface="+mj-lt"/>
                <a:cs typeface="Times New Roman" pitchFamily="18" charset="0"/>
              </a:rPr>
              <a:t>Step 1: Place </a:t>
            </a:r>
            <a:r>
              <a:rPr lang="en-US" sz="2400" i="1" dirty="0">
                <a:latin typeface="+mj-lt"/>
                <a:cs typeface="Times New Roman" pitchFamily="18" charset="0"/>
              </a:rPr>
              <a:t>n</a:t>
            </a:r>
            <a:r>
              <a:rPr lang="en-US" sz="2400" baseline="-25000" dirty="0">
                <a:latin typeface="+mj-lt"/>
                <a:cs typeface="Times New Roman" pitchFamily="18" charset="0"/>
              </a:rPr>
              <a:t>m</a:t>
            </a:r>
            <a:r>
              <a:rPr lang="en-US" sz="2400" dirty="0" smtClean="0">
                <a:latin typeface="+mj-lt"/>
                <a:cs typeface="Times New Roman" pitchFamily="18" charset="0"/>
              </a:rPr>
              <a:t> reservations on </a:t>
            </a:r>
            <a:r>
              <a:rPr lang="en-US" sz="2400" i="1" dirty="0" smtClean="0">
                <a:latin typeface="+mj-lt"/>
                <a:cs typeface="Times New Roman" pitchFamily="18" charset="0"/>
              </a:rPr>
              <a:t>n</a:t>
            </a:r>
            <a:r>
              <a:rPr lang="en-US" sz="2400" baseline="-25000" dirty="0" smtClean="0">
                <a:latin typeface="+mj-lt"/>
                <a:cs typeface="Times New Roman" pitchFamily="18" charset="0"/>
              </a:rPr>
              <a:t>m </a:t>
            </a:r>
            <a:r>
              <a:rPr lang="en-US" sz="2400" dirty="0" smtClean="0">
                <a:latin typeface="+mj-lt"/>
                <a:cs typeface="Times New Roman" pitchFamily="18" charset="0"/>
              </a:rPr>
              <a:t>channels of choice</a:t>
            </a:r>
            <a:endParaRPr lang="en-US" sz="1400" dirty="0" smtClean="0">
              <a:latin typeface="+mj-lt"/>
              <a:cs typeface="Times New Roman" pitchFamily="18" charset="0"/>
            </a:endParaRPr>
          </a:p>
          <a:p>
            <a:pPr>
              <a:lnSpc>
                <a:spcPct val="140000"/>
              </a:lnSpc>
              <a:defRPr/>
            </a:pPr>
            <a:r>
              <a:rPr lang="en-US" altLang="zh-CN" sz="2400" dirty="0" smtClean="0">
                <a:latin typeface="+mj-lt"/>
                <a:cs typeface="Times New Roman" pitchFamily="18" charset="0"/>
              </a:rPr>
              <a:t>Step 2: Allow for (</a:t>
            </a:r>
            <a:r>
              <a:rPr lang="en-US" altLang="zh-CN" sz="2400" i="1" dirty="0" smtClean="0">
                <a:latin typeface="+mj-lt"/>
                <a:cs typeface="Times New Roman" pitchFamily="18" charset="0"/>
              </a:rPr>
              <a:t>n</a:t>
            </a:r>
            <a:r>
              <a:rPr lang="en-US" altLang="zh-CN" sz="2400" dirty="0" smtClean="0">
                <a:latin typeface="+mj-lt"/>
                <a:cs typeface="Times New Roman" pitchFamily="18" charset="0"/>
              </a:rPr>
              <a:t> - </a:t>
            </a:r>
            <a:r>
              <a:rPr lang="en-US" altLang="zh-CN" sz="2400" i="1" dirty="0" smtClean="0">
                <a:latin typeface="+mj-lt"/>
                <a:cs typeface="Times New Roman" pitchFamily="18" charset="0"/>
              </a:rPr>
              <a:t>n</a:t>
            </a:r>
            <a:r>
              <a:rPr lang="en-US" altLang="zh-CN" sz="2400" baseline="-25000" dirty="0" smtClean="0">
                <a:latin typeface="+mj-lt"/>
                <a:cs typeface="Times New Roman" pitchFamily="18" charset="0"/>
              </a:rPr>
              <a:t>m</a:t>
            </a:r>
            <a:r>
              <a:rPr lang="en-US" altLang="zh-CN" sz="2400" dirty="0" smtClean="0">
                <a:latin typeface="+mj-lt"/>
                <a:cs typeface="Times New Roman" pitchFamily="18" charset="0"/>
              </a:rPr>
              <a:t>) reservations from other pairs</a:t>
            </a:r>
            <a:endParaRPr lang="en-US" altLang="zh-CN" sz="2400" dirty="0">
              <a:latin typeface="+mj-lt"/>
              <a:cs typeface="Times New Roman" pitchFamily="18" charset="0"/>
            </a:endParaRPr>
          </a:p>
          <a:p>
            <a:pPr>
              <a:lnSpc>
                <a:spcPct val="140000"/>
              </a:lnSpc>
              <a:defRPr/>
            </a:pPr>
            <a:r>
              <a:rPr lang="en-US" altLang="zh-CN" sz="2400" dirty="0" smtClean="0">
                <a:latin typeface="+mj-lt"/>
                <a:cs typeface="Times New Roman" pitchFamily="18" charset="0"/>
              </a:rPr>
              <a:t>Step 3: Repeat Steps 1 and 2</a:t>
            </a:r>
          </a:p>
          <a:p>
            <a:pPr>
              <a:lnSpc>
                <a:spcPct val="140000"/>
              </a:lnSpc>
              <a:defRPr/>
            </a:pPr>
            <a:r>
              <a:rPr lang="en-US" altLang="zh-CN" sz="2400" dirty="0" smtClean="0">
                <a:latin typeface="+mj-lt"/>
                <a:cs typeface="Times New Roman" pitchFamily="18" charset="0"/>
              </a:rPr>
              <a:t>E.g., </a:t>
            </a:r>
            <a:r>
              <a:rPr lang="en-US" altLang="zh-CN" sz="2400" i="1" dirty="0" smtClean="0">
                <a:latin typeface="+mj-lt"/>
                <a:cs typeface="Times New Roman" pitchFamily="18" charset="0"/>
              </a:rPr>
              <a:t>n</a:t>
            </a:r>
            <a:r>
              <a:rPr lang="en-US" altLang="zh-CN" sz="2400" dirty="0" smtClean="0">
                <a:latin typeface="+mj-lt"/>
                <a:cs typeface="Times New Roman" pitchFamily="18" charset="0"/>
              </a:rPr>
              <a:t> = 3, </a:t>
            </a:r>
            <a:r>
              <a:rPr lang="en-US" altLang="zh-CN" sz="2400" i="1" dirty="0" smtClean="0">
                <a:latin typeface="+mj-lt"/>
                <a:cs typeface="Times New Roman" pitchFamily="18" charset="0"/>
              </a:rPr>
              <a:t>n</a:t>
            </a:r>
            <a:r>
              <a:rPr lang="en-US" altLang="zh-CN" sz="2400" baseline="-25000" dirty="0" smtClean="0">
                <a:latin typeface="+mj-lt"/>
                <a:cs typeface="Times New Roman" pitchFamily="18" charset="0"/>
              </a:rPr>
              <a:t>m</a:t>
            </a:r>
            <a:r>
              <a:rPr lang="en-US" altLang="zh-CN" sz="2400" dirty="0" smtClean="0">
                <a:latin typeface="+mj-lt"/>
                <a:cs typeface="Times New Roman" pitchFamily="18" charset="0"/>
              </a:rPr>
              <a:t> = 1</a:t>
            </a:r>
          </a:p>
        </p:txBody>
      </p:sp>
      <p:sp>
        <p:nvSpPr>
          <p:cNvPr id="12" name="Date Placeholder 11"/>
          <p:cNvSpPr>
            <a:spLocks noGrp="1"/>
          </p:cNvSpPr>
          <p:nvPr>
            <p:ph type="dt" sz="half" idx="10"/>
          </p:nvPr>
        </p:nvSpPr>
        <p:spPr/>
        <p:txBody>
          <a:bodyPr/>
          <a:lstStyle/>
          <a:p>
            <a:r>
              <a:rPr lang="en-US" altLang="zh-CN" smtClean="0"/>
              <a:t>4/18/2013</a:t>
            </a:r>
            <a:endParaRPr lang="en-US" altLang="zh-CN"/>
          </a:p>
        </p:txBody>
      </p:sp>
      <p:sp>
        <p:nvSpPr>
          <p:cNvPr id="17" name="Slide Number Placeholder 16"/>
          <p:cNvSpPr>
            <a:spLocks noGrp="1"/>
          </p:cNvSpPr>
          <p:nvPr>
            <p:ph type="sldNum" sz="quarter" idx="12"/>
          </p:nvPr>
        </p:nvSpPr>
        <p:spPr/>
        <p:txBody>
          <a:bodyPr/>
          <a:lstStyle/>
          <a:p>
            <a:fld id="{D8894E51-B8CC-DF4B-B2E5-784E7CE7E243}" type="slidenum">
              <a:rPr lang="en-US" altLang="zh-CN" smtClean="0"/>
              <a:pPr/>
              <a:t>11</a:t>
            </a:fld>
            <a:endParaRPr lang="en-US" altLang="zh-CN"/>
          </a:p>
        </p:txBody>
      </p:sp>
      <p:sp>
        <p:nvSpPr>
          <p:cNvPr id="23" name="Footer Placeholder 22"/>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13" name="Straight Arrow Connector 20"/>
          <p:cNvCxnSpPr/>
          <p:nvPr/>
        </p:nvCxnSpPr>
        <p:spPr>
          <a:xfrm>
            <a:off x="683568" y="5229200"/>
            <a:ext cx="561662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8" name="TextBox 47"/>
          <p:cNvSpPr txBox="1"/>
          <p:nvPr/>
        </p:nvSpPr>
        <p:spPr>
          <a:xfrm>
            <a:off x="1896621" y="5565430"/>
            <a:ext cx="2137573" cy="707886"/>
          </a:xfrm>
          <a:prstGeom prst="rect">
            <a:avLst/>
          </a:prstGeom>
          <a:noFill/>
        </p:spPr>
        <p:txBody>
          <a:bodyPr wrap="none" rtlCol="0">
            <a:spAutoFit/>
          </a:bodyPr>
          <a:lstStyle/>
          <a:p>
            <a:r>
              <a:rPr lang="en-US" sz="2000" dirty="0" smtClean="0">
                <a:solidFill>
                  <a:srgbClr val="0000FF"/>
                </a:solidFill>
                <a:latin typeface="+mn-lt"/>
              </a:rPr>
              <a:t>reservations from </a:t>
            </a:r>
          </a:p>
          <a:p>
            <a:r>
              <a:rPr lang="en-US" sz="2000" dirty="0" smtClean="0">
                <a:solidFill>
                  <a:srgbClr val="0000FF"/>
                </a:solidFill>
                <a:latin typeface="+mn-lt"/>
              </a:rPr>
              <a:t>misbehaving node</a:t>
            </a:r>
            <a:endParaRPr lang="en-US" sz="1600" dirty="0">
              <a:solidFill>
                <a:srgbClr val="0000FF"/>
              </a:solidFill>
              <a:latin typeface="+mn-lt"/>
            </a:endParaRPr>
          </a:p>
        </p:txBody>
      </p:sp>
      <p:sp>
        <p:nvSpPr>
          <p:cNvPr id="58" name="Rectangle 28"/>
          <p:cNvSpPr/>
          <p:nvPr/>
        </p:nvSpPr>
        <p:spPr>
          <a:xfrm>
            <a:off x="1604852" y="4715138"/>
            <a:ext cx="626644" cy="497817"/>
          </a:xfrm>
          <a:prstGeom prst="rect">
            <a:avLst/>
          </a:prstGeom>
          <a:solidFill>
            <a:schemeClr val="accent5">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W</a:t>
            </a:r>
            <a:endParaRPr lang="en-US" sz="900" dirty="0">
              <a:cs typeface="Times New Roman" pitchFamily="18" charset="0"/>
            </a:endParaRPr>
          </a:p>
        </p:txBody>
      </p:sp>
      <p:sp>
        <p:nvSpPr>
          <p:cNvPr id="60" name="Rectangle 28"/>
          <p:cNvSpPr/>
          <p:nvPr/>
        </p:nvSpPr>
        <p:spPr>
          <a:xfrm>
            <a:off x="3965607" y="4722541"/>
            <a:ext cx="626644" cy="497817"/>
          </a:xfrm>
          <a:prstGeom prst="rect">
            <a:avLst/>
          </a:prstGeom>
          <a:solidFill>
            <a:schemeClr val="accent5">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W</a:t>
            </a:r>
            <a:endParaRPr lang="en-US" sz="900" dirty="0">
              <a:cs typeface="Times New Roman" pitchFamily="18" charset="0"/>
            </a:endParaRPr>
          </a:p>
        </p:txBody>
      </p:sp>
      <p:sp>
        <p:nvSpPr>
          <p:cNvPr id="63" name="Rectangle 28"/>
          <p:cNvSpPr/>
          <p:nvPr/>
        </p:nvSpPr>
        <p:spPr>
          <a:xfrm>
            <a:off x="4792445" y="4722541"/>
            <a:ext cx="626644" cy="497817"/>
          </a:xfrm>
          <a:prstGeom prst="rect">
            <a:avLst/>
          </a:prstGeom>
          <a:solidFill>
            <a:schemeClr val="accent5">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W</a:t>
            </a:r>
            <a:endParaRPr lang="en-US" sz="900" dirty="0">
              <a:cs typeface="Times New Roman" pitchFamily="18" charset="0"/>
            </a:endParaRPr>
          </a:p>
        </p:txBody>
      </p:sp>
      <p:sp>
        <p:nvSpPr>
          <p:cNvPr id="65" name="Rectangle 28"/>
          <p:cNvSpPr/>
          <p:nvPr/>
        </p:nvSpPr>
        <p:spPr>
          <a:xfrm>
            <a:off x="3169034" y="4716302"/>
            <a:ext cx="626644" cy="497817"/>
          </a:xfrm>
          <a:prstGeom prst="rect">
            <a:avLst/>
          </a:prstGeom>
          <a:solidFill>
            <a:srgbClr val="F8B2E9"/>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M</a:t>
            </a:r>
            <a:endParaRPr lang="en-US" sz="900" dirty="0">
              <a:cs typeface="Times New Roman" pitchFamily="18" charset="0"/>
            </a:endParaRPr>
          </a:p>
        </p:txBody>
      </p:sp>
      <p:sp>
        <p:nvSpPr>
          <p:cNvPr id="66" name="Rectangle 28"/>
          <p:cNvSpPr/>
          <p:nvPr/>
        </p:nvSpPr>
        <p:spPr>
          <a:xfrm>
            <a:off x="808536" y="4722541"/>
            <a:ext cx="626644" cy="497817"/>
          </a:xfrm>
          <a:prstGeom prst="rect">
            <a:avLst/>
          </a:prstGeom>
          <a:solidFill>
            <a:srgbClr val="F8B2E9"/>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M</a:t>
            </a:r>
            <a:endParaRPr lang="en-US" sz="900" dirty="0">
              <a:cs typeface="Times New Roman" pitchFamily="18" charset="0"/>
            </a:endParaRPr>
          </a:p>
        </p:txBody>
      </p:sp>
      <p:sp>
        <p:nvSpPr>
          <p:cNvPr id="67" name="Rectangle 28"/>
          <p:cNvSpPr/>
          <p:nvPr/>
        </p:nvSpPr>
        <p:spPr>
          <a:xfrm>
            <a:off x="2397184" y="4727013"/>
            <a:ext cx="626644" cy="497817"/>
          </a:xfrm>
          <a:prstGeom prst="rect">
            <a:avLst/>
          </a:prstGeom>
          <a:solidFill>
            <a:schemeClr val="accent5">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W</a:t>
            </a:r>
            <a:endParaRPr lang="en-US" sz="900" dirty="0">
              <a:cs typeface="Times New Roman" pitchFamily="18" charset="0"/>
            </a:endParaRPr>
          </a:p>
        </p:txBody>
      </p:sp>
      <p:sp>
        <p:nvSpPr>
          <p:cNvPr id="68" name="TextBox 67"/>
          <p:cNvSpPr txBox="1"/>
          <p:nvPr/>
        </p:nvSpPr>
        <p:spPr>
          <a:xfrm>
            <a:off x="5434853" y="4680655"/>
            <a:ext cx="694421" cy="523220"/>
          </a:xfrm>
          <a:prstGeom prst="rect">
            <a:avLst/>
          </a:prstGeom>
          <a:noFill/>
        </p:spPr>
        <p:txBody>
          <a:bodyPr wrap="none" rtlCol="0">
            <a:spAutoFit/>
          </a:bodyPr>
          <a:lstStyle/>
          <a:p>
            <a:r>
              <a:rPr lang="en-US" sz="2800" b="1" dirty="0" smtClean="0">
                <a:latin typeface="+mn-lt"/>
              </a:rPr>
              <a:t>……</a:t>
            </a:r>
            <a:endParaRPr lang="en-US" sz="1600" b="1" dirty="0">
              <a:latin typeface="+mn-lt"/>
            </a:endParaRPr>
          </a:p>
        </p:txBody>
      </p:sp>
      <p:sp>
        <p:nvSpPr>
          <p:cNvPr id="69" name="TextBox 68"/>
          <p:cNvSpPr txBox="1"/>
          <p:nvPr/>
        </p:nvSpPr>
        <p:spPr>
          <a:xfrm>
            <a:off x="5028969" y="5554034"/>
            <a:ext cx="2274020" cy="707886"/>
          </a:xfrm>
          <a:prstGeom prst="rect">
            <a:avLst/>
          </a:prstGeom>
          <a:noFill/>
        </p:spPr>
        <p:txBody>
          <a:bodyPr wrap="none" rtlCol="0">
            <a:spAutoFit/>
          </a:bodyPr>
          <a:lstStyle/>
          <a:p>
            <a:r>
              <a:rPr lang="en-US" sz="2000" dirty="0" smtClean="0">
                <a:solidFill>
                  <a:srgbClr val="0000FF"/>
                </a:solidFill>
                <a:latin typeface="+mn-lt"/>
              </a:rPr>
              <a:t>reservations from </a:t>
            </a:r>
          </a:p>
          <a:p>
            <a:r>
              <a:rPr lang="en-US" sz="2000" dirty="0" smtClean="0">
                <a:solidFill>
                  <a:srgbClr val="0000FF"/>
                </a:solidFill>
                <a:latin typeface="+mn-lt"/>
              </a:rPr>
              <a:t>well-behaved nodes</a:t>
            </a:r>
            <a:endParaRPr lang="en-US" sz="1600" dirty="0">
              <a:solidFill>
                <a:srgbClr val="0000FF"/>
              </a:solidFill>
              <a:latin typeface="+mn-lt"/>
            </a:endParaRPr>
          </a:p>
        </p:txBody>
      </p:sp>
      <p:sp>
        <p:nvSpPr>
          <p:cNvPr id="70" name="Rectangle 28"/>
          <p:cNvSpPr/>
          <p:nvPr/>
        </p:nvSpPr>
        <p:spPr>
          <a:xfrm>
            <a:off x="1223628" y="5686597"/>
            <a:ext cx="626644" cy="497817"/>
          </a:xfrm>
          <a:prstGeom prst="rect">
            <a:avLst/>
          </a:prstGeom>
          <a:solidFill>
            <a:srgbClr val="F8B2E9"/>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M</a:t>
            </a:r>
            <a:endParaRPr lang="en-US" sz="900" dirty="0">
              <a:cs typeface="Times New Roman" pitchFamily="18" charset="0"/>
            </a:endParaRPr>
          </a:p>
        </p:txBody>
      </p:sp>
      <p:sp>
        <p:nvSpPr>
          <p:cNvPr id="71" name="Rectangle 28"/>
          <p:cNvSpPr/>
          <p:nvPr/>
        </p:nvSpPr>
        <p:spPr>
          <a:xfrm>
            <a:off x="4335738" y="5698050"/>
            <a:ext cx="626644" cy="497817"/>
          </a:xfrm>
          <a:prstGeom prst="rect">
            <a:avLst/>
          </a:prstGeom>
          <a:solidFill>
            <a:schemeClr val="accent5">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RSV</a:t>
            </a:r>
            <a:r>
              <a:rPr lang="en-US" sz="1050" dirty="0" smtClean="0">
                <a:cs typeface="Times New Roman" pitchFamily="18" charset="0"/>
              </a:rPr>
              <a:t>W</a:t>
            </a:r>
            <a:endParaRPr lang="en-US" sz="900" dirty="0">
              <a:cs typeface="Times New Roman" pitchFamily="18" charset="0"/>
            </a:endParaRPr>
          </a:p>
        </p:txBody>
      </p:sp>
      <p:graphicFrame>
        <p:nvGraphicFramePr>
          <p:cNvPr id="24" name="Table 133"/>
          <p:cNvGraphicFramePr>
            <a:graphicFrameLocks noGrp="1"/>
          </p:cNvGraphicFramePr>
          <p:nvPr>
            <p:extLst>
              <p:ext uri="{D42A27DB-BD31-4B8C-83A1-F6EECF244321}">
                <p14:modId xmlns:p14="http://schemas.microsoft.com/office/powerpoint/2010/main" val="2952832812"/>
              </p:ext>
            </p:extLst>
          </p:nvPr>
        </p:nvGraphicFramePr>
        <p:xfrm>
          <a:off x="6884543" y="3429000"/>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X</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i="0" dirty="0" smtClean="0"/>
                        <a:t>3</a:t>
                      </a:r>
                      <a:endParaRPr lang="en-US" sz="2000" dirty="0"/>
                    </a:p>
                  </a:txBody>
                  <a:tcPr/>
                </a:tc>
                <a:tc>
                  <a:txBody>
                    <a:bodyPr/>
                    <a:lstStyle/>
                    <a:p>
                      <a:r>
                        <a:rPr lang="en-US" dirty="0" smtClean="0"/>
                        <a:t>MED</a:t>
                      </a:r>
                      <a:endParaRPr lang="en-US" dirty="0"/>
                    </a:p>
                  </a:txBody>
                  <a:tcPr/>
                </a:tc>
              </a:tr>
            </a:tbl>
          </a:graphicData>
        </a:graphic>
      </p:graphicFrame>
      <p:graphicFrame>
        <p:nvGraphicFramePr>
          <p:cNvPr id="26" name="Table 133"/>
          <p:cNvGraphicFramePr>
            <a:graphicFrameLocks noGrp="1"/>
          </p:cNvGraphicFramePr>
          <p:nvPr>
            <p:extLst>
              <p:ext uri="{D42A27DB-BD31-4B8C-83A1-F6EECF244321}">
                <p14:modId xmlns:p14="http://schemas.microsoft.com/office/powerpoint/2010/main" val="818764995"/>
              </p:ext>
            </p:extLst>
          </p:nvPr>
        </p:nvGraphicFramePr>
        <p:xfrm>
          <a:off x="6892939" y="3429000"/>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X</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i="0" dirty="0" smtClean="0"/>
                        <a:t>3</a:t>
                      </a:r>
                      <a:endParaRPr lang="en-US" sz="2000" dirty="0"/>
                    </a:p>
                  </a:txBody>
                  <a:tcPr/>
                </a:tc>
                <a:tc>
                  <a:txBody>
                    <a:bodyPr/>
                    <a:lstStyle/>
                    <a:p>
                      <a:r>
                        <a:rPr lang="en-US" dirty="0" smtClean="0"/>
                        <a:t>MED</a:t>
                      </a:r>
                      <a:endParaRPr lang="en-US" dirty="0"/>
                    </a:p>
                  </a:txBody>
                  <a:tcPr/>
                </a:tc>
              </a:tr>
            </a:tbl>
          </a:graphicData>
        </a:graphic>
      </p:graphicFrame>
      <p:graphicFrame>
        <p:nvGraphicFramePr>
          <p:cNvPr id="27" name="Table 133"/>
          <p:cNvGraphicFramePr>
            <a:graphicFrameLocks noGrp="1"/>
          </p:cNvGraphicFramePr>
          <p:nvPr>
            <p:extLst>
              <p:ext uri="{D42A27DB-BD31-4B8C-83A1-F6EECF244321}">
                <p14:modId xmlns:p14="http://schemas.microsoft.com/office/powerpoint/2010/main" val="474644891"/>
              </p:ext>
            </p:extLst>
          </p:nvPr>
        </p:nvGraphicFramePr>
        <p:xfrm>
          <a:off x="6876256" y="3429000"/>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X</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i="0" dirty="0" smtClean="0"/>
                        <a:t>3</a:t>
                      </a:r>
                      <a:endParaRPr lang="en-US" sz="2000" dirty="0"/>
                    </a:p>
                  </a:txBody>
                  <a:tcPr/>
                </a:tc>
                <a:tc>
                  <a:txBody>
                    <a:bodyPr/>
                    <a:lstStyle/>
                    <a:p>
                      <a:r>
                        <a:rPr lang="en-US" dirty="0" smtClean="0"/>
                        <a:t>LOW(1)</a:t>
                      </a:r>
                      <a:endParaRPr lang="en-US" dirty="0"/>
                    </a:p>
                  </a:txBody>
                  <a:tcPr/>
                </a:tc>
              </a:tr>
            </a:tbl>
          </a:graphicData>
        </a:graphic>
      </p:graphicFrame>
      <p:graphicFrame>
        <p:nvGraphicFramePr>
          <p:cNvPr id="28" name="Table 133"/>
          <p:cNvGraphicFramePr>
            <a:graphicFrameLocks noGrp="1"/>
          </p:cNvGraphicFramePr>
          <p:nvPr>
            <p:extLst>
              <p:ext uri="{D42A27DB-BD31-4B8C-83A1-F6EECF244321}">
                <p14:modId xmlns:p14="http://schemas.microsoft.com/office/powerpoint/2010/main" val="3268829665"/>
              </p:ext>
            </p:extLst>
          </p:nvPr>
        </p:nvGraphicFramePr>
        <p:xfrm>
          <a:off x="6876256" y="3429000"/>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X</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LOW(2)</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i="0" dirty="0" smtClean="0"/>
                        <a:t>3</a:t>
                      </a:r>
                      <a:endParaRPr lang="en-US" sz="2000" dirty="0"/>
                    </a:p>
                  </a:txBody>
                  <a:tcPr/>
                </a:tc>
                <a:tc>
                  <a:txBody>
                    <a:bodyPr/>
                    <a:lstStyle/>
                    <a:p>
                      <a:r>
                        <a:rPr lang="en-US" dirty="0" smtClean="0"/>
                        <a:t>LOW(1)</a:t>
                      </a:r>
                      <a:endParaRPr lang="en-US" dirty="0"/>
                    </a:p>
                  </a:txBody>
                  <a:tcPr/>
                </a:tc>
              </a:tr>
            </a:tbl>
          </a:graphicData>
        </a:graphic>
      </p:graphicFrame>
      <p:graphicFrame>
        <p:nvGraphicFramePr>
          <p:cNvPr id="29" name="Table 133"/>
          <p:cNvGraphicFramePr>
            <a:graphicFrameLocks noGrp="1"/>
          </p:cNvGraphicFramePr>
          <p:nvPr>
            <p:extLst>
              <p:ext uri="{D42A27DB-BD31-4B8C-83A1-F6EECF244321}">
                <p14:modId xmlns:p14="http://schemas.microsoft.com/office/powerpoint/2010/main" val="2594471558"/>
              </p:ext>
            </p:extLst>
          </p:nvPr>
        </p:nvGraphicFramePr>
        <p:xfrm>
          <a:off x="6876256" y="3429000"/>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X</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LOW(2)</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LOW(2)</a:t>
                      </a:r>
                      <a:endParaRPr lang="en-US" dirty="0"/>
                    </a:p>
                  </a:txBody>
                  <a:tcPr/>
                </a:tc>
              </a:tr>
              <a:tr h="382309">
                <a:tc>
                  <a:txBody>
                    <a:bodyPr/>
                    <a:lstStyle/>
                    <a:p>
                      <a:pPr algn="ctr"/>
                      <a:r>
                        <a:rPr lang="en-US" sz="2000" i="1" dirty="0" smtClean="0"/>
                        <a:t>f</a:t>
                      </a:r>
                      <a:r>
                        <a:rPr lang="en-US" sz="1600" i="0" dirty="0" smtClean="0"/>
                        <a:t>3</a:t>
                      </a:r>
                      <a:endParaRPr lang="en-US" sz="2000" dirty="0"/>
                    </a:p>
                  </a:txBody>
                  <a:tcPr/>
                </a:tc>
                <a:tc>
                  <a:txBody>
                    <a:bodyPr/>
                    <a:lstStyle/>
                    <a:p>
                      <a:r>
                        <a:rPr lang="en-US" dirty="0" smtClean="0"/>
                        <a:t>LOW(2)</a:t>
                      </a:r>
                      <a:endParaRPr lang="en-US" dirty="0"/>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8" grpId="0" animBg="1"/>
      <p:bldP spid="60" grpId="0" animBg="1"/>
      <p:bldP spid="63" grpId="0" animBg="1"/>
      <p:bldP spid="65" grpId="0" animBg="1"/>
      <p:bldP spid="66" grpId="0" animBg="1"/>
      <p:bldP spid="67" grpId="0" animBg="1"/>
      <p:bldP spid="68" grpId="0"/>
      <p:bldP spid="69" grpId="0"/>
      <p:bldP spid="70" grpId="0" animBg="1"/>
      <p:bldP spid="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0" y="76200"/>
            <a:ext cx="9144000" cy="609600"/>
          </a:xfrm>
        </p:spPr>
        <p:txBody>
          <a:bodyPr/>
          <a:lstStyle/>
          <a:p>
            <a:pPr algn="ctr"/>
            <a:r>
              <a:rPr lang="en-US" dirty="0" smtClean="0">
                <a:cs typeface="Times New Roman" pitchFamily="18" charset="0"/>
              </a:rPr>
              <a:t>Evaluation of Adaptive Misbehavior</a:t>
            </a:r>
            <a:endParaRPr lang="en-US" dirty="0">
              <a:cs typeface="Times New Roman" pitchFamily="18" charset="0"/>
            </a:endParaRPr>
          </a:p>
        </p:txBody>
      </p:sp>
      <p:pic>
        <p:nvPicPr>
          <p:cNvPr id="25603" name="Picture 3"/>
          <p:cNvPicPr>
            <a:picLocks noChangeAspect="1" noChangeArrowheads="1"/>
          </p:cNvPicPr>
          <p:nvPr/>
        </p:nvPicPr>
        <p:blipFill>
          <a:blip r:embed="rId2" cstate="print"/>
          <a:srcRect/>
          <a:stretch>
            <a:fillRect/>
          </a:stretch>
        </p:blipFill>
        <p:spPr bwMode="auto">
          <a:xfrm>
            <a:off x="1908978" y="1808820"/>
            <a:ext cx="5255310" cy="4077772"/>
          </a:xfrm>
          <a:prstGeom prst="rect">
            <a:avLst/>
          </a:prstGeom>
          <a:noFill/>
          <a:ln w="9525">
            <a:noFill/>
            <a:miter lim="800000"/>
            <a:headEnd/>
            <a:tailEnd/>
          </a:ln>
        </p:spPr>
      </p:pic>
      <p:sp>
        <p:nvSpPr>
          <p:cNvPr id="17" name="Rectangle 16"/>
          <p:cNvSpPr/>
          <p:nvPr/>
        </p:nvSpPr>
        <p:spPr>
          <a:xfrm>
            <a:off x="215516" y="694281"/>
            <a:ext cx="8640960" cy="830997"/>
          </a:xfrm>
          <a:prstGeom prst="rect">
            <a:avLst/>
          </a:prstGeom>
        </p:spPr>
        <p:txBody>
          <a:bodyPr wrap="square">
            <a:spAutoFit/>
          </a:bodyPr>
          <a:lstStyle/>
          <a:p>
            <a:r>
              <a:rPr lang="en-US" sz="2400" dirty="0" smtClean="0">
                <a:latin typeface="+mn-lt"/>
              </a:rPr>
              <a:t>Adaptive strategy requires significantly less reservations than </a:t>
            </a:r>
            <a:endParaRPr lang="en-US" sz="2400" i="1" dirty="0">
              <a:latin typeface="+mn-lt"/>
            </a:endParaRPr>
          </a:p>
          <a:p>
            <a:r>
              <a:rPr lang="en-US" sz="2400" dirty="0">
                <a:latin typeface="+mn-lt"/>
              </a:rPr>
              <a:t>p</a:t>
            </a:r>
            <a:r>
              <a:rPr lang="en-US" sz="2400" dirty="0" smtClean="0">
                <a:latin typeface="+mn-lt"/>
              </a:rPr>
              <a:t>lacing a fixed # of reservations a priori</a:t>
            </a:r>
            <a:endParaRPr lang="en-US" sz="2400" dirty="0">
              <a:latin typeface="+mn-lt"/>
            </a:endParaRPr>
          </a:p>
        </p:txBody>
      </p:sp>
      <p:sp>
        <p:nvSpPr>
          <p:cNvPr id="19" name="TextBox 22"/>
          <p:cNvSpPr txBox="1">
            <a:spLocks noChangeArrowheads="1"/>
          </p:cNvSpPr>
          <p:nvPr/>
        </p:nvSpPr>
        <p:spPr bwMode="auto">
          <a:xfrm>
            <a:off x="5061756" y="3186292"/>
            <a:ext cx="1274440" cy="369332"/>
          </a:xfrm>
          <a:prstGeom prst="rect">
            <a:avLst/>
          </a:prstGeom>
          <a:noFill/>
          <a:ln w="9525">
            <a:noFill/>
            <a:miter lim="800000"/>
            <a:headEnd/>
            <a:tailEnd/>
          </a:ln>
        </p:spPr>
        <p:txBody>
          <a:bodyPr wrap="square">
            <a:spAutoFit/>
          </a:bodyPr>
          <a:lstStyle/>
          <a:p>
            <a:r>
              <a:rPr lang="en-US" altLang="zh-CN" dirty="0" smtClean="0">
                <a:solidFill>
                  <a:srgbClr val="FF0000"/>
                </a:solidFill>
                <a:latin typeface="+mn-lt"/>
                <a:cs typeface="Times New Roman" pitchFamily="18" charset="0"/>
              </a:rPr>
              <a:t>collisions</a:t>
            </a:r>
            <a:endParaRPr lang="en-US" altLang="zh-CN" sz="1600" dirty="0">
              <a:solidFill>
                <a:srgbClr val="FF0000"/>
              </a:solidFill>
              <a:latin typeface="+mn-lt"/>
              <a:cs typeface="Times New Roman" pitchFamily="18" charset="0"/>
            </a:endParaRPr>
          </a:p>
        </p:txBody>
      </p:sp>
      <p:cxnSp>
        <p:nvCxnSpPr>
          <p:cNvPr id="20" name="Straight Arrow Connector 20"/>
          <p:cNvCxnSpPr/>
          <p:nvPr/>
        </p:nvCxnSpPr>
        <p:spPr>
          <a:xfrm flipV="1">
            <a:off x="6300192" y="2125918"/>
            <a:ext cx="0" cy="1636438"/>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12" name="Date Placeholder 11"/>
          <p:cNvSpPr>
            <a:spLocks noGrp="1"/>
          </p:cNvSpPr>
          <p:nvPr>
            <p:ph type="dt" sz="half" idx="10"/>
          </p:nvPr>
        </p:nvSpPr>
        <p:spPr/>
        <p:txBody>
          <a:bodyPr/>
          <a:lstStyle/>
          <a:p>
            <a:r>
              <a:rPr lang="en-US" altLang="zh-CN" smtClean="0"/>
              <a:t>4/18/2013</a:t>
            </a:r>
            <a:endParaRPr lang="en-US" altLang="zh-CN"/>
          </a:p>
        </p:txBody>
      </p:sp>
      <p:sp>
        <p:nvSpPr>
          <p:cNvPr id="15" name="Slide Number Placeholder 14"/>
          <p:cNvSpPr>
            <a:spLocks noGrp="1"/>
          </p:cNvSpPr>
          <p:nvPr>
            <p:ph type="sldNum" sz="quarter" idx="12"/>
          </p:nvPr>
        </p:nvSpPr>
        <p:spPr/>
        <p:txBody>
          <a:bodyPr/>
          <a:lstStyle/>
          <a:p>
            <a:fld id="{D8894E51-B8CC-DF4B-B2E5-784E7CE7E243}" type="slidenum">
              <a:rPr lang="en-US" altLang="zh-CN" smtClean="0"/>
              <a:pPr/>
              <a:t>12</a:t>
            </a:fld>
            <a:endParaRPr lang="en-US" altLang="zh-CN"/>
          </a:p>
        </p:txBody>
      </p:sp>
      <p:sp>
        <p:nvSpPr>
          <p:cNvPr id="23" name="Footer Placeholder 22"/>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24" name="Straight Arrow Connector 20"/>
          <p:cNvCxnSpPr/>
          <p:nvPr/>
        </p:nvCxnSpPr>
        <p:spPr>
          <a:xfrm flipV="1">
            <a:off x="6084168" y="3016308"/>
            <a:ext cx="0" cy="746049"/>
          </a:xfrm>
          <a:prstGeom prst="straightConnector1">
            <a:avLst/>
          </a:prstGeom>
          <a:ln>
            <a:solidFill>
              <a:srgbClr val="FF0000"/>
            </a:solidFill>
            <a:prstDash val="sysDash"/>
            <a:headEnd type="arrow"/>
            <a:tailEnd type="arrow"/>
          </a:ln>
        </p:spPr>
        <p:style>
          <a:lnRef idx="2">
            <a:schemeClr val="dk1"/>
          </a:lnRef>
          <a:fillRef idx="0">
            <a:schemeClr val="dk1"/>
          </a:fillRef>
          <a:effectRef idx="1">
            <a:schemeClr val="dk1"/>
          </a:effectRef>
          <a:fontRef idx="minor">
            <a:schemeClr val="tx1"/>
          </a:fontRef>
        </p:style>
      </p:cxnSp>
      <p:sp>
        <p:nvSpPr>
          <p:cNvPr id="4" name="Rectangle 3"/>
          <p:cNvSpPr/>
          <p:nvPr/>
        </p:nvSpPr>
        <p:spPr>
          <a:xfrm>
            <a:off x="431540" y="5919663"/>
            <a:ext cx="8507783" cy="461665"/>
          </a:xfrm>
          <a:prstGeom prst="rect">
            <a:avLst/>
          </a:prstGeom>
        </p:spPr>
        <p:txBody>
          <a:bodyPr wrap="none">
            <a:spAutoFit/>
          </a:bodyPr>
          <a:lstStyle/>
          <a:p>
            <a:r>
              <a:rPr lang="en-US" sz="2400" i="1" dirty="0" smtClean="0">
                <a:latin typeface="+mn-lt"/>
              </a:rPr>
              <a:t>d</a:t>
            </a:r>
            <a:r>
              <a:rPr lang="en-US" sz="2400" dirty="0" smtClean="0">
                <a:latin typeface="+mn-lt"/>
              </a:rPr>
              <a:t>: fixed # of reservations for guaranteeing isolation of one channel </a:t>
            </a:r>
            <a:endParaRPr lang="en-US" sz="24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cs typeface="Times New Roman" pitchFamily="18" charset="0"/>
              </a:rPr>
              <a:t>Detection of BMA – Backoff Generation Module</a:t>
            </a:r>
            <a:endParaRPr lang="en-US" dirty="0">
              <a:cs typeface="Times New Roman" pitchFamily="18" charset="0"/>
            </a:endParaRPr>
          </a:p>
        </p:txBody>
      </p:sp>
      <p:graphicFrame>
        <p:nvGraphicFramePr>
          <p:cNvPr id="4098" name="Object 2"/>
          <p:cNvGraphicFramePr>
            <a:graphicFrameLocks noChangeAspect="1"/>
          </p:cNvGraphicFramePr>
          <p:nvPr>
            <p:extLst>
              <p:ext uri="{D42A27DB-BD31-4B8C-83A1-F6EECF244321}">
                <p14:modId xmlns:p14="http://schemas.microsoft.com/office/powerpoint/2010/main" val="2933125324"/>
              </p:ext>
            </p:extLst>
          </p:nvPr>
        </p:nvGraphicFramePr>
        <p:xfrm>
          <a:off x="863588" y="4788440"/>
          <a:ext cx="6549909" cy="778207"/>
        </p:xfrm>
        <a:graphic>
          <a:graphicData uri="http://schemas.openxmlformats.org/presentationml/2006/ole">
            <mc:AlternateContent xmlns:mc="http://schemas.openxmlformats.org/markup-compatibility/2006">
              <mc:Choice xmlns:v="urn:schemas-microsoft-com:vml" Requires="v">
                <p:oleObj spid="_x0000_s51225" name="Equation" r:id="rId4" imgW="2565170" imgH="304800" progId="">
                  <p:embed/>
                </p:oleObj>
              </mc:Choice>
              <mc:Fallback>
                <p:oleObj name="Equation" r:id="rId4" imgW="2565170" imgH="304800" progId="">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588" y="4788440"/>
                        <a:ext cx="6549909" cy="7782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5390251" y="3969060"/>
            <a:ext cx="3476247" cy="402674"/>
          </a:xfrm>
          <a:prstGeom prst="rect">
            <a:avLst/>
          </a:prstGeom>
        </p:spPr>
        <p:txBody>
          <a:bodyPr wrap="square">
            <a:spAutoFit/>
          </a:bodyPr>
          <a:lstStyle/>
          <a:p>
            <a:pPr>
              <a:lnSpc>
                <a:spcPct val="90000"/>
              </a:lnSpc>
              <a:defRPr/>
            </a:pPr>
            <a:r>
              <a:rPr lang="en-US" sz="2200" dirty="0" smtClean="0">
                <a:latin typeface="+mn-lt"/>
                <a:cs typeface="Times New Roman" pitchFamily="18" charset="0"/>
              </a:rPr>
              <a:t>number of retransmissions</a:t>
            </a:r>
          </a:p>
        </p:txBody>
      </p:sp>
      <p:sp>
        <p:nvSpPr>
          <p:cNvPr id="16" name="Date Placeholder 15"/>
          <p:cNvSpPr>
            <a:spLocks noGrp="1"/>
          </p:cNvSpPr>
          <p:nvPr>
            <p:ph type="dt" sz="half" idx="10"/>
          </p:nvPr>
        </p:nvSpPr>
        <p:spPr/>
        <p:txBody>
          <a:bodyPr/>
          <a:lstStyle/>
          <a:p>
            <a:r>
              <a:rPr lang="en-US" altLang="zh-CN" smtClean="0"/>
              <a:t>4/18/2013</a:t>
            </a:r>
            <a:endParaRPr lang="en-US" altLang="zh-CN"/>
          </a:p>
        </p:txBody>
      </p:sp>
      <p:sp>
        <p:nvSpPr>
          <p:cNvPr id="21" name="Slide Number Placeholder 20"/>
          <p:cNvSpPr>
            <a:spLocks noGrp="1"/>
          </p:cNvSpPr>
          <p:nvPr>
            <p:ph type="sldNum" sz="quarter" idx="12"/>
          </p:nvPr>
        </p:nvSpPr>
        <p:spPr/>
        <p:txBody>
          <a:bodyPr/>
          <a:lstStyle/>
          <a:p>
            <a:fld id="{D8894E51-B8CC-DF4B-B2E5-784E7CE7E243}" type="slidenum">
              <a:rPr lang="en-US" altLang="zh-CN" smtClean="0"/>
              <a:pPr/>
              <a:t>13</a:t>
            </a:fld>
            <a:endParaRPr lang="en-US" altLang="zh-CN"/>
          </a:p>
        </p:txBody>
      </p:sp>
      <p:sp>
        <p:nvSpPr>
          <p:cNvPr id="23" name="Footer Placeholder 22"/>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24" name="Straight Arrow Connector 23"/>
          <p:cNvCxnSpPr>
            <a:endCxn id="25" idx="1"/>
          </p:cNvCxnSpPr>
          <p:nvPr/>
        </p:nvCxnSpPr>
        <p:spPr>
          <a:xfrm>
            <a:off x="2400908" y="2375128"/>
            <a:ext cx="65794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Rounded Rectangle 24"/>
          <p:cNvSpPr/>
          <p:nvPr/>
        </p:nvSpPr>
        <p:spPr>
          <a:xfrm>
            <a:off x="3058850" y="2105793"/>
            <a:ext cx="615518" cy="538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smtClean="0"/>
              <a:t>G</a:t>
            </a:r>
            <a:endParaRPr lang="en-US" sz="3200" i="1" dirty="0"/>
          </a:p>
        </p:txBody>
      </p:sp>
      <p:sp>
        <p:nvSpPr>
          <p:cNvPr id="35" name="TextBox 34"/>
          <p:cNvSpPr txBox="1"/>
          <p:nvPr/>
        </p:nvSpPr>
        <p:spPr>
          <a:xfrm>
            <a:off x="1259632" y="1952836"/>
            <a:ext cx="1897360" cy="1015663"/>
          </a:xfrm>
          <a:prstGeom prst="rect">
            <a:avLst/>
          </a:prstGeom>
          <a:noFill/>
        </p:spPr>
        <p:txBody>
          <a:bodyPr wrap="square" rtlCol="0">
            <a:spAutoFit/>
          </a:bodyPr>
          <a:lstStyle/>
          <a:p>
            <a:pPr algn="ctr"/>
            <a:r>
              <a:rPr lang="en-US" sz="3600" i="1" dirty="0" err="1" smtClean="0">
                <a:latin typeface="+mn-lt"/>
              </a:rPr>
              <a:t>s</a:t>
            </a:r>
            <a:r>
              <a:rPr lang="en-US" sz="2000" dirty="0" err="1" smtClean="0">
                <a:latin typeface="+mn-lt"/>
              </a:rPr>
              <a:t>i</a:t>
            </a:r>
            <a:endParaRPr lang="en-US" sz="2000" dirty="0" smtClean="0">
              <a:latin typeface="+mn-lt"/>
            </a:endParaRPr>
          </a:p>
          <a:p>
            <a:pPr algn="ctr"/>
            <a:r>
              <a:rPr lang="en-US" sz="2400" dirty="0">
                <a:latin typeface="+mn-lt"/>
              </a:rPr>
              <a:t>s</a:t>
            </a:r>
            <a:r>
              <a:rPr lang="en-US" sz="2400" dirty="0" smtClean="0">
                <a:latin typeface="+mn-lt"/>
              </a:rPr>
              <a:t>eed</a:t>
            </a:r>
            <a:endParaRPr lang="en-US" sz="2400" dirty="0">
              <a:latin typeface="+mn-lt"/>
            </a:endParaRPr>
          </a:p>
        </p:txBody>
      </p:sp>
      <p:sp>
        <p:nvSpPr>
          <p:cNvPr id="36" name="TextBox 35"/>
          <p:cNvSpPr txBox="1"/>
          <p:nvPr/>
        </p:nvSpPr>
        <p:spPr>
          <a:xfrm>
            <a:off x="4237112" y="1960387"/>
            <a:ext cx="3013286" cy="584776"/>
          </a:xfrm>
          <a:prstGeom prst="rect">
            <a:avLst/>
          </a:prstGeom>
          <a:noFill/>
        </p:spPr>
        <p:txBody>
          <a:bodyPr wrap="square" rtlCol="0">
            <a:spAutoFit/>
          </a:bodyPr>
          <a:lstStyle/>
          <a:p>
            <a:r>
              <a:rPr lang="en-US" sz="3200" i="1" dirty="0" smtClean="0">
                <a:latin typeface="+mn-lt"/>
              </a:rPr>
              <a:t>G</a:t>
            </a:r>
            <a:r>
              <a:rPr lang="en-US" sz="3200" dirty="0" smtClean="0">
                <a:latin typeface="+mn-lt"/>
              </a:rPr>
              <a:t>(</a:t>
            </a:r>
            <a:r>
              <a:rPr lang="en-US" sz="3200" i="1" dirty="0" smtClean="0">
                <a:latin typeface="+mn-lt"/>
              </a:rPr>
              <a:t>q</a:t>
            </a:r>
            <a:r>
              <a:rPr lang="en-US" sz="3200" baseline="-25000" dirty="0" smtClean="0">
                <a:latin typeface="+mn-lt"/>
              </a:rPr>
              <a:t>i</a:t>
            </a:r>
            <a:r>
              <a:rPr lang="en-US" sz="3200" dirty="0" smtClean="0">
                <a:latin typeface="+mn-lt"/>
              </a:rPr>
              <a:t>, </a:t>
            </a:r>
            <a:r>
              <a:rPr lang="en-US" sz="3200" i="1" dirty="0" err="1" smtClean="0">
                <a:latin typeface="+mn-lt"/>
              </a:rPr>
              <a:t>s</a:t>
            </a:r>
            <a:r>
              <a:rPr lang="en-US" dirty="0" err="1" smtClean="0">
                <a:latin typeface="+mn-lt"/>
              </a:rPr>
              <a:t>i</a:t>
            </a:r>
            <a:r>
              <a:rPr lang="en-US" sz="3200" dirty="0" smtClean="0">
                <a:latin typeface="+mn-lt"/>
              </a:rPr>
              <a:t>) </a:t>
            </a:r>
            <a:r>
              <a:rPr lang="en-US" sz="2400" dirty="0" smtClean="0">
                <a:latin typeface="+mn-lt"/>
              </a:rPr>
              <a:t>in [0,1]</a:t>
            </a:r>
            <a:endParaRPr lang="en-US" sz="1400" dirty="0">
              <a:latin typeface="+mn-lt"/>
            </a:endParaRPr>
          </a:p>
        </p:txBody>
      </p:sp>
      <p:cxnSp>
        <p:nvCxnSpPr>
          <p:cNvPr id="45" name="Straight Arrow Connector 44"/>
          <p:cNvCxnSpPr/>
          <p:nvPr/>
        </p:nvCxnSpPr>
        <p:spPr>
          <a:xfrm>
            <a:off x="3697403" y="2313187"/>
            <a:ext cx="57571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4" name="Rectangle 103"/>
          <p:cNvSpPr/>
          <p:nvPr/>
        </p:nvSpPr>
        <p:spPr>
          <a:xfrm>
            <a:off x="512746" y="836712"/>
            <a:ext cx="8343730" cy="757130"/>
          </a:xfrm>
          <a:prstGeom prst="rect">
            <a:avLst/>
          </a:prstGeom>
        </p:spPr>
        <p:txBody>
          <a:bodyPr wrap="square">
            <a:spAutoFit/>
          </a:bodyPr>
          <a:lstStyle/>
          <a:p>
            <a:pPr>
              <a:lnSpc>
                <a:spcPct val="90000"/>
              </a:lnSpc>
              <a:defRPr/>
            </a:pPr>
            <a:r>
              <a:rPr lang="en-US" sz="2400" dirty="0" smtClean="0">
                <a:latin typeface="+mn-lt"/>
                <a:cs typeface="Times New Roman" pitchFamily="18" charset="0"/>
              </a:rPr>
              <a:t>Node </a:t>
            </a:r>
            <a:r>
              <a:rPr lang="en-US" sz="2400" i="1" dirty="0" err="1" smtClean="0">
                <a:latin typeface="+mn-lt"/>
                <a:cs typeface="Times New Roman" pitchFamily="18" charset="0"/>
              </a:rPr>
              <a:t>i</a:t>
            </a:r>
            <a:r>
              <a:rPr lang="en-US" sz="2400" i="1" dirty="0" smtClean="0">
                <a:latin typeface="+mn-lt"/>
                <a:cs typeface="Times New Roman" pitchFamily="18" charset="0"/>
              </a:rPr>
              <a:t> </a:t>
            </a:r>
            <a:r>
              <a:rPr lang="en-US" sz="2400" dirty="0" smtClean="0">
                <a:latin typeface="+mn-lt"/>
                <a:cs typeface="Times New Roman" pitchFamily="18" charset="0"/>
              </a:rPr>
              <a:t>publishes a random seed </a:t>
            </a:r>
            <a:r>
              <a:rPr lang="en-US" sz="2400" i="1" dirty="0" err="1" smtClean="0">
                <a:latin typeface="+mn-lt"/>
                <a:cs typeface="Times New Roman" pitchFamily="18" charset="0"/>
              </a:rPr>
              <a:t>s</a:t>
            </a:r>
            <a:r>
              <a:rPr lang="en-US" sz="2400" baseline="-25000" dirty="0" err="1" smtClean="0">
                <a:latin typeface="+mn-lt"/>
                <a:cs typeface="Times New Roman" pitchFamily="18" charset="0"/>
              </a:rPr>
              <a:t>i</a:t>
            </a:r>
            <a:r>
              <a:rPr lang="en-US" sz="2400" dirty="0" smtClean="0">
                <a:latin typeface="+mn-lt"/>
                <a:cs typeface="Times New Roman" pitchFamily="18" charset="0"/>
              </a:rPr>
              <a:t> used to compute its random backoff times</a:t>
            </a:r>
          </a:p>
        </p:txBody>
      </p:sp>
      <p:cxnSp>
        <p:nvCxnSpPr>
          <p:cNvPr id="26" name="Straight Arrow Connector 25"/>
          <p:cNvCxnSpPr/>
          <p:nvPr/>
        </p:nvCxnSpPr>
        <p:spPr>
          <a:xfrm flipV="1">
            <a:off x="3337012" y="2670065"/>
            <a:ext cx="0" cy="4784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3130656" y="2932495"/>
            <a:ext cx="1759491" cy="584776"/>
          </a:xfrm>
          <a:prstGeom prst="rect">
            <a:avLst/>
          </a:prstGeom>
        </p:spPr>
        <p:txBody>
          <a:bodyPr wrap="none">
            <a:spAutoFit/>
          </a:bodyPr>
          <a:lstStyle/>
          <a:p>
            <a:r>
              <a:rPr lang="en-US" sz="3200" i="1" dirty="0" smtClean="0">
                <a:solidFill>
                  <a:prstClr val="black"/>
                </a:solidFill>
                <a:latin typeface="Calibri"/>
              </a:rPr>
              <a:t>q</a:t>
            </a:r>
            <a:r>
              <a:rPr lang="en-US" sz="3200" baseline="-25000" dirty="0" smtClean="0">
                <a:solidFill>
                  <a:prstClr val="black"/>
                </a:solidFill>
                <a:latin typeface="Calibri"/>
              </a:rPr>
              <a:t>i</a:t>
            </a:r>
            <a:r>
              <a:rPr lang="en-US" sz="3200" dirty="0" smtClean="0">
                <a:solidFill>
                  <a:prstClr val="black"/>
                </a:solidFill>
                <a:latin typeface="Calibri"/>
              </a:rPr>
              <a:t>: </a:t>
            </a:r>
            <a:r>
              <a:rPr lang="en-US" sz="2400" dirty="0" smtClean="0">
                <a:solidFill>
                  <a:prstClr val="black"/>
                </a:solidFill>
                <a:latin typeface="Calibri"/>
              </a:rPr>
              <a:t>packet #</a:t>
            </a:r>
            <a:endParaRPr lang="en-US" dirty="0"/>
          </a:p>
        </p:txBody>
      </p:sp>
      <p:cxnSp>
        <p:nvCxnSpPr>
          <p:cNvPr id="12" name="Straight Arrow Connector 11"/>
          <p:cNvCxnSpPr/>
          <p:nvPr/>
        </p:nvCxnSpPr>
        <p:spPr>
          <a:xfrm flipH="1">
            <a:off x="5470691" y="4371734"/>
            <a:ext cx="576064" cy="632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1663709" y="5328477"/>
            <a:ext cx="528630" cy="4819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1663709" y="5810411"/>
            <a:ext cx="4383046" cy="402674"/>
          </a:xfrm>
          <a:prstGeom prst="rect">
            <a:avLst/>
          </a:prstGeom>
        </p:spPr>
        <p:txBody>
          <a:bodyPr wrap="square">
            <a:spAutoFit/>
          </a:bodyPr>
          <a:lstStyle/>
          <a:p>
            <a:pPr>
              <a:lnSpc>
                <a:spcPct val="90000"/>
              </a:lnSpc>
              <a:defRPr/>
            </a:pPr>
            <a:r>
              <a:rPr lang="en-US" sz="2200" dirty="0" smtClean="0">
                <a:latin typeface="+mn-lt"/>
                <a:cs typeface="Times New Roman" pitchFamily="18" charset="0"/>
              </a:rPr>
              <a:t>Backoff for the </a:t>
            </a:r>
            <a:r>
              <a:rPr lang="en-US" sz="2200" i="1" dirty="0" err="1" smtClean="0">
                <a:latin typeface="+mn-lt"/>
                <a:cs typeface="Times New Roman" pitchFamily="18" charset="0"/>
              </a:rPr>
              <a:t>q</a:t>
            </a:r>
            <a:r>
              <a:rPr lang="en-US" sz="2200" baseline="-25000" dirty="0" err="1" smtClean="0">
                <a:latin typeface="+mn-lt"/>
                <a:cs typeface="Times New Roman" pitchFamily="18" charset="0"/>
              </a:rPr>
              <a:t>i</a:t>
            </a:r>
            <a:r>
              <a:rPr lang="en-US" sz="2200" baseline="30000" dirty="0" err="1" smtClean="0">
                <a:latin typeface="+mn-lt"/>
                <a:cs typeface="Times New Roman" pitchFamily="18" charset="0"/>
              </a:rPr>
              <a:t>th</a:t>
            </a:r>
            <a:r>
              <a:rPr lang="en-US" sz="2200" dirty="0" smtClean="0">
                <a:latin typeface="+mn-lt"/>
                <a:cs typeface="Times New Roman" pitchFamily="18" charset="0"/>
              </a:rPr>
              <a:t> packet from </a:t>
            </a:r>
            <a:r>
              <a:rPr lang="en-US" sz="2200" i="1" dirty="0" err="1" smtClean="0">
                <a:latin typeface="+mn-lt"/>
                <a:cs typeface="Times New Roman" pitchFamily="18" charset="0"/>
              </a:rPr>
              <a:t>i</a:t>
            </a:r>
            <a:r>
              <a:rPr lang="en-US" sz="2200" dirty="0" smtClean="0">
                <a:latin typeface="+mn-lt"/>
                <a:cs typeface="Times New Roman"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cs typeface="Times New Roman" pitchFamily="18" charset="0"/>
              </a:rPr>
              <a:t>Detection of BMA – Backoff Monitoring Module</a:t>
            </a:r>
            <a:endParaRPr lang="en-US" dirty="0">
              <a:cs typeface="Times New Roman" pitchFamily="18" charset="0"/>
            </a:endParaRPr>
          </a:p>
        </p:txBody>
      </p:sp>
      <p:sp>
        <p:nvSpPr>
          <p:cNvPr id="16" name="Date Placeholder 15"/>
          <p:cNvSpPr>
            <a:spLocks noGrp="1"/>
          </p:cNvSpPr>
          <p:nvPr>
            <p:ph type="dt" sz="half" idx="10"/>
          </p:nvPr>
        </p:nvSpPr>
        <p:spPr/>
        <p:txBody>
          <a:bodyPr/>
          <a:lstStyle/>
          <a:p>
            <a:r>
              <a:rPr lang="en-US" altLang="zh-CN" smtClean="0"/>
              <a:t>4/18/2013</a:t>
            </a:r>
            <a:endParaRPr lang="en-US" altLang="zh-CN"/>
          </a:p>
        </p:txBody>
      </p:sp>
      <p:sp>
        <p:nvSpPr>
          <p:cNvPr id="21" name="Slide Number Placeholder 20"/>
          <p:cNvSpPr>
            <a:spLocks noGrp="1"/>
          </p:cNvSpPr>
          <p:nvPr>
            <p:ph type="sldNum" sz="quarter" idx="12"/>
          </p:nvPr>
        </p:nvSpPr>
        <p:spPr/>
        <p:txBody>
          <a:bodyPr/>
          <a:lstStyle/>
          <a:p>
            <a:fld id="{D8894E51-B8CC-DF4B-B2E5-784E7CE7E243}" type="slidenum">
              <a:rPr lang="en-US" altLang="zh-CN" smtClean="0"/>
              <a:pPr/>
              <a:t>14</a:t>
            </a:fld>
            <a:endParaRPr lang="en-US" altLang="zh-CN"/>
          </a:p>
        </p:txBody>
      </p:sp>
      <p:sp>
        <p:nvSpPr>
          <p:cNvPr id="23" name="Footer Placeholder 22"/>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42" name="Straight Arrow Connector 41"/>
          <p:cNvCxnSpPr/>
          <p:nvPr/>
        </p:nvCxnSpPr>
        <p:spPr>
          <a:xfrm flipV="1">
            <a:off x="939472" y="3057434"/>
            <a:ext cx="7520960"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a:off x="918833" y="1243249"/>
            <a:ext cx="7541599"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V="1">
            <a:off x="939472" y="1799714"/>
            <a:ext cx="7520960" cy="1063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p:nvPr/>
        </p:nvCxnSpPr>
        <p:spPr>
          <a:xfrm>
            <a:off x="939472" y="2470360"/>
            <a:ext cx="752096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a:off x="3873859" y="1039121"/>
            <a:ext cx="0" cy="2699383"/>
          </a:xfrm>
          <a:prstGeom prst="line">
            <a:avLst/>
          </a:prstGeom>
          <a:ln>
            <a:prstDash val="lgDashDot"/>
          </a:ln>
        </p:spPr>
        <p:style>
          <a:lnRef idx="2">
            <a:schemeClr val="dk1"/>
          </a:lnRef>
          <a:fillRef idx="0">
            <a:schemeClr val="dk1"/>
          </a:fillRef>
          <a:effectRef idx="1">
            <a:schemeClr val="dk1"/>
          </a:effectRef>
          <a:fontRef idx="minor">
            <a:schemeClr val="tx1"/>
          </a:fontRef>
        </p:style>
      </p:cxnSp>
      <p:sp>
        <p:nvSpPr>
          <p:cNvPr id="57" name="TextBox 56"/>
          <p:cNvSpPr txBox="1"/>
          <p:nvPr/>
        </p:nvSpPr>
        <p:spPr>
          <a:xfrm>
            <a:off x="1940310" y="3068960"/>
            <a:ext cx="1500171" cy="369332"/>
          </a:xfrm>
          <a:prstGeom prst="rect">
            <a:avLst/>
          </a:prstGeom>
          <a:noFill/>
        </p:spPr>
        <p:txBody>
          <a:bodyPr wrap="square" rtlCol="0">
            <a:spAutoFit/>
          </a:bodyPr>
          <a:lstStyle/>
          <a:p>
            <a:r>
              <a:rPr lang="en-US" dirty="0" smtClean="0">
                <a:solidFill>
                  <a:srgbClr val="0000FF"/>
                </a:solidFill>
                <a:latin typeface="+mn-lt"/>
                <a:cs typeface="Times New Roman" pitchFamily="18" charset="0"/>
              </a:rPr>
              <a:t>Control Phase</a:t>
            </a:r>
            <a:endParaRPr lang="en-US" dirty="0">
              <a:solidFill>
                <a:srgbClr val="0000FF"/>
              </a:solidFill>
              <a:latin typeface="+mn-lt"/>
              <a:cs typeface="Times New Roman" pitchFamily="18" charset="0"/>
            </a:endParaRPr>
          </a:p>
        </p:txBody>
      </p:sp>
      <p:sp>
        <p:nvSpPr>
          <p:cNvPr id="58" name="TextBox 57"/>
          <p:cNvSpPr txBox="1"/>
          <p:nvPr/>
        </p:nvSpPr>
        <p:spPr>
          <a:xfrm>
            <a:off x="5347386" y="3068960"/>
            <a:ext cx="1333199" cy="369332"/>
          </a:xfrm>
          <a:prstGeom prst="rect">
            <a:avLst/>
          </a:prstGeom>
          <a:noFill/>
        </p:spPr>
        <p:txBody>
          <a:bodyPr wrap="square" rtlCol="0">
            <a:spAutoFit/>
          </a:bodyPr>
          <a:lstStyle/>
          <a:p>
            <a:r>
              <a:rPr lang="en-US" dirty="0" smtClean="0">
                <a:solidFill>
                  <a:srgbClr val="0000FF"/>
                </a:solidFill>
                <a:latin typeface="+mn-lt"/>
                <a:cs typeface="Times New Roman" pitchFamily="18" charset="0"/>
              </a:rPr>
              <a:t>Data Phase</a:t>
            </a:r>
            <a:endParaRPr lang="en-US" dirty="0">
              <a:solidFill>
                <a:srgbClr val="0000FF"/>
              </a:solidFill>
              <a:latin typeface="+mn-lt"/>
              <a:cs typeface="Times New Roman" pitchFamily="18" charset="0"/>
            </a:endParaRPr>
          </a:p>
        </p:txBody>
      </p:sp>
      <p:cxnSp>
        <p:nvCxnSpPr>
          <p:cNvPr id="59" name="Straight Connector 58"/>
          <p:cNvCxnSpPr/>
          <p:nvPr/>
        </p:nvCxnSpPr>
        <p:spPr>
          <a:xfrm>
            <a:off x="1007604" y="980728"/>
            <a:ext cx="0" cy="2680436"/>
          </a:xfrm>
          <a:prstGeom prst="line">
            <a:avLst/>
          </a:prstGeom>
          <a:ln>
            <a:prstDash val="lgDashDot"/>
          </a:ln>
        </p:spPr>
        <p:style>
          <a:lnRef idx="2">
            <a:schemeClr val="dk1"/>
          </a:lnRef>
          <a:fillRef idx="0">
            <a:schemeClr val="dk1"/>
          </a:fillRef>
          <a:effectRef idx="1">
            <a:schemeClr val="dk1"/>
          </a:effectRef>
          <a:fontRef idx="minor">
            <a:schemeClr val="tx1"/>
          </a:fontRef>
        </p:style>
      </p:cxnSp>
      <p:sp>
        <p:nvSpPr>
          <p:cNvPr id="69" name="Rounded Rectangle 68"/>
          <p:cNvSpPr/>
          <p:nvPr/>
        </p:nvSpPr>
        <p:spPr>
          <a:xfrm>
            <a:off x="575556" y="2594938"/>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latin typeface="Times New Roman" pitchFamily="18" charset="0"/>
                <a:cs typeface="Times New Roman" pitchFamily="18" charset="0"/>
              </a:rPr>
              <a:t>f</a:t>
            </a:r>
            <a:r>
              <a:rPr lang="en-US" sz="1200" i="1" dirty="0" smtClean="0">
                <a:solidFill>
                  <a:schemeClr val="tx1"/>
                </a:solidFill>
                <a:latin typeface="Times New Roman" pitchFamily="18" charset="0"/>
                <a:cs typeface="Times New Roman" pitchFamily="18" charset="0"/>
              </a:rPr>
              <a:t>1</a:t>
            </a:r>
            <a:endParaRPr lang="en-US" sz="1200" i="1" dirty="0">
              <a:solidFill>
                <a:schemeClr val="tx1"/>
              </a:solidFill>
              <a:latin typeface="Times New Roman" pitchFamily="18" charset="0"/>
              <a:cs typeface="Times New Roman" pitchFamily="18" charset="0"/>
            </a:endParaRPr>
          </a:p>
        </p:txBody>
      </p:sp>
      <p:sp>
        <p:nvSpPr>
          <p:cNvPr id="70" name="Rounded Rectangle 69"/>
          <p:cNvSpPr/>
          <p:nvPr/>
        </p:nvSpPr>
        <p:spPr>
          <a:xfrm>
            <a:off x="575556" y="198287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latin typeface="Times New Roman" pitchFamily="18" charset="0"/>
                <a:cs typeface="Times New Roman" pitchFamily="18" charset="0"/>
              </a:rPr>
              <a:t>f</a:t>
            </a:r>
            <a:r>
              <a:rPr lang="en-US" sz="1200" i="1" dirty="0">
                <a:solidFill>
                  <a:schemeClr val="tx1"/>
                </a:solidFill>
                <a:latin typeface="Times New Roman" pitchFamily="18" charset="0"/>
                <a:cs typeface="Times New Roman" pitchFamily="18" charset="0"/>
              </a:rPr>
              <a:t>2</a:t>
            </a:r>
          </a:p>
        </p:txBody>
      </p:sp>
      <p:sp>
        <p:nvSpPr>
          <p:cNvPr id="71" name="Rounded Rectangle 70"/>
          <p:cNvSpPr/>
          <p:nvPr/>
        </p:nvSpPr>
        <p:spPr>
          <a:xfrm>
            <a:off x="597347" y="130373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latin typeface="Times New Roman" pitchFamily="18" charset="0"/>
                <a:cs typeface="Times New Roman" pitchFamily="18" charset="0"/>
              </a:rPr>
              <a:t>f</a:t>
            </a:r>
            <a:r>
              <a:rPr lang="en-US" sz="1200" i="1" dirty="0">
                <a:solidFill>
                  <a:schemeClr val="tx1"/>
                </a:solidFill>
                <a:latin typeface="Times New Roman" pitchFamily="18" charset="0"/>
                <a:cs typeface="Times New Roman" pitchFamily="18" charset="0"/>
              </a:rPr>
              <a:t>3</a:t>
            </a:r>
          </a:p>
        </p:txBody>
      </p:sp>
      <p:sp>
        <p:nvSpPr>
          <p:cNvPr id="72" name="Rectangle 71"/>
          <p:cNvSpPr/>
          <p:nvPr/>
        </p:nvSpPr>
        <p:spPr>
          <a:xfrm>
            <a:off x="1746588" y="2622174"/>
            <a:ext cx="665172" cy="425826"/>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REQ (1,0)</a:t>
            </a:r>
            <a:endParaRPr lang="en-US" sz="1000" dirty="0">
              <a:cs typeface="Times New Roman" pitchFamily="18" charset="0"/>
            </a:endParaRPr>
          </a:p>
        </p:txBody>
      </p:sp>
      <p:sp>
        <p:nvSpPr>
          <p:cNvPr id="73" name="Rectangle 72"/>
          <p:cNvSpPr/>
          <p:nvPr/>
        </p:nvSpPr>
        <p:spPr>
          <a:xfrm>
            <a:off x="2537860" y="2622174"/>
            <a:ext cx="582231" cy="425826"/>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cs typeface="Times New Roman" pitchFamily="18" charset="0"/>
              </a:rPr>
              <a:t>ACK</a:t>
            </a:r>
            <a:endParaRPr lang="en-US" sz="1400" dirty="0">
              <a:cs typeface="Times New Roman" pitchFamily="18" charset="0"/>
            </a:endParaRPr>
          </a:p>
        </p:txBody>
      </p:sp>
      <p:sp>
        <p:nvSpPr>
          <p:cNvPr id="74" name="Rectangle 73"/>
          <p:cNvSpPr/>
          <p:nvPr/>
        </p:nvSpPr>
        <p:spPr>
          <a:xfrm>
            <a:off x="3233685" y="2622174"/>
            <a:ext cx="582231" cy="425826"/>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cs typeface="Times New Roman" pitchFamily="18" charset="0"/>
              </a:rPr>
              <a:t>RES</a:t>
            </a:r>
          </a:p>
          <a:p>
            <a:pPr algn="ctr"/>
            <a:r>
              <a:rPr lang="en-US" sz="1600" dirty="0" smtClean="0">
                <a:cs typeface="Times New Roman" pitchFamily="18" charset="0"/>
              </a:rPr>
              <a:t>(1,0)</a:t>
            </a:r>
            <a:endParaRPr lang="en-US" sz="1600" dirty="0">
              <a:cs typeface="Times New Roman" pitchFamily="18" charset="0"/>
            </a:endParaRPr>
          </a:p>
        </p:txBody>
      </p:sp>
      <p:sp>
        <p:nvSpPr>
          <p:cNvPr id="75" name="Rectangle 74"/>
          <p:cNvSpPr/>
          <p:nvPr/>
        </p:nvSpPr>
        <p:spPr>
          <a:xfrm>
            <a:off x="4890370" y="1363255"/>
            <a:ext cx="665172" cy="425826"/>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cs typeface="Times New Roman" pitchFamily="18" charset="0"/>
              </a:rPr>
              <a:t>RTS</a:t>
            </a:r>
          </a:p>
          <a:p>
            <a:pPr algn="ctr"/>
            <a:r>
              <a:rPr lang="en-US" sz="1600" dirty="0" smtClean="0">
                <a:cs typeface="Times New Roman" pitchFamily="18" charset="0"/>
              </a:rPr>
              <a:t>(2,0)</a:t>
            </a:r>
            <a:endParaRPr lang="en-US" sz="1000" dirty="0">
              <a:cs typeface="Times New Roman" pitchFamily="18" charset="0"/>
            </a:endParaRPr>
          </a:p>
        </p:txBody>
      </p:sp>
      <p:sp>
        <p:nvSpPr>
          <p:cNvPr id="76" name="Rectangle 75"/>
          <p:cNvSpPr/>
          <p:nvPr/>
        </p:nvSpPr>
        <p:spPr>
          <a:xfrm>
            <a:off x="5681642" y="1363255"/>
            <a:ext cx="582231" cy="425826"/>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cs typeface="Times New Roman" pitchFamily="18" charset="0"/>
              </a:rPr>
              <a:t>CTS</a:t>
            </a:r>
            <a:endParaRPr lang="en-US" sz="1400" dirty="0">
              <a:cs typeface="Times New Roman" pitchFamily="18" charset="0"/>
            </a:endParaRPr>
          </a:p>
        </p:txBody>
      </p:sp>
      <p:sp>
        <p:nvSpPr>
          <p:cNvPr id="77" name="Rectangle 76"/>
          <p:cNvSpPr/>
          <p:nvPr/>
        </p:nvSpPr>
        <p:spPr>
          <a:xfrm>
            <a:off x="6377467" y="1363255"/>
            <a:ext cx="736454" cy="425826"/>
          </a:xfrm>
          <a:prstGeom prst="rect">
            <a:avLst/>
          </a:prstGeom>
          <a:solidFill>
            <a:srgbClr val="92D050"/>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cs typeface="Times New Roman" pitchFamily="18" charset="0"/>
              </a:rPr>
              <a:t>DATA</a:t>
            </a:r>
            <a:endParaRPr lang="en-US" sz="1400" dirty="0">
              <a:cs typeface="Times New Roman" pitchFamily="18" charset="0"/>
            </a:endParaRPr>
          </a:p>
        </p:txBody>
      </p:sp>
      <p:sp>
        <p:nvSpPr>
          <p:cNvPr id="78" name="Rectangle 77"/>
          <p:cNvSpPr/>
          <p:nvPr/>
        </p:nvSpPr>
        <p:spPr>
          <a:xfrm>
            <a:off x="7222459" y="1363255"/>
            <a:ext cx="625905" cy="425826"/>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smtClean="0">
                <a:cs typeface="Times New Roman" pitchFamily="18" charset="0"/>
              </a:rPr>
              <a:t>ACK</a:t>
            </a:r>
            <a:endParaRPr lang="en-US" sz="1400" dirty="0">
              <a:cs typeface="Times New Roman" pitchFamily="18" charset="0"/>
            </a:endParaRPr>
          </a:p>
        </p:txBody>
      </p:sp>
      <p:sp>
        <p:nvSpPr>
          <p:cNvPr id="83" name="Left Brace 82"/>
          <p:cNvSpPr/>
          <p:nvPr/>
        </p:nvSpPr>
        <p:spPr>
          <a:xfrm rot="16200000">
            <a:off x="1234355" y="2878213"/>
            <a:ext cx="321486" cy="70298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Rounded Rectangular Callout 104"/>
          <p:cNvSpPr/>
          <p:nvPr/>
        </p:nvSpPr>
        <p:spPr>
          <a:xfrm>
            <a:off x="1259632" y="3537012"/>
            <a:ext cx="2484276" cy="612648"/>
          </a:xfrm>
          <a:prstGeom prst="wedgeRoundRectCallout">
            <a:avLst>
              <a:gd name="adj1" fmla="val -40031"/>
              <a:gd name="adj2" fmla="val -85018"/>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Monitored backoff</a:t>
            </a:r>
          </a:p>
          <a:p>
            <a:pPr algn="ctr"/>
            <a:r>
              <a:rPr lang="en-US" dirty="0" smtClean="0">
                <a:solidFill>
                  <a:srgbClr val="FF0000"/>
                </a:solidFill>
              </a:rPr>
              <a:t>&lt; </a:t>
            </a:r>
            <a:r>
              <a:rPr lang="en-US" i="1" dirty="0" err="1" smtClean="0">
                <a:solidFill>
                  <a:srgbClr val="FF0000"/>
                </a:solidFill>
              </a:rPr>
              <a:t>b</a:t>
            </a:r>
            <a:r>
              <a:rPr lang="en-US" baseline="-25000" dirty="0" err="1" smtClean="0">
                <a:solidFill>
                  <a:srgbClr val="FF0000"/>
                </a:solidFill>
              </a:rPr>
              <a:t>I</a:t>
            </a:r>
            <a:r>
              <a:rPr lang="en-US" dirty="0" smtClean="0">
                <a:solidFill>
                  <a:srgbClr val="FF0000"/>
                </a:solidFill>
              </a:rPr>
              <a:t>(1,0) ?</a:t>
            </a:r>
            <a:endParaRPr lang="en-US" dirty="0">
              <a:solidFill>
                <a:srgbClr val="FF0000"/>
              </a:solidFill>
            </a:endParaRPr>
          </a:p>
        </p:txBody>
      </p:sp>
      <p:sp>
        <p:nvSpPr>
          <p:cNvPr id="106" name="Left Brace 105"/>
          <p:cNvSpPr/>
          <p:nvPr/>
        </p:nvSpPr>
        <p:spPr>
          <a:xfrm rot="16200000">
            <a:off x="4249870" y="1528784"/>
            <a:ext cx="321486" cy="959514"/>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Rounded Rectangular Callout 106"/>
          <p:cNvSpPr/>
          <p:nvPr/>
        </p:nvSpPr>
        <p:spPr>
          <a:xfrm>
            <a:off x="4218887" y="2384304"/>
            <a:ext cx="2158579" cy="612648"/>
          </a:xfrm>
          <a:prstGeom prst="wedgeRoundRectCallout">
            <a:avLst>
              <a:gd name="adj1" fmla="val -40031"/>
              <a:gd name="adj2" fmla="val -85018"/>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Monitored backoff</a:t>
            </a:r>
          </a:p>
          <a:p>
            <a:pPr algn="ctr"/>
            <a:r>
              <a:rPr lang="en-US" dirty="0" smtClean="0">
                <a:solidFill>
                  <a:srgbClr val="FF0000"/>
                </a:solidFill>
              </a:rPr>
              <a:t>&lt; </a:t>
            </a:r>
            <a:r>
              <a:rPr lang="en-US" i="1" dirty="0" smtClean="0">
                <a:solidFill>
                  <a:srgbClr val="FF0000"/>
                </a:solidFill>
              </a:rPr>
              <a:t>b</a:t>
            </a:r>
            <a:r>
              <a:rPr lang="en-US" baseline="-25000" dirty="0" smtClean="0">
                <a:solidFill>
                  <a:srgbClr val="FF0000"/>
                </a:solidFill>
              </a:rPr>
              <a:t>i</a:t>
            </a:r>
            <a:r>
              <a:rPr lang="en-US" dirty="0" smtClean="0">
                <a:solidFill>
                  <a:srgbClr val="FF0000"/>
                </a:solidFill>
              </a:rPr>
              <a:t>(2,0)?</a:t>
            </a:r>
            <a:endParaRPr lang="en-US" dirty="0">
              <a:solidFill>
                <a:srgbClr val="FF0000"/>
              </a:solidFill>
            </a:endParaRPr>
          </a:p>
        </p:txBody>
      </p:sp>
      <p:sp>
        <p:nvSpPr>
          <p:cNvPr id="108" name="Rectangle 107"/>
          <p:cNvSpPr/>
          <p:nvPr/>
        </p:nvSpPr>
        <p:spPr>
          <a:xfrm>
            <a:off x="251520" y="4545124"/>
            <a:ext cx="8640960" cy="1775871"/>
          </a:xfrm>
          <a:prstGeom prst="rect">
            <a:avLst/>
          </a:prstGeom>
        </p:spPr>
        <p:txBody>
          <a:bodyPr wrap="square">
            <a:spAutoFit/>
          </a:bodyPr>
          <a:lstStyle/>
          <a:p>
            <a:pPr>
              <a:lnSpc>
                <a:spcPct val="90000"/>
              </a:lnSpc>
              <a:defRPr/>
            </a:pPr>
            <a:r>
              <a:rPr lang="en-US" sz="2000" dirty="0" smtClean="0">
                <a:latin typeface="+mn-lt"/>
                <a:cs typeface="Times New Roman" pitchFamily="18" charset="0"/>
              </a:rPr>
              <a:t>Transmitting node includes (</a:t>
            </a:r>
            <a:r>
              <a:rPr lang="en-US" sz="2000" i="1" dirty="0" smtClean="0">
                <a:latin typeface="+mn-lt"/>
                <a:cs typeface="Times New Roman" pitchFamily="18" charset="0"/>
              </a:rPr>
              <a:t>q</a:t>
            </a:r>
            <a:r>
              <a:rPr lang="en-US" sz="2000" i="1" baseline="-25000" dirty="0" smtClean="0">
                <a:latin typeface="+mn-lt"/>
                <a:cs typeface="Times New Roman" pitchFamily="18" charset="0"/>
              </a:rPr>
              <a:t>i</a:t>
            </a:r>
            <a:r>
              <a:rPr lang="en-US" sz="2000" i="1" dirty="0" smtClean="0">
                <a:latin typeface="+mn-lt"/>
                <a:cs typeface="Times New Roman" pitchFamily="18" charset="0"/>
              </a:rPr>
              <a:t>, </a:t>
            </a:r>
            <a:r>
              <a:rPr lang="en-US" sz="2000" i="1" dirty="0" err="1" smtClean="0">
                <a:latin typeface="+mn-lt"/>
                <a:cs typeface="Times New Roman" pitchFamily="18" charset="0"/>
              </a:rPr>
              <a:t>r</a:t>
            </a:r>
            <a:r>
              <a:rPr lang="en-US" sz="2000" i="1" baseline="-25000" dirty="0" err="1" smtClean="0">
                <a:latin typeface="+mn-lt"/>
                <a:cs typeface="Times New Roman" pitchFamily="18" charset="0"/>
              </a:rPr>
              <a:t>i</a:t>
            </a:r>
            <a:r>
              <a:rPr lang="en-US" sz="2000" dirty="0" smtClean="0">
                <a:latin typeface="+mn-lt"/>
                <a:cs typeface="Times New Roman" pitchFamily="18" charset="0"/>
              </a:rPr>
              <a:t>) with every control packet transmitted during the control and data phases </a:t>
            </a:r>
          </a:p>
          <a:p>
            <a:pPr>
              <a:lnSpc>
                <a:spcPct val="90000"/>
              </a:lnSpc>
              <a:defRPr/>
            </a:pPr>
            <a:endParaRPr lang="en-US" sz="1200" dirty="0">
              <a:latin typeface="+mn-lt"/>
              <a:cs typeface="Times New Roman" pitchFamily="18" charset="0"/>
            </a:endParaRPr>
          </a:p>
          <a:p>
            <a:pPr lvl="0" eaLnBrk="0" hangingPunct="0">
              <a:lnSpc>
                <a:spcPct val="90000"/>
              </a:lnSpc>
              <a:spcBef>
                <a:spcPct val="30000"/>
              </a:spcBef>
              <a:defRPr/>
            </a:pPr>
            <a:r>
              <a:rPr lang="en-US" sz="2000" dirty="0">
                <a:solidFill>
                  <a:prstClr val="black"/>
                </a:solidFill>
                <a:latin typeface="Calibri"/>
                <a:cs typeface="Times New Roman" pitchFamily="18" charset="0"/>
              </a:rPr>
              <a:t>Monitoring nodes keep track of (</a:t>
            </a:r>
            <a:r>
              <a:rPr lang="en-US" sz="2000" i="1" dirty="0">
                <a:solidFill>
                  <a:prstClr val="black"/>
                </a:solidFill>
                <a:latin typeface="Calibri"/>
                <a:cs typeface="Times New Roman" pitchFamily="18" charset="0"/>
              </a:rPr>
              <a:t>q</a:t>
            </a:r>
            <a:r>
              <a:rPr lang="en-US" sz="2000" i="1" baseline="-25000" dirty="0">
                <a:solidFill>
                  <a:prstClr val="black"/>
                </a:solidFill>
                <a:latin typeface="Calibri"/>
                <a:cs typeface="Times New Roman" pitchFamily="18" charset="0"/>
              </a:rPr>
              <a:t>i</a:t>
            </a:r>
            <a:r>
              <a:rPr lang="en-US" sz="2000" i="1" dirty="0" smtClean="0">
                <a:solidFill>
                  <a:prstClr val="black"/>
                </a:solidFill>
                <a:latin typeface="Calibri"/>
                <a:cs typeface="Times New Roman" pitchFamily="18" charset="0"/>
              </a:rPr>
              <a:t>, </a:t>
            </a:r>
            <a:r>
              <a:rPr lang="en-US" sz="2000" i="1" dirty="0" err="1" smtClean="0">
                <a:solidFill>
                  <a:prstClr val="black"/>
                </a:solidFill>
                <a:latin typeface="Calibri"/>
                <a:cs typeface="Times New Roman" pitchFamily="18" charset="0"/>
              </a:rPr>
              <a:t>r</a:t>
            </a:r>
            <a:r>
              <a:rPr lang="en-US" sz="2000" i="1" baseline="-25000" dirty="0" err="1" smtClean="0">
                <a:solidFill>
                  <a:prstClr val="black"/>
                </a:solidFill>
                <a:latin typeface="Calibri"/>
                <a:cs typeface="Times New Roman" pitchFamily="18" charset="0"/>
              </a:rPr>
              <a:t>i</a:t>
            </a:r>
            <a:r>
              <a:rPr lang="en-US" sz="2000" dirty="0">
                <a:solidFill>
                  <a:prstClr val="black"/>
                </a:solidFill>
                <a:latin typeface="Calibri"/>
                <a:cs typeface="Times New Roman" pitchFamily="18" charset="0"/>
              </a:rPr>
              <a:t>) and </a:t>
            </a:r>
            <a:r>
              <a:rPr lang="en-US" sz="2000" dirty="0" smtClean="0">
                <a:solidFill>
                  <a:prstClr val="black"/>
                </a:solidFill>
                <a:latin typeface="Calibri"/>
                <a:cs typeface="Times New Roman" pitchFamily="18" charset="0"/>
              </a:rPr>
              <a:t>identify misbehaving nodes based on </a:t>
            </a:r>
          </a:p>
          <a:p>
            <a:pPr lvl="0" eaLnBrk="0" hangingPunct="0">
              <a:lnSpc>
                <a:spcPct val="90000"/>
              </a:lnSpc>
              <a:spcBef>
                <a:spcPct val="30000"/>
              </a:spcBef>
              <a:defRPr/>
            </a:pPr>
            <a:r>
              <a:rPr lang="en-US" sz="2000" i="1" dirty="0" smtClean="0">
                <a:solidFill>
                  <a:prstClr val="black"/>
                </a:solidFill>
                <a:latin typeface="Calibri"/>
                <a:cs typeface="Times New Roman" pitchFamily="18" charset="0"/>
              </a:rPr>
              <a:t>b</a:t>
            </a:r>
            <a:r>
              <a:rPr lang="en-US" sz="2000" i="1" baseline="-25000" dirty="0" smtClean="0">
                <a:solidFill>
                  <a:prstClr val="black"/>
                </a:solidFill>
                <a:latin typeface="Calibri"/>
                <a:cs typeface="Times New Roman" pitchFamily="18" charset="0"/>
              </a:rPr>
              <a:t>i </a:t>
            </a:r>
            <a:r>
              <a:rPr lang="en-US" sz="2000" dirty="0">
                <a:solidFill>
                  <a:prstClr val="black"/>
                </a:solidFill>
                <a:latin typeface="Calibri"/>
                <a:cs typeface="Times New Roman" pitchFamily="18" charset="0"/>
              </a:rPr>
              <a:t>(</a:t>
            </a:r>
            <a:r>
              <a:rPr lang="en-US" sz="2000" i="1" dirty="0">
                <a:solidFill>
                  <a:prstClr val="black"/>
                </a:solidFill>
                <a:latin typeface="Calibri"/>
                <a:cs typeface="Times New Roman" pitchFamily="18" charset="0"/>
              </a:rPr>
              <a:t>q</a:t>
            </a:r>
            <a:r>
              <a:rPr lang="en-US" sz="2000" i="1" baseline="-25000" dirty="0">
                <a:solidFill>
                  <a:prstClr val="black"/>
                </a:solidFill>
                <a:latin typeface="Calibri"/>
                <a:cs typeface="Times New Roman" pitchFamily="18" charset="0"/>
              </a:rPr>
              <a:t>i</a:t>
            </a:r>
            <a:r>
              <a:rPr lang="en-US" sz="2000" i="1" dirty="0" smtClean="0">
                <a:solidFill>
                  <a:prstClr val="black"/>
                </a:solidFill>
                <a:latin typeface="Calibri"/>
                <a:cs typeface="Times New Roman" pitchFamily="18" charset="0"/>
              </a:rPr>
              <a:t>, </a:t>
            </a:r>
            <a:r>
              <a:rPr lang="en-US" sz="2000" i="1" dirty="0" err="1" smtClean="0">
                <a:solidFill>
                  <a:prstClr val="black"/>
                </a:solidFill>
                <a:latin typeface="Calibri"/>
                <a:cs typeface="Times New Roman" pitchFamily="18" charset="0"/>
              </a:rPr>
              <a:t>r</a:t>
            </a:r>
            <a:r>
              <a:rPr lang="en-US" sz="2000" i="1" baseline="-25000" dirty="0" err="1" smtClean="0">
                <a:solidFill>
                  <a:prstClr val="black"/>
                </a:solidFill>
                <a:latin typeface="Calibri"/>
                <a:cs typeface="Times New Roman" pitchFamily="18" charset="0"/>
              </a:rPr>
              <a:t>i</a:t>
            </a:r>
            <a:r>
              <a:rPr lang="en-US" sz="2000" dirty="0">
                <a:solidFill>
                  <a:prstClr val="black"/>
                </a:solidFill>
                <a:latin typeface="Calibri"/>
                <a:cs typeface="Times New Roman" pitchFamily="18" charset="0"/>
              </a:rPr>
              <a:t>) </a:t>
            </a:r>
          </a:p>
          <a:p>
            <a:pPr lvl="0" eaLnBrk="0" hangingPunct="0">
              <a:lnSpc>
                <a:spcPct val="90000"/>
              </a:lnSpc>
              <a:spcBef>
                <a:spcPct val="30000"/>
              </a:spcBef>
              <a:defRPr/>
            </a:pPr>
            <a:endParaRPr lang="en-US" sz="1200" dirty="0">
              <a:solidFill>
                <a:prstClr val="black"/>
              </a:solidFill>
              <a:latin typeface="Calibri"/>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106" grpId="0" animBg="1"/>
      <p:bldP spid="10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cs typeface="Times New Roman" pitchFamily="18" charset="0"/>
              </a:rPr>
              <a:t>Manipulation of (</a:t>
            </a:r>
            <a:r>
              <a:rPr lang="en-US" i="1" dirty="0" smtClean="0">
                <a:cs typeface="Times New Roman" pitchFamily="18" charset="0"/>
              </a:rPr>
              <a:t>q</a:t>
            </a:r>
            <a:r>
              <a:rPr lang="en-US" baseline="-25000" dirty="0" smtClean="0">
                <a:cs typeface="Times New Roman" pitchFamily="18" charset="0"/>
              </a:rPr>
              <a:t>i</a:t>
            </a:r>
            <a:r>
              <a:rPr lang="en-US" dirty="0" smtClean="0">
                <a:cs typeface="Times New Roman" pitchFamily="18" charset="0"/>
              </a:rPr>
              <a:t>, </a:t>
            </a:r>
            <a:r>
              <a:rPr lang="en-US" i="1" dirty="0" err="1" smtClean="0">
                <a:cs typeface="Times New Roman" pitchFamily="18" charset="0"/>
              </a:rPr>
              <a:t>r</a:t>
            </a:r>
            <a:r>
              <a:rPr lang="en-US" baseline="-25000" dirty="0" err="1" smtClean="0">
                <a:cs typeface="Times New Roman" pitchFamily="18" charset="0"/>
              </a:rPr>
              <a:t>i</a:t>
            </a:r>
            <a:r>
              <a:rPr lang="en-US" dirty="0" smtClean="0">
                <a:cs typeface="Times New Roman" pitchFamily="18" charset="0"/>
              </a:rPr>
              <a:t>)</a:t>
            </a:r>
            <a:endParaRPr lang="en-US" dirty="0">
              <a:cs typeface="Times New Roman" pitchFamily="18" charset="0"/>
            </a:endParaRPr>
          </a:p>
        </p:txBody>
      </p:sp>
      <p:sp>
        <p:nvSpPr>
          <p:cNvPr id="16" name="Date Placeholder 15"/>
          <p:cNvSpPr>
            <a:spLocks noGrp="1"/>
          </p:cNvSpPr>
          <p:nvPr>
            <p:ph type="dt" sz="half" idx="10"/>
          </p:nvPr>
        </p:nvSpPr>
        <p:spPr/>
        <p:txBody>
          <a:bodyPr/>
          <a:lstStyle/>
          <a:p>
            <a:r>
              <a:rPr lang="en-US" altLang="zh-CN" smtClean="0"/>
              <a:t>4/18/2013</a:t>
            </a:r>
            <a:endParaRPr lang="en-US" altLang="zh-CN"/>
          </a:p>
        </p:txBody>
      </p:sp>
      <p:sp>
        <p:nvSpPr>
          <p:cNvPr id="21" name="Slide Number Placeholder 20"/>
          <p:cNvSpPr>
            <a:spLocks noGrp="1"/>
          </p:cNvSpPr>
          <p:nvPr>
            <p:ph type="sldNum" sz="quarter" idx="12"/>
          </p:nvPr>
        </p:nvSpPr>
        <p:spPr/>
        <p:txBody>
          <a:bodyPr/>
          <a:lstStyle/>
          <a:p>
            <a:fld id="{D8894E51-B8CC-DF4B-B2E5-784E7CE7E243}" type="slidenum">
              <a:rPr lang="en-US" altLang="zh-CN" smtClean="0"/>
              <a:pPr/>
              <a:t>15</a:t>
            </a:fld>
            <a:endParaRPr lang="en-US" altLang="zh-CN"/>
          </a:p>
        </p:txBody>
      </p:sp>
      <p:sp>
        <p:nvSpPr>
          <p:cNvPr id="23" name="Footer Placeholder 22"/>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6" name="Oval 104"/>
          <p:cNvSpPr/>
          <p:nvPr/>
        </p:nvSpPr>
        <p:spPr>
          <a:xfrm>
            <a:off x="3884936" y="2426273"/>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04"/>
          <p:cNvSpPr/>
          <p:nvPr/>
        </p:nvSpPr>
        <p:spPr>
          <a:xfrm>
            <a:off x="4100960" y="3614405"/>
            <a:ext cx="304800" cy="304800"/>
          </a:xfrm>
          <a:prstGeom prst="ellipse">
            <a:avLst/>
          </a:prstGeom>
          <a:solidFill>
            <a:srgbClr val="FF0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104"/>
          <p:cNvSpPr/>
          <p:nvPr/>
        </p:nvSpPr>
        <p:spPr>
          <a:xfrm>
            <a:off x="6468900" y="3598639"/>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04"/>
          <p:cNvSpPr/>
          <p:nvPr/>
        </p:nvSpPr>
        <p:spPr>
          <a:xfrm>
            <a:off x="2874356" y="3620792"/>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104"/>
          <p:cNvSpPr/>
          <p:nvPr/>
        </p:nvSpPr>
        <p:spPr>
          <a:xfrm>
            <a:off x="5264000" y="3598639"/>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p:cNvSpPr/>
          <p:nvPr/>
        </p:nvSpPr>
        <p:spPr>
          <a:xfrm>
            <a:off x="143509" y="980728"/>
            <a:ext cx="8748972" cy="1428083"/>
          </a:xfrm>
          <a:prstGeom prst="rect">
            <a:avLst/>
          </a:prstGeom>
        </p:spPr>
        <p:txBody>
          <a:bodyPr wrap="square">
            <a:spAutoFit/>
          </a:bodyPr>
          <a:lstStyle/>
          <a:p>
            <a:pPr>
              <a:lnSpc>
                <a:spcPct val="90000"/>
              </a:lnSpc>
              <a:defRPr/>
            </a:pPr>
            <a:r>
              <a:rPr lang="en-US" sz="2400" dirty="0" smtClean="0">
                <a:solidFill>
                  <a:srgbClr val="0000FF"/>
                </a:solidFill>
                <a:latin typeface="+mn-lt"/>
                <a:cs typeface="Times New Roman" pitchFamily="18" charset="0"/>
              </a:rPr>
              <a:t>Scenario A</a:t>
            </a:r>
            <a:r>
              <a:rPr lang="en-US" sz="2400" dirty="0" smtClean="0">
                <a:latin typeface="+mn-lt"/>
                <a:cs typeface="Times New Roman" pitchFamily="18" charset="0"/>
              </a:rPr>
              <a:t>: Misbehaving node</a:t>
            </a:r>
            <a:r>
              <a:rPr lang="en-US" sz="2400" i="1" dirty="0" smtClean="0">
                <a:latin typeface="+mn-lt"/>
                <a:cs typeface="Times New Roman" pitchFamily="18" charset="0"/>
              </a:rPr>
              <a:t> </a:t>
            </a:r>
            <a:r>
              <a:rPr lang="en-US" sz="2400" i="1" dirty="0" err="1" smtClean="0">
                <a:latin typeface="+mn-lt"/>
                <a:cs typeface="Times New Roman" pitchFamily="18" charset="0"/>
              </a:rPr>
              <a:t>i</a:t>
            </a:r>
            <a:r>
              <a:rPr lang="en-US" sz="2400" i="1" dirty="0" smtClean="0">
                <a:latin typeface="+mn-lt"/>
                <a:cs typeface="Times New Roman" pitchFamily="18" charset="0"/>
              </a:rPr>
              <a:t> </a:t>
            </a:r>
            <a:r>
              <a:rPr lang="en-US" sz="2400" dirty="0" smtClean="0">
                <a:latin typeface="+mn-lt"/>
                <a:cs typeface="Times New Roman" pitchFamily="18" charset="0"/>
              </a:rPr>
              <a:t>avoids </a:t>
            </a:r>
            <a:r>
              <a:rPr lang="en-US" sz="2400" dirty="0" err="1" smtClean="0">
                <a:latin typeface="+mn-lt"/>
                <a:cs typeface="Times New Roman" pitchFamily="18" charset="0"/>
              </a:rPr>
              <a:t>incrementation</a:t>
            </a:r>
            <a:r>
              <a:rPr lang="en-US" sz="2400" dirty="0" smtClean="0">
                <a:latin typeface="+mn-lt"/>
                <a:cs typeface="Times New Roman" pitchFamily="18" charset="0"/>
              </a:rPr>
              <a:t> of </a:t>
            </a:r>
            <a:r>
              <a:rPr lang="en-US" altLang="zh-CN" sz="2400" dirty="0" smtClean="0">
                <a:latin typeface="+mn-lt"/>
                <a:cs typeface="Times New Roman" pitchFamily="18" charset="0"/>
              </a:rPr>
              <a:t>(</a:t>
            </a:r>
            <a:r>
              <a:rPr lang="en-US" altLang="zh-CN" sz="2400" i="1" dirty="0" smtClean="0">
                <a:latin typeface="+mn-lt"/>
                <a:cs typeface="Times New Roman" pitchFamily="18" charset="0"/>
              </a:rPr>
              <a:t>q</a:t>
            </a:r>
            <a:r>
              <a:rPr lang="en-US" altLang="zh-CN" sz="2400" baseline="-25000" dirty="0" smtClean="0">
                <a:latin typeface="+mn-lt"/>
                <a:cs typeface="Times New Roman" pitchFamily="18" charset="0"/>
              </a:rPr>
              <a:t>i</a:t>
            </a:r>
            <a:r>
              <a:rPr lang="en-US" altLang="zh-CN" sz="2400" dirty="0" smtClean="0">
                <a:latin typeface="+mn-lt"/>
                <a:cs typeface="Times New Roman" pitchFamily="18" charset="0"/>
              </a:rPr>
              <a:t>, </a:t>
            </a:r>
            <a:r>
              <a:rPr lang="en-US" altLang="zh-CN" sz="2400" i="1" dirty="0" err="1" smtClean="0">
                <a:latin typeface="+mn-lt"/>
                <a:cs typeface="Times New Roman" pitchFamily="18" charset="0"/>
              </a:rPr>
              <a:t>r</a:t>
            </a:r>
            <a:r>
              <a:rPr lang="en-US" altLang="zh-CN" sz="2400" baseline="-25000" dirty="0" err="1" smtClean="0">
                <a:latin typeface="+mn-lt"/>
                <a:cs typeface="Times New Roman" pitchFamily="18" charset="0"/>
              </a:rPr>
              <a:t>i</a:t>
            </a:r>
            <a:r>
              <a:rPr lang="en-US" altLang="zh-CN" sz="2400" dirty="0" smtClean="0">
                <a:latin typeface="+mn-lt"/>
                <a:cs typeface="Times New Roman" pitchFamily="18" charset="0"/>
              </a:rPr>
              <a:t>)</a:t>
            </a:r>
            <a:r>
              <a:rPr lang="en-US" sz="2400" dirty="0" smtClean="0">
                <a:latin typeface="+mn-lt"/>
                <a:cs typeface="Times New Roman" pitchFamily="18" charset="0"/>
              </a:rPr>
              <a:t> if its REQ collides</a:t>
            </a:r>
          </a:p>
          <a:p>
            <a:pPr>
              <a:lnSpc>
                <a:spcPct val="90000"/>
              </a:lnSpc>
              <a:defRPr/>
            </a:pPr>
            <a:r>
              <a:rPr lang="en-US" sz="2400" dirty="0" smtClean="0">
                <a:latin typeface="+mn-lt"/>
                <a:cs typeface="Times New Roman" pitchFamily="18" charset="0"/>
              </a:rPr>
              <a:t>Collisions are receiver-dependent – another neighbor may have successfully received REQ</a:t>
            </a:r>
            <a:r>
              <a:rPr lang="en-US" altLang="zh-CN" sz="2400" dirty="0" smtClean="0">
                <a:latin typeface="+mn-lt"/>
                <a:cs typeface="Times New Roman" pitchFamily="18" charset="0"/>
              </a:rPr>
              <a:t>(</a:t>
            </a:r>
            <a:r>
              <a:rPr lang="en-US" altLang="zh-CN" sz="2400" i="1" dirty="0" smtClean="0">
                <a:latin typeface="+mn-lt"/>
                <a:cs typeface="Times New Roman" pitchFamily="18" charset="0"/>
              </a:rPr>
              <a:t>q</a:t>
            </a:r>
            <a:r>
              <a:rPr lang="en-US" altLang="zh-CN" sz="2400" baseline="-25000" dirty="0" smtClean="0">
                <a:latin typeface="+mn-lt"/>
                <a:cs typeface="Times New Roman" pitchFamily="18" charset="0"/>
              </a:rPr>
              <a:t>i</a:t>
            </a:r>
            <a:r>
              <a:rPr lang="en-US" altLang="zh-CN" sz="2400" dirty="0" smtClean="0">
                <a:latin typeface="+mn-lt"/>
                <a:cs typeface="Times New Roman" pitchFamily="18" charset="0"/>
              </a:rPr>
              <a:t>, </a:t>
            </a:r>
            <a:r>
              <a:rPr lang="en-US" altLang="zh-CN" sz="2400" i="1" dirty="0" err="1" smtClean="0">
                <a:latin typeface="+mn-lt"/>
                <a:cs typeface="Times New Roman" pitchFamily="18" charset="0"/>
              </a:rPr>
              <a:t>r</a:t>
            </a:r>
            <a:r>
              <a:rPr lang="en-US" altLang="zh-CN" sz="2400" baseline="-25000" dirty="0" err="1" smtClean="0">
                <a:latin typeface="+mn-lt"/>
                <a:cs typeface="Times New Roman" pitchFamily="18" charset="0"/>
              </a:rPr>
              <a:t>i</a:t>
            </a:r>
            <a:r>
              <a:rPr lang="en-US" altLang="zh-CN" sz="2400" dirty="0" smtClean="0">
                <a:latin typeface="+mn-lt"/>
                <a:cs typeface="Times New Roman" pitchFamily="18" charset="0"/>
              </a:rPr>
              <a:t>)</a:t>
            </a:r>
            <a:endParaRPr lang="en-US" sz="2400" dirty="0" smtClean="0">
              <a:latin typeface="+mn-lt"/>
              <a:cs typeface="Times New Roman" pitchFamily="18" charset="0"/>
            </a:endParaRPr>
          </a:p>
        </p:txBody>
      </p:sp>
      <p:cxnSp>
        <p:nvCxnSpPr>
          <p:cNvPr id="20" name="直接箭头连接符 19"/>
          <p:cNvCxnSpPr>
            <a:stCxn id="8" idx="2"/>
          </p:cNvCxnSpPr>
          <p:nvPr/>
        </p:nvCxnSpPr>
        <p:spPr>
          <a:xfrm flipH="1">
            <a:off x="5568800" y="3751039"/>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4426058" y="3766805"/>
            <a:ext cx="8280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100960" y="3848199"/>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26" name="TextBox 25"/>
          <p:cNvSpPr txBox="1"/>
          <p:nvPr/>
        </p:nvSpPr>
        <p:spPr>
          <a:xfrm>
            <a:off x="5254090" y="3841812"/>
            <a:ext cx="362600"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27" name="TextBox 26"/>
          <p:cNvSpPr txBox="1"/>
          <p:nvPr/>
        </p:nvSpPr>
        <p:spPr>
          <a:xfrm>
            <a:off x="6468900" y="3903439"/>
            <a:ext cx="325730" cy="461665"/>
          </a:xfrm>
          <a:prstGeom prst="rect">
            <a:avLst/>
          </a:prstGeom>
          <a:noFill/>
        </p:spPr>
        <p:txBody>
          <a:bodyPr wrap="none" rtlCol="0">
            <a:spAutoFit/>
          </a:bodyPr>
          <a:lstStyle/>
          <a:p>
            <a:r>
              <a:rPr lang="en-US" sz="2400" i="1" dirty="0" smtClean="0">
                <a:latin typeface="+mn-lt"/>
              </a:rPr>
              <a:t>F</a:t>
            </a:r>
            <a:endParaRPr lang="en-US" i="1" dirty="0">
              <a:latin typeface="+mn-lt"/>
            </a:endParaRPr>
          </a:p>
        </p:txBody>
      </p:sp>
      <p:sp>
        <p:nvSpPr>
          <p:cNvPr id="28" name="TextBox 27"/>
          <p:cNvSpPr txBox="1"/>
          <p:nvPr/>
        </p:nvSpPr>
        <p:spPr>
          <a:xfrm>
            <a:off x="4189736" y="2324648"/>
            <a:ext cx="344966"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29" name="TextBox 28"/>
          <p:cNvSpPr txBox="1"/>
          <p:nvPr/>
        </p:nvSpPr>
        <p:spPr>
          <a:xfrm>
            <a:off x="2843808" y="3848199"/>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30" name="TextBox 29"/>
          <p:cNvSpPr txBox="1"/>
          <p:nvPr/>
        </p:nvSpPr>
        <p:spPr>
          <a:xfrm>
            <a:off x="4288779" y="3111351"/>
            <a:ext cx="1543361" cy="461665"/>
          </a:xfrm>
          <a:prstGeom prst="rect">
            <a:avLst/>
          </a:prstGeom>
          <a:noFill/>
        </p:spPr>
        <p:txBody>
          <a:bodyPr wrap="none" rtlCol="0">
            <a:spAutoFit/>
          </a:bodyPr>
          <a:lstStyle/>
          <a:p>
            <a:r>
              <a:rPr lang="en-US" sz="2400" dirty="0" smtClean="0">
                <a:latin typeface="+mn-lt"/>
              </a:rPr>
              <a:t>REQ(</a:t>
            </a:r>
            <a:r>
              <a:rPr lang="en-US" altLang="zh-CN" sz="2400" i="1" dirty="0" err="1" smtClean="0">
                <a:latin typeface="+mn-lt"/>
                <a:cs typeface="Times New Roman" pitchFamily="18" charset="0"/>
              </a:rPr>
              <a:t>q</a:t>
            </a:r>
            <a:r>
              <a:rPr lang="en-US" altLang="zh-CN" sz="2400" baseline="-25000" dirty="0" err="1" smtClean="0">
                <a:latin typeface="+mn-lt"/>
                <a:cs typeface="Times New Roman" pitchFamily="18" charset="0"/>
              </a:rPr>
              <a:t>A</a:t>
            </a:r>
            <a:r>
              <a:rPr lang="en-US" altLang="zh-CN" sz="2400" dirty="0" smtClean="0">
                <a:latin typeface="+mn-lt"/>
                <a:cs typeface="Times New Roman" pitchFamily="18" charset="0"/>
              </a:rPr>
              <a:t>, </a:t>
            </a:r>
            <a:r>
              <a:rPr lang="en-US" altLang="zh-CN" sz="2400" i="1" dirty="0" err="1" smtClean="0">
                <a:latin typeface="+mn-lt"/>
                <a:cs typeface="Times New Roman" pitchFamily="18" charset="0"/>
              </a:rPr>
              <a:t>r</a:t>
            </a:r>
            <a:r>
              <a:rPr lang="en-US" altLang="zh-CN" sz="2400" baseline="-25000" dirty="0" err="1" smtClean="0">
                <a:latin typeface="+mn-lt"/>
                <a:cs typeface="Times New Roman" pitchFamily="18" charset="0"/>
              </a:rPr>
              <a:t>A</a:t>
            </a:r>
            <a:r>
              <a:rPr lang="en-US" sz="2400" dirty="0" smtClean="0">
                <a:latin typeface="+mn-lt"/>
              </a:rPr>
              <a:t>)</a:t>
            </a:r>
            <a:endParaRPr lang="en-US" dirty="0">
              <a:latin typeface="+mn-lt"/>
            </a:endParaRPr>
          </a:p>
        </p:txBody>
      </p:sp>
      <p:cxnSp>
        <p:nvCxnSpPr>
          <p:cNvPr id="31" name="直接箭头连接符 30"/>
          <p:cNvCxnSpPr>
            <a:stCxn id="7" idx="0"/>
          </p:cNvCxnSpPr>
          <p:nvPr/>
        </p:nvCxnSpPr>
        <p:spPr>
          <a:xfrm flipH="1" flipV="1">
            <a:off x="4065016" y="2731073"/>
            <a:ext cx="188344" cy="8833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a:xfrm flipH="1">
            <a:off x="3200860" y="3766805"/>
            <a:ext cx="9001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14"/>
          <p:cNvSpPr/>
          <p:nvPr/>
        </p:nvSpPr>
        <p:spPr>
          <a:xfrm>
            <a:off x="287524" y="4473116"/>
            <a:ext cx="8922705" cy="2092881"/>
          </a:xfrm>
          <a:prstGeom prst="rect">
            <a:avLst/>
          </a:prstGeom>
        </p:spPr>
        <p:txBody>
          <a:bodyPr wrap="square">
            <a:spAutoFit/>
          </a:bodyPr>
          <a:lstStyle/>
          <a:p>
            <a:pPr>
              <a:lnSpc>
                <a:spcPct val="90000"/>
              </a:lnSpc>
              <a:defRPr/>
            </a:pPr>
            <a:r>
              <a:rPr lang="en-US" sz="2400" dirty="0" smtClean="0">
                <a:solidFill>
                  <a:srgbClr val="0000FF"/>
                </a:solidFill>
                <a:latin typeface="+mn-lt"/>
                <a:cs typeface="Times New Roman" pitchFamily="18" charset="0"/>
              </a:rPr>
              <a:t>Scenario B</a:t>
            </a:r>
            <a:r>
              <a:rPr lang="en-US" sz="2400" dirty="0" smtClean="0">
                <a:latin typeface="+mn-lt"/>
                <a:cs typeface="Times New Roman" pitchFamily="18" charset="0"/>
              </a:rPr>
              <a:t>: Misbehaving </a:t>
            </a:r>
            <a:r>
              <a:rPr lang="en-US" altLang="zh-CN" sz="2400" dirty="0" smtClean="0">
                <a:latin typeface="+mn-lt"/>
                <a:cs typeface="Times New Roman" pitchFamily="18" charset="0"/>
              </a:rPr>
              <a:t>node</a:t>
            </a:r>
            <a:r>
              <a:rPr lang="en-US" altLang="zh-CN" sz="2400" i="1" dirty="0" smtClean="0">
                <a:latin typeface="+mn-lt"/>
                <a:cs typeface="Times New Roman" pitchFamily="18" charset="0"/>
              </a:rPr>
              <a:t> </a:t>
            </a:r>
            <a:r>
              <a:rPr lang="en-US" altLang="zh-CN" sz="2400" i="1" dirty="0" err="1" smtClean="0">
                <a:latin typeface="+mn-lt"/>
                <a:cs typeface="Times New Roman" pitchFamily="18" charset="0"/>
              </a:rPr>
              <a:t>i</a:t>
            </a:r>
            <a:r>
              <a:rPr lang="en-US" altLang="zh-CN" sz="2400" i="1" dirty="0" smtClean="0">
                <a:latin typeface="+mn-lt"/>
                <a:cs typeface="Times New Roman" pitchFamily="18" charset="0"/>
              </a:rPr>
              <a:t> </a:t>
            </a:r>
            <a:r>
              <a:rPr lang="en-US" sz="2400" dirty="0" smtClean="0">
                <a:latin typeface="+mn-lt"/>
                <a:cs typeface="Times New Roman" pitchFamily="18" charset="0"/>
              </a:rPr>
              <a:t>takes advantage of other collisions to advance </a:t>
            </a:r>
            <a:r>
              <a:rPr lang="en-US" altLang="zh-CN" sz="2400" i="1" dirty="0" smtClean="0">
                <a:latin typeface="+mn-lt"/>
                <a:cs typeface="Times New Roman" pitchFamily="18" charset="0"/>
              </a:rPr>
              <a:t>q</a:t>
            </a:r>
            <a:r>
              <a:rPr lang="en-US" altLang="zh-CN" sz="2400" baseline="-25000" dirty="0" smtClean="0">
                <a:latin typeface="+mn-lt"/>
                <a:cs typeface="Times New Roman" pitchFamily="18" charset="0"/>
              </a:rPr>
              <a:t>i</a:t>
            </a:r>
            <a:r>
              <a:rPr lang="en-US" sz="2400" dirty="0" smtClean="0">
                <a:latin typeface="+mn-lt"/>
                <a:cs typeface="Times New Roman" pitchFamily="18" charset="0"/>
              </a:rPr>
              <a:t>  </a:t>
            </a:r>
            <a:r>
              <a:rPr lang="en-US" sz="2400" dirty="0" smtClean="0">
                <a:latin typeface="+mj-lt"/>
                <a:cs typeface="Times New Roman" pitchFamily="18" charset="0"/>
              </a:rPr>
              <a:t>by</a:t>
            </a:r>
            <a:r>
              <a:rPr lang="en-US" sz="2400" i="1" dirty="0" smtClean="0">
                <a:latin typeface="+mj-lt"/>
                <a:cs typeface="Times New Roman" pitchFamily="18" charset="0"/>
              </a:rPr>
              <a:t> </a:t>
            </a:r>
            <a:r>
              <a:rPr lang="en-US" altLang="zh-CN" sz="2400" i="1" dirty="0" smtClean="0">
                <a:latin typeface="+mj-lt"/>
                <a:cs typeface="Times New Roman" pitchFamily="18" charset="0"/>
              </a:rPr>
              <a:t>k</a:t>
            </a:r>
            <a:r>
              <a:rPr lang="en-US" altLang="zh-CN" sz="2400" dirty="0" smtClean="0">
                <a:latin typeface="+mj-lt"/>
                <a:cs typeface="Times New Roman" pitchFamily="18" charset="0"/>
              </a:rPr>
              <a:t> (</a:t>
            </a:r>
            <a:r>
              <a:rPr lang="en-US" altLang="zh-CN" sz="2400" i="1" dirty="0" smtClean="0">
                <a:latin typeface="+mj-lt"/>
                <a:cs typeface="Times New Roman" pitchFamily="18" charset="0"/>
              </a:rPr>
              <a:t>k </a:t>
            </a:r>
            <a:r>
              <a:rPr lang="en-US" altLang="zh-CN" sz="2400" dirty="0" smtClean="0">
                <a:latin typeface="+mj-lt"/>
                <a:cs typeface="Times New Roman" pitchFamily="18" charset="0"/>
              </a:rPr>
              <a:t>&gt; 1), with G(</a:t>
            </a:r>
            <a:r>
              <a:rPr lang="en-US" altLang="zh-CN" sz="2400" i="1" dirty="0" smtClean="0">
                <a:latin typeface="+mj-lt"/>
                <a:cs typeface="Times New Roman" pitchFamily="18" charset="0"/>
              </a:rPr>
              <a:t>q</a:t>
            </a:r>
            <a:r>
              <a:rPr lang="en-US" altLang="zh-CN" sz="2400" baseline="-25000" dirty="0" smtClean="0">
                <a:latin typeface="+mj-lt"/>
                <a:cs typeface="Times New Roman" pitchFamily="18" charset="0"/>
              </a:rPr>
              <a:t>i </a:t>
            </a:r>
            <a:r>
              <a:rPr lang="en-US" altLang="zh-CN" sz="2400" dirty="0" smtClean="0">
                <a:latin typeface="+mj-lt"/>
                <a:cs typeface="Times New Roman" pitchFamily="18" charset="0"/>
              </a:rPr>
              <a:t>+ </a:t>
            </a:r>
            <a:r>
              <a:rPr lang="en-US" altLang="zh-CN" sz="2400" i="1" dirty="0" smtClean="0">
                <a:latin typeface="+mj-lt"/>
                <a:cs typeface="Times New Roman" pitchFamily="18" charset="0"/>
              </a:rPr>
              <a:t>k</a:t>
            </a:r>
            <a:r>
              <a:rPr lang="en-US" altLang="zh-CN" sz="2400" dirty="0" smtClean="0">
                <a:latin typeface="+mj-lt"/>
                <a:cs typeface="Times New Roman" pitchFamily="18" charset="0"/>
              </a:rPr>
              <a:t>, </a:t>
            </a:r>
            <a:r>
              <a:rPr lang="en-US" altLang="zh-CN" sz="2400" i="1" dirty="0" err="1" smtClean="0">
                <a:latin typeface="+mj-lt"/>
                <a:cs typeface="Times New Roman" pitchFamily="18" charset="0"/>
              </a:rPr>
              <a:t>s</a:t>
            </a:r>
            <a:r>
              <a:rPr lang="en-US" altLang="zh-CN" sz="1600" dirty="0" err="1" smtClean="0">
                <a:latin typeface="+mj-lt"/>
                <a:cs typeface="Times New Roman" pitchFamily="18" charset="0"/>
              </a:rPr>
              <a:t>i</a:t>
            </a:r>
            <a:r>
              <a:rPr lang="en-US" altLang="zh-CN" sz="2400" dirty="0" smtClean="0">
                <a:latin typeface="+mj-lt"/>
                <a:cs typeface="Times New Roman" pitchFamily="18" charset="0"/>
              </a:rPr>
              <a:t>) &lt;&lt; </a:t>
            </a:r>
            <a:r>
              <a:rPr lang="en-US" altLang="zh-CN" sz="2400">
                <a:latin typeface="+mj-lt"/>
                <a:cs typeface="Times New Roman" pitchFamily="18" charset="0"/>
              </a:rPr>
              <a:t>G(</a:t>
            </a:r>
            <a:r>
              <a:rPr lang="en-US" altLang="zh-CN" sz="2400" i="1" smtClean="0">
                <a:latin typeface="+mj-lt"/>
                <a:cs typeface="Times New Roman" pitchFamily="18" charset="0"/>
              </a:rPr>
              <a:t>q</a:t>
            </a:r>
            <a:r>
              <a:rPr lang="en-US" altLang="zh-CN" sz="2400" baseline="-25000" smtClean="0">
                <a:latin typeface="+mj-lt"/>
                <a:cs typeface="Times New Roman" pitchFamily="18" charset="0"/>
              </a:rPr>
              <a:t>i</a:t>
            </a:r>
            <a:r>
              <a:rPr lang="en-US" altLang="zh-CN" sz="2400" smtClean="0">
                <a:latin typeface="+mj-lt"/>
                <a:cs typeface="Times New Roman" pitchFamily="18" charset="0"/>
              </a:rPr>
              <a:t>,+1 </a:t>
            </a:r>
            <a:r>
              <a:rPr lang="en-US" altLang="zh-CN" sz="2400" i="1" dirty="0" err="1" smtClean="0">
                <a:latin typeface="+mj-lt"/>
                <a:cs typeface="Times New Roman" pitchFamily="18" charset="0"/>
              </a:rPr>
              <a:t>s</a:t>
            </a:r>
            <a:r>
              <a:rPr lang="en-US" altLang="zh-CN" sz="1600" dirty="0" err="1" smtClean="0">
                <a:latin typeface="+mj-lt"/>
                <a:cs typeface="Times New Roman" pitchFamily="18" charset="0"/>
              </a:rPr>
              <a:t>i</a:t>
            </a:r>
            <a:r>
              <a:rPr lang="en-US" altLang="zh-CN" sz="2400" dirty="0">
                <a:latin typeface="+mj-lt"/>
                <a:cs typeface="Times New Roman" pitchFamily="18" charset="0"/>
              </a:rPr>
              <a:t>)</a:t>
            </a:r>
            <a:r>
              <a:rPr lang="en-US" altLang="zh-CN" sz="2400" baseline="-25000" dirty="0" smtClean="0">
                <a:latin typeface="+mj-lt"/>
                <a:cs typeface="Times New Roman" pitchFamily="18" charset="0"/>
              </a:rPr>
              <a:t> </a:t>
            </a:r>
          </a:p>
          <a:p>
            <a:pPr>
              <a:lnSpc>
                <a:spcPct val="90000"/>
              </a:lnSpc>
              <a:defRPr/>
            </a:pPr>
            <a:endParaRPr lang="en-US" sz="2400" dirty="0">
              <a:latin typeface="+mn-lt"/>
              <a:cs typeface="Times New Roman" pitchFamily="18" charset="0"/>
            </a:endParaRPr>
          </a:p>
          <a:p>
            <a:pPr>
              <a:lnSpc>
                <a:spcPct val="90000"/>
              </a:lnSpc>
              <a:defRPr/>
            </a:pPr>
            <a:r>
              <a:rPr lang="en-US" sz="2400" dirty="0" smtClean="0">
                <a:latin typeface="+mn-lt"/>
                <a:cs typeface="Times New Roman" pitchFamily="18" charset="0"/>
              </a:rPr>
              <a:t>With the advancement of </a:t>
            </a:r>
            <a:r>
              <a:rPr lang="en-US" sz="2400" i="1" dirty="0" smtClean="0">
                <a:latin typeface="+mn-lt"/>
                <a:cs typeface="Times New Roman" pitchFamily="18" charset="0"/>
              </a:rPr>
              <a:t>q</a:t>
            </a:r>
            <a:r>
              <a:rPr lang="en-US" sz="2400" dirty="0" smtClean="0">
                <a:latin typeface="+mn-lt"/>
                <a:cs typeface="Times New Roman" pitchFamily="18" charset="0"/>
              </a:rPr>
              <a:t> by </a:t>
            </a:r>
            <a:r>
              <a:rPr lang="en-US" sz="2400" i="1" dirty="0" smtClean="0">
                <a:latin typeface="+mn-lt"/>
                <a:cs typeface="Times New Roman" pitchFamily="18" charset="0"/>
              </a:rPr>
              <a:t>k</a:t>
            </a:r>
            <a:r>
              <a:rPr lang="en-US" sz="2400" dirty="0" smtClean="0">
                <a:latin typeface="+mn-lt"/>
                <a:cs typeface="Times New Roman" pitchFamily="18" charset="0"/>
              </a:rPr>
              <a:t>, r must also advance by </a:t>
            </a:r>
            <a:r>
              <a:rPr lang="en-US" sz="2400" i="1" dirty="0" smtClean="0">
                <a:latin typeface="+mn-lt"/>
                <a:cs typeface="Times New Roman" pitchFamily="18" charset="0"/>
              </a:rPr>
              <a:t>k</a:t>
            </a:r>
            <a:r>
              <a:rPr lang="en-US" sz="2400" dirty="0" smtClean="0">
                <a:latin typeface="+mn-lt"/>
                <a:cs typeface="Times New Roman" pitchFamily="18" charset="0"/>
              </a:rPr>
              <a:t>. </a:t>
            </a:r>
          </a:p>
          <a:p>
            <a:pPr>
              <a:lnSpc>
                <a:spcPct val="90000"/>
              </a:lnSpc>
              <a:defRPr/>
            </a:pPr>
            <a:endParaRPr lang="en-US" sz="2400" dirty="0">
              <a:latin typeface="+mn-lt"/>
              <a:cs typeface="Times New Roman" pitchFamily="18" charset="0"/>
            </a:endParaRPr>
          </a:p>
          <a:p>
            <a:pPr>
              <a:lnSpc>
                <a:spcPct val="90000"/>
              </a:lnSpc>
              <a:defRPr/>
            </a:pPr>
            <a:r>
              <a:rPr lang="en-US" sz="2400" dirty="0" smtClean="0">
                <a:latin typeface="+mn-lt"/>
                <a:cs typeface="Times New Roman" pitchFamily="18" charset="0"/>
              </a:rPr>
              <a:t>Delay for </a:t>
            </a:r>
            <a:r>
              <a:rPr lang="en-US" sz="2400" i="1" dirty="0" smtClean="0">
                <a:latin typeface="+mn-lt"/>
                <a:cs typeface="Times New Roman" pitchFamily="18" charset="0"/>
              </a:rPr>
              <a:t>k</a:t>
            </a:r>
            <a:r>
              <a:rPr lang="en-US" sz="2400" dirty="0" smtClean="0">
                <a:latin typeface="+mn-lt"/>
                <a:cs typeface="Times New Roman" pitchFamily="18" charset="0"/>
              </a:rPr>
              <a:t> collisions/</a:t>
            </a:r>
            <a:r>
              <a:rPr lang="en-US" sz="2400" dirty="0" err="1" smtClean="0">
                <a:latin typeface="+mn-lt"/>
                <a:cs typeface="Times New Roman" pitchFamily="18" charset="0"/>
              </a:rPr>
              <a:t>backoffs</a:t>
            </a:r>
            <a:r>
              <a:rPr lang="en-US" sz="2400" dirty="0" smtClean="0">
                <a:latin typeface="+mn-lt"/>
                <a:cs typeface="Times New Roman" pitchFamily="18" charset="0"/>
              </a:rPr>
              <a:t> must be added to backoff delay</a:t>
            </a:r>
          </a:p>
        </p:txBody>
      </p:sp>
      <p:cxnSp>
        <p:nvCxnSpPr>
          <p:cNvPr id="44" name="直接连接符 43"/>
          <p:cNvCxnSpPr/>
          <p:nvPr/>
        </p:nvCxnSpPr>
        <p:spPr>
          <a:xfrm flipH="1">
            <a:off x="5305860" y="3650917"/>
            <a:ext cx="216024" cy="2322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5305860" y="3650917"/>
            <a:ext cx="216024" cy="2322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7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25" grpId="0"/>
      <p:bldP spid="26" grpId="0"/>
      <p:bldP spid="27" grpId="0"/>
      <p:bldP spid="28" grpId="0"/>
      <p:bldP spid="29" grpId="0"/>
      <p:bldP spid="3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0" y="76200"/>
            <a:ext cx="9144000" cy="609600"/>
          </a:xfrm>
        </p:spPr>
        <p:txBody>
          <a:bodyPr/>
          <a:lstStyle/>
          <a:p>
            <a:pPr algn="ctr"/>
            <a:r>
              <a:rPr lang="en-US" altLang="zh-CN" dirty="0" smtClean="0">
                <a:cs typeface="Times New Roman" pitchFamily="18" charset="0"/>
              </a:rPr>
              <a:t>Mitigation of MRA – Modified PCL Rules</a:t>
            </a:r>
            <a:endParaRPr lang="en-US" dirty="0">
              <a:latin typeface="+mn-lt"/>
              <a:cs typeface="Times New Roman" pitchFamily="18" charset="0"/>
            </a:endParaRPr>
          </a:p>
        </p:txBody>
      </p:sp>
      <p:sp>
        <p:nvSpPr>
          <p:cNvPr id="10" name="Date Placeholder 9"/>
          <p:cNvSpPr>
            <a:spLocks noGrp="1"/>
          </p:cNvSpPr>
          <p:nvPr>
            <p:ph type="dt" sz="half" idx="10"/>
          </p:nvPr>
        </p:nvSpPr>
        <p:spPr/>
        <p:txBody>
          <a:bodyPr/>
          <a:lstStyle/>
          <a:p>
            <a:r>
              <a:rPr lang="en-US" altLang="zh-CN" smtClean="0">
                <a:latin typeface="+mn-lt"/>
              </a:rPr>
              <a:t>4/18/2013</a:t>
            </a:r>
            <a:endParaRPr lang="en-US" altLang="zh-CN">
              <a:latin typeface="+mn-lt"/>
            </a:endParaRPr>
          </a:p>
        </p:txBody>
      </p:sp>
      <p:sp>
        <p:nvSpPr>
          <p:cNvPr id="16" name="Slide Number Placeholder 15"/>
          <p:cNvSpPr>
            <a:spLocks noGrp="1"/>
          </p:cNvSpPr>
          <p:nvPr>
            <p:ph type="sldNum" sz="quarter" idx="12"/>
          </p:nvPr>
        </p:nvSpPr>
        <p:spPr/>
        <p:txBody>
          <a:bodyPr/>
          <a:lstStyle/>
          <a:p>
            <a:fld id="{D8894E51-B8CC-DF4B-B2E5-784E7CE7E243}" type="slidenum">
              <a:rPr lang="en-US" altLang="zh-CN" smtClean="0">
                <a:latin typeface="+mn-lt"/>
              </a:rPr>
              <a:pPr/>
              <a:t>16</a:t>
            </a:fld>
            <a:endParaRPr lang="en-US" altLang="zh-CN">
              <a:latin typeface="+mn-lt"/>
            </a:endParaRPr>
          </a:p>
        </p:txBody>
      </p:sp>
      <p:sp>
        <p:nvSpPr>
          <p:cNvPr id="19" name="Footer Placeholder 18"/>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21" name="Straight Arrow Connector 20"/>
          <p:cNvCxnSpPr/>
          <p:nvPr/>
        </p:nvCxnSpPr>
        <p:spPr>
          <a:xfrm flipV="1">
            <a:off x="2250473" y="2140496"/>
            <a:ext cx="6893527" cy="95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2250473" y="1378496"/>
            <a:ext cx="689352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a:off x="2250473" y="1759496"/>
            <a:ext cx="689352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Rectangle 28"/>
          <p:cNvSpPr/>
          <p:nvPr/>
        </p:nvSpPr>
        <p:spPr>
          <a:xfrm>
            <a:off x="2327016" y="1843588"/>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900" dirty="0">
              <a:cs typeface="Times New Roman" pitchFamily="18" charset="0"/>
            </a:endParaRPr>
          </a:p>
        </p:txBody>
      </p:sp>
      <p:sp>
        <p:nvSpPr>
          <p:cNvPr id="30" name="Rectangle 29"/>
          <p:cNvSpPr/>
          <p:nvPr/>
        </p:nvSpPr>
        <p:spPr>
          <a:xfrm>
            <a:off x="5715000" y="1843588"/>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800" dirty="0">
              <a:cs typeface="Times New Roman" pitchFamily="18" charset="0"/>
            </a:endParaRPr>
          </a:p>
        </p:txBody>
      </p:sp>
      <p:sp>
        <p:nvSpPr>
          <p:cNvPr id="32" name="Rectangle 31"/>
          <p:cNvSpPr/>
          <p:nvPr/>
        </p:nvSpPr>
        <p:spPr>
          <a:xfrm>
            <a:off x="2849160" y="1843588"/>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34" name="Rectangle 33"/>
          <p:cNvSpPr/>
          <p:nvPr/>
        </p:nvSpPr>
        <p:spPr>
          <a:xfrm>
            <a:off x="6237145" y="1843588"/>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35" name="Rectangle 34"/>
          <p:cNvSpPr/>
          <p:nvPr/>
        </p:nvSpPr>
        <p:spPr>
          <a:xfrm>
            <a:off x="6759290" y="1840182"/>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36" name="Rectangle 35"/>
          <p:cNvSpPr/>
          <p:nvPr/>
        </p:nvSpPr>
        <p:spPr>
          <a:xfrm>
            <a:off x="3371305" y="1843588"/>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39" name="TextBox 38"/>
          <p:cNvSpPr txBox="1"/>
          <p:nvPr/>
        </p:nvSpPr>
        <p:spPr>
          <a:xfrm>
            <a:off x="6175332" y="2126215"/>
            <a:ext cx="663450" cy="369332"/>
          </a:xfrm>
          <a:prstGeom prst="rect">
            <a:avLst/>
          </a:prstGeom>
          <a:noFill/>
        </p:spPr>
        <p:txBody>
          <a:bodyPr wrap="square" rtlCol="0">
            <a:spAutoFit/>
          </a:bodyPr>
          <a:lstStyle/>
          <a:p>
            <a:r>
              <a:rPr lang="en-US" i="1" dirty="0" smtClean="0">
                <a:latin typeface="+mn-lt"/>
                <a:cs typeface="Times New Roman" pitchFamily="18" charset="0"/>
              </a:rPr>
              <a:t>F(f</a:t>
            </a:r>
            <a:r>
              <a:rPr lang="en-US" sz="1200" i="1" dirty="0" smtClean="0">
                <a:latin typeface="+mn-lt"/>
                <a:cs typeface="Times New Roman" pitchFamily="18" charset="0"/>
              </a:rPr>
              <a:t>1</a:t>
            </a:r>
            <a:r>
              <a:rPr lang="en-US" i="1" dirty="0" smtClean="0">
                <a:latin typeface="+mn-lt"/>
                <a:cs typeface="Times New Roman" pitchFamily="18" charset="0"/>
              </a:rPr>
              <a:t>)</a:t>
            </a:r>
            <a:endParaRPr lang="en-US" i="1" dirty="0">
              <a:latin typeface="+mn-lt"/>
              <a:cs typeface="Times New Roman" pitchFamily="18" charset="0"/>
            </a:endParaRPr>
          </a:p>
        </p:txBody>
      </p:sp>
      <p:sp>
        <p:nvSpPr>
          <p:cNvPr id="40" name="TextBox 39"/>
          <p:cNvSpPr txBox="1"/>
          <p:nvPr/>
        </p:nvSpPr>
        <p:spPr>
          <a:xfrm>
            <a:off x="2368631" y="2152164"/>
            <a:ext cx="298369" cy="369332"/>
          </a:xfrm>
          <a:prstGeom prst="rect">
            <a:avLst/>
          </a:prstGeom>
          <a:noFill/>
        </p:spPr>
        <p:txBody>
          <a:bodyPr wrap="square" rtlCol="0">
            <a:spAutoFit/>
          </a:bodyPr>
          <a:lstStyle/>
          <a:p>
            <a:r>
              <a:rPr lang="en-US" i="1" dirty="0" smtClean="0">
                <a:latin typeface="+mn-lt"/>
                <a:cs typeface="Times New Roman" pitchFamily="18" charset="0"/>
              </a:rPr>
              <a:t>A</a:t>
            </a:r>
            <a:endParaRPr lang="en-US" i="1" dirty="0">
              <a:latin typeface="+mn-lt"/>
              <a:cs typeface="Times New Roman" pitchFamily="18" charset="0"/>
            </a:endParaRPr>
          </a:p>
        </p:txBody>
      </p:sp>
      <p:sp>
        <p:nvSpPr>
          <p:cNvPr id="42" name="TextBox 41"/>
          <p:cNvSpPr txBox="1"/>
          <p:nvPr/>
        </p:nvSpPr>
        <p:spPr>
          <a:xfrm>
            <a:off x="5780567" y="2126215"/>
            <a:ext cx="298369" cy="369332"/>
          </a:xfrm>
          <a:prstGeom prst="rect">
            <a:avLst/>
          </a:prstGeom>
          <a:noFill/>
        </p:spPr>
        <p:txBody>
          <a:bodyPr wrap="square" rtlCol="0">
            <a:spAutoFit/>
          </a:bodyPr>
          <a:lstStyle/>
          <a:p>
            <a:r>
              <a:rPr lang="en-US" i="1" dirty="0" smtClean="0">
                <a:latin typeface="+mn-lt"/>
                <a:cs typeface="Times New Roman" pitchFamily="18" charset="0"/>
              </a:rPr>
              <a:t>C</a:t>
            </a:r>
            <a:endParaRPr lang="en-US" i="1" dirty="0">
              <a:latin typeface="+mn-lt"/>
              <a:cs typeface="Times New Roman" pitchFamily="18" charset="0"/>
            </a:endParaRPr>
          </a:p>
        </p:txBody>
      </p:sp>
      <p:sp>
        <p:nvSpPr>
          <p:cNvPr id="43" name="TextBox 42"/>
          <p:cNvSpPr txBox="1"/>
          <p:nvPr/>
        </p:nvSpPr>
        <p:spPr>
          <a:xfrm>
            <a:off x="6664119" y="2130898"/>
            <a:ext cx="663450" cy="369332"/>
          </a:xfrm>
          <a:prstGeom prst="rect">
            <a:avLst/>
          </a:prstGeom>
          <a:noFill/>
        </p:spPr>
        <p:txBody>
          <a:bodyPr wrap="square" rtlCol="0">
            <a:spAutoFit/>
          </a:bodyPr>
          <a:lstStyle/>
          <a:p>
            <a:r>
              <a:rPr lang="en-US" i="1" dirty="0" smtClean="0">
                <a:latin typeface="+mn-lt"/>
                <a:cs typeface="Times New Roman" pitchFamily="18" charset="0"/>
              </a:rPr>
              <a:t>C(f</a:t>
            </a:r>
            <a:r>
              <a:rPr lang="en-US" sz="1200" i="1" dirty="0" smtClean="0">
                <a:latin typeface="+mn-lt"/>
                <a:cs typeface="Times New Roman" pitchFamily="18" charset="0"/>
              </a:rPr>
              <a:t>1</a:t>
            </a:r>
            <a:r>
              <a:rPr lang="en-US" i="1" dirty="0" smtClean="0">
                <a:latin typeface="+mn-lt"/>
                <a:cs typeface="Times New Roman" pitchFamily="18" charset="0"/>
              </a:rPr>
              <a:t>)</a:t>
            </a:r>
            <a:endParaRPr lang="en-US" i="1" dirty="0">
              <a:latin typeface="+mn-lt"/>
              <a:cs typeface="Times New Roman" pitchFamily="18" charset="0"/>
            </a:endParaRPr>
          </a:p>
        </p:txBody>
      </p:sp>
      <p:sp>
        <p:nvSpPr>
          <p:cNvPr id="44" name="TextBox 43"/>
          <p:cNvSpPr txBox="1"/>
          <p:nvPr/>
        </p:nvSpPr>
        <p:spPr>
          <a:xfrm>
            <a:off x="2765550" y="2152164"/>
            <a:ext cx="663450" cy="369332"/>
          </a:xfrm>
          <a:prstGeom prst="rect">
            <a:avLst/>
          </a:prstGeom>
          <a:noFill/>
        </p:spPr>
        <p:txBody>
          <a:bodyPr wrap="square" rtlCol="0">
            <a:spAutoFit/>
          </a:bodyPr>
          <a:lstStyle/>
          <a:p>
            <a:r>
              <a:rPr lang="en-US" i="1" dirty="0" smtClean="0">
                <a:latin typeface="+mn-lt"/>
                <a:cs typeface="Times New Roman" pitchFamily="18" charset="0"/>
              </a:rPr>
              <a:t>D(f</a:t>
            </a:r>
            <a:r>
              <a:rPr lang="en-US" sz="1200" i="1" dirty="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46" name="TextBox 45"/>
          <p:cNvSpPr txBox="1"/>
          <p:nvPr/>
        </p:nvSpPr>
        <p:spPr>
          <a:xfrm>
            <a:off x="3352801" y="2130323"/>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i="1"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50" name="TextBox 49"/>
          <p:cNvSpPr txBox="1"/>
          <p:nvPr/>
        </p:nvSpPr>
        <p:spPr>
          <a:xfrm>
            <a:off x="4748229" y="2442319"/>
            <a:ext cx="1500171" cy="369332"/>
          </a:xfrm>
          <a:prstGeom prst="rect">
            <a:avLst/>
          </a:prstGeom>
          <a:noFill/>
        </p:spPr>
        <p:txBody>
          <a:bodyPr wrap="square" rtlCol="0">
            <a:spAutoFit/>
          </a:bodyPr>
          <a:lstStyle/>
          <a:p>
            <a:r>
              <a:rPr lang="en-US" dirty="0" smtClean="0">
                <a:solidFill>
                  <a:srgbClr val="0000FF"/>
                </a:solidFill>
                <a:latin typeface="+mn-lt"/>
                <a:cs typeface="Times New Roman" pitchFamily="18" charset="0"/>
              </a:rPr>
              <a:t>Control Phase</a:t>
            </a:r>
            <a:endParaRPr lang="en-US" dirty="0">
              <a:solidFill>
                <a:srgbClr val="0000FF"/>
              </a:solidFill>
              <a:latin typeface="+mn-lt"/>
              <a:cs typeface="Times New Roman" pitchFamily="18" charset="0"/>
            </a:endParaRPr>
          </a:p>
        </p:txBody>
      </p:sp>
      <p:sp>
        <p:nvSpPr>
          <p:cNvPr id="52" name="Oval 51"/>
          <p:cNvSpPr/>
          <p:nvPr/>
        </p:nvSpPr>
        <p:spPr>
          <a:xfrm>
            <a:off x="1285284" y="2733084"/>
            <a:ext cx="190372" cy="190372"/>
          </a:xfrm>
          <a:prstGeom prst="ellipse">
            <a:avLst/>
          </a:prstGeom>
          <a:solidFill>
            <a:srgbClr val="FF0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390000" y="2893566"/>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59" name="TextBox 58"/>
          <p:cNvSpPr txBox="1"/>
          <p:nvPr/>
        </p:nvSpPr>
        <p:spPr>
          <a:xfrm>
            <a:off x="1295636" y="3613919"/>
            <a:ext cx="351378"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60" name="TextBox 59"/>
          <p:cNvSpPr txBox="1"/>
          <p:nvPr/>
        </p:nvSpPr>
        <p:spPr>
          <a:xfrm>
            <a:off x="2103052" y="2421721"/>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61" name="TextBox 60"/>
          <p:cNvSpPr txBox="1"/>
          <p:nvPr/>
        </p:nvSpPr>
        <p:spPr>
          <a:xfrm>
            <a:off x="2179252" y="2878921"/>
            <a:ext cx="335348" cy="461665"/>
          </a:xfrm>
          <a:prstGeom prst="rect">
            <a:avLst/>
          </a:prstGeom>
          <a:noFill/>
        </p:spPr>
        <p:txBody>
          <a:bodyPr wrap="none" rtlCol="0">
            <a:spAutoFit/>
          </a:bodyPr>
          <a:lstStyle/>
          <a:p>
            <a:r>
              <a:rPr lang="en-US" sz="2400" i="1" dirty="0" smtClean="0">
                <a:latin typeface="+mn-lt"/>
              </a:rPr>
              <a:t>E</a:t>
            </a:r>
            <a:endParaRPr lang="en-US" i="1" dirty="0">
              <a:latin typeface="+mn-lt"/>
            </a:endParaRPr>
          </a:p>
        </p:txBody>
      </p:sp>
      <p:sp>
        <p:nvSpPr>
          <p:cNvPr id="62" name="TextBox 61"/>
          <p:cNvSpPr txBox="1"/>
          <p:nvPr/>
        </p:nvSpPr>
        <p:spPr>
          <a:xfrm>
            <a:off x="1548722" y="1907431"/>
            <a:ext cx="325730" cy="461665"/>
          </a:xfrm>
          <a:prstGeom prst="rect">
            <a:avLst/>
          </a:prstGeom>
          <a:noFill/>
        </p:spPr>
        <p:txBody>
          <a:bodyPr wrap="none" rtlCol="0">
            <a:spAutoFit/>
          </a:bodyPr>
          <a:lstStyle/>
          <a:p>
            <a:r>
              <a:rPr lang="en-US" sz="2400" i="1" dirty="0" smtClean="0">
                <a:latin typeface="+mn-lt"/>
              </a:rPr>
              <a:t>F</a:t>
            </a:r>
            <a:endParaRPr lang="en-US" sz="2000" i="1" dirty="0">
              <a:latin typeface="+mn-lt"/>
            </a:endParaRPr>
          </a:p>
        </p:txBody>
      </p:sp>
      <p:sp>
        <p:nvSpPr>
          <p:cNvPr id="64" name="TextBox 63"/>
          <p:cNvSpPr txBox="1"/>
          <p:nvPr/>
        </p:nvSpPr>
        <p:spPr>
          <a:xfrm>
            <a:off x="1709228" y="3579366"/>
            <a:ext cx="348172"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72" name="Rounded Rectangle 71"/>
          <p:cNvSpPr/>
          <p:nvPr/>
        </p:nvSpPr>
        <p:spPr>
          <a:xfrm>
            <a:off x="1905000" y="181049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smtClean="0">
                <a:solidFill>
                  <a:schemeClr val="tx1"/>
                </a:solidFill>
                <a:cs typeface="Times New Roman" pitchFamily="18" charset="0"/>
              </a:rPr>
              <a:t>1</a:t>
            </a:r>
            <a:endParaRPr lang="en-US" sz="1200" i="1" dirty="0">
              <a:solidFill>
                <a:schemeClr val="tx1"/>
              </a:solidFill>
              <a:cs typeface="Times New Roman" pitchFamily="18" charset="0"/>
            </a:endParaRPr>
          </a:p>
        </p:txBody>
      </p:sp>
      <p:sp>
        <p:nvSpPr>
          <p:cNvPr id="73" name="Rounded Rectangle 72"/>
          <p:cNvSpPr/>
          <p:nvPr/>
        </p:nvSpPr>
        <p:spPr>
          <a:xfrm>
            <a:off x="1934257" y="135329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2</a:t>
            </a:r>
          </a:p>
        </p:txBody>
      </p:sp>
      <p:sp>
        <p:nvSpPr>
          <p:cNvPr id="75" name="Oval 74"/>
          <p:cNvSpPr/>
          <p:nvPr/>
        </p:nvSpPr>
        <p:spPr>
          <a:xfrm>
            <a:off x="1344350" y="3503166"/>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725350" y="3426966"/>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026852" y="3050431"/>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950652" y="2593231"/>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645852" y="2288431"/>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50452" y="2440831"/>
            <a:ext cx="190372" cy="190372"/>
          </a:xfrm>
          <a:prstGeom prst="ellipse">
            <a:avLst/>
          </a:prstGeom>
          <a:solidFill>
            <a:srgbClr val="FFC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50452" y="2821831"/>
            <a:ext cx="190372" cy="190372"/>
          </a:xfrm>
          <a:prstGeom prst="ellipse">
            <a:avLst/>
          </a:prstGeom>
          <a:solidFill>
            <a:srgbClr val="FFC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579052" y="2059831"/>
            <a:ext cx="190372" cy="190372"/>
          </a:xfrm>
          <a:prstGeom prst="ellipse">
            <a:avLst/>
          </a:prstGeom>
          <a:solidFill>
            <a:srgbClr val="FFC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274252" y="1755031"/>
            <a:ext cx="378630" cy="461665"/>
          </a:xfrm>
          <a:prstGeom prst="rect">
            <a:avLst/>
          </a:prstGeom>
          <a:noFill/>
        </p:spPr>
        <p:txBody>
          <a:bodyPr wrap="none" rtlCol="0">
            <a:spAutoFit/>
          </a:bodyPr>
          <a:lstStyle/>
          <a:p>
            <a:r>
              <a:rPr lang="en-US" sz="2400" i="1" dirty="0" smtClean="0">
                <a:latin typeface="+mn-lt"/>
              </a:rPr>
              <a:t>I</a:t>
            </a:r>
            <a:r>
              <a:rPr lang="en-US" sz="1600" dirty="0" smtClean="0">
                <a:latin typeface="+mn-lt"/>
              </a:rPr>
              <a:t>1</a:t>
            </a:r>
            <a:endParaRPr lang="en-US" dirty="0">
              <a:latin typeface="+mn-lt"/>
            </a:endParaRPr>
          </a:p>
        </p:txBody>
      </p:sp>
      <p:cxnSp>
        <p:nvCxnSpPr>
          <p:cNvPr id="85" name="Straight Arrow Connector 84"/>
          <p:cNvCxnSpPr>
            <a:stCxn id="52" idx="1"/>
            <a:endCxn id="80" idx="6"/>
          </p:cNvCxnSpPr>
          <p:nvPr/>
        </p:nvCxnSpPr>
        <p:spPr>
          <a:xfrm flipH="1" flipV="1">
            <a:off x="540824" y="2536017"/>
            <a:ext cx="772339" cy="22494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2" idx="2"/>
            <a:endCxn id="81" idx="6"/>
          </p:cNvCxnSpPr>
          <p:nvPr/>
        </p:nvCxnSpPr>
        <p:spPr>
          <a:xfrm flipH="1">
            <a:off x="540824" y="2828270"/>
            <a:ext cx="744460" cy="8874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52" idx="0"/>
            <a:endCxn id="82" idx="5"/>
          </p:cNvCxnSpPr>
          <p:nvPr/>
        </p:nvCxnSpPr>
        <p:spPr>
          <a:xfrm flipH="1" flipV="1">
            <a:off x="741545" y="2222324"/>
            <a:ext cx="638925" cy="510760"/>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5194" y="2288431"/>
            <a:ext cx="365806" cy="461665"/>
          </a:xfrm>
          <a:prstGeom prst="rect">
            <a:avLst/>
          </a:prstGeom>
          <a:noFill/>
        </p:spPr>
        <p:txBody>
          <a:bodyPr wrap="none" rtlCol="0">
            <a:spAutoFit/>
          </a:bodyPr>
          <a:lstStyle/>
          <a:p>
            <a:r>
              <a:rPr lang="en-US" sz="2400" i="1" dirty="0" smtClean="0">
                <a:latin typeface="+mn-lt"/>
              </a:rPr>
              <a:t>I</a:t>
            </a:r>
            <a:r>
              <a:rPr lang="en-US" sz="1600" dirty="0" smtClean="0">
                <a:latin typeface="+mn-lt"/>
              </a:rPr>
              <a:t>2</a:t>
            </a:r>
            <a:endParaRPr lang="en-US" dirty="0">
              <a:latin typeface="+mn-lt"/>
            </a:endParaRPr>
          </a:p>
        </p:txBody>
      </p:sp>
      <p:sp>
        <p:nvSpPr>
          <p:cNvPr id="91" name="TextBox 90"/>
          <p:cNvSpPr txBox="1"/>
          <p:nvPr/>
        </p:nvSpPr>
        <p:spPr>
          <a:xfrm>
            <a:off x="0" y="2669431"/>
            <a:ext cx="365806" cy="461665"/>
          </a:xfrm>
          <a:prstGeom prst="rect">
            <a:avLst/>
          </a:prstGeom>
          <a:noFill/>
        </p:spPr>
        <p:txBody>
          <a:bodyPr wrap="none" rtlCol="0">
            <a:spAutoFit/>
          </a:bodyPr>
          <a:lstStyle/>
          <a:p>
            <a:r>
              <a:rPr lang="en-US" sz="2400" i="1" dirty="0" smtClean="0">
                <a:latin typeface="+mn-lt"/>
              </a:rPr>
              <a:t>I</a:t>
            </a:r>
            <a:r>
              <a:rPr lang="en-US" sz="1600" dirty="0" smtClean="0">
                <a:latin typeface="+mn-lt"/>
              </a:rPr>
              <a:t>3</a:t>
            </a:r>
            <a:endParaRPr lang="en-US" dirty="0">
              <a:latin typeface="+mn-lt"/>
            </a:endParaRPr>
          </a:p>
        </p:txBody>
      </p:sp>
      <p:sp>
        <p:nvSpPr>
          <p:cNvPr id="92" name="Rectangle 91"/>
          <p:cNvSpPr/>
          <p:nvPr/>
        </p:nvSpPr>
        <p:spPr>
          <a:xfrm>
            <a:off x="539552" y="2745631"/>
            <a:ext cx="914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a:t>
            </a:r>
            <a:r>
              <a:rPr lang="en-US" i="1" dirty="0" smtClean="0">
                <a:solidFill>
                  <a:schemeClr val="tx1"/>
                </a:solidFill>
              </a:rPr>
              <a:t>f</a:t>
            </a:r>
            <a:r>
              <a:rPr lang="en-US" sz="1400" dirty="0" smtClean="0">
                <a:solidFill>
                  <a:schemeClr val="tx1"/>
                </a:solidFill>
              </a:rPr>
              <a:t>2</a:t>
            </a:r>
            <a:r>
              <a:rPr lang="en-US" dirty="0" smtClean="0">
                <a:solidFill>
                  <a:schemeClr val="tx1"/>
                </a:solidFill>
              </a:rPr>
              <a:t>)</a:t>
            </a:r>
            <a:endParaRPr lang="en-US" dirty="0">
              <a:solidFill>
                <a:schemeClr val="tx1"/>
              </a:solidFill>
            </a:endParaRPr>
          </a:p>
        </p:txBody>
      </p:sp>
      <p:sp>
        <p:nvSpPr>
          <p:cNvPr id="96" name="Rectangle 95"/>
          <p:cNvSpPr/>
          <p:nvPr/>
        </p:nvSpPr>
        <p:spPr>
          <a:xfrm>
            <a:off x="3972047" y="1835696"/>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97" name="Rectangle 96"/>
          <p:cNvSpPr/>
          <p:nvPr/>
        </p:nvSpPr>
        <p:spPr>
          <a:xfrm>
            <a:off x="4462132" y="1835696"/>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98" name="Rectangle 97"/>
          <p:cNvSpPr/>
          <p:nvPr/>
        </p:nvSpPr>
        <p:spPr>
          <a:xfrm>
            <a:off x="4952014" y="1835696"/>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102" name="TextBox 101"/>
          <p:cNvSpPr txBox="1"/>
          <p:nvPr/>
        </p:nvSpPr>
        <p:spPr>
          <a:xfrm>
            <a:off x="3886200" y="2140496"/>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i="1"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03" name="TextBox 102"/>
          <p:cNvSpPr txBox="1"/>
          <p:nvPr/>
        </p:nvSpPr>
        <p:spPr>
          <a:xfrm>
            <a:off x="4419600" y="2140496"/>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04" name="TextBox 103"/>
          <p:cNvSpPr txBox="1"/>
          <p:nvPr/>
        </p:nvSpPr>
        <p:spPr>
          <a:xfrm>
            <a:off x="4876800" y="2140496"/>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05" name="Left Brace 104"/>
          <p:cNvSpPr/>
          <p:nvPr/>
        </p:nvSpPr>
        <p:spPr>
          <a:xfrm rot="5400000">
            <a:off x="4495800" y="921296"/>
            <a:ext cx="381000" cy="1447800"/>
          </a:xfrm>
          <a:prstGeom prst="leftBrace">
            <a:avLst>
              <a:gd name="adj1" fmla="val 8333"/>
              <a:gd name="adj2" fmla="val 5093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TextBox 105"/>
          <p:cNvSpPr txBox="1"/>
          <p:nvPr/>
        </p:nvSpPr>
        <p:spPr>
          <a:xfrm>
            <a:off x="3753822" y="980728"/>
            <a:ext cx="1961178" cy="400110"/>
          </a:xfrm>
          <a:prstGeom prst="rect">
            <a:avLst/>
          </a:prstGeom>
          <a:noFill/>
        </p:spPr>
        <p:txBody>
          <a:bodyPr wrap="none" rtlCol="0">
            <a:spAutoFit/>
          </a:bodyPr>
          <a:lstStyle/>
          <a:p>
            <a:r>
              <a:rPr lang="en-US" sz="2000" dirty="0" smtClean="0">
                <a:solidFill>
                  <a:srgbClr val="FF0000"/>
                </a:solidFill>
                <a:latin typeface="+mn-lt"/>
              </a:rPr>
              <a:t>fake reservations</a:t>
            </a:r>
            <a:endParaRPr lang="en-US" sz="1600" dirty="0">
              <a:solidFill>
                <a:srgbClr val="FF0000"/>
              </a:solidFill>
              <a:latin typeface="+mn-lt"/>
            </a:endParaRPr>
          </a:p>
        </p:txBody>
      </p:sp>
      <p:sp>
        <p:nvSpPr>
          <p:cNvPr id="107" name="Rectangle 106"/>
          <p:cNvSpPr/>
          <p:nvPr/>
        </p:nvSpPr>
        <p:spPr>
          <a:xfrm>
            <a:off x="7434652" y="1832955"/>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800" dirty="0">
              <a:cs typeface="Times New Roman" pitchFamily="18" charset="0"/>
            </a:endParaRPr>
          </a:p>
        </p:txBody>
      </p:sp>
      <p:sp>
        <p:nvSpPr>
          <p:cNvPr id="108" name="Rectangle 107"/>
          <p:cNvSpPr/>
          <p:nvPr/>
        </p:nvSpPr>
        <p:spPr>
          <a:xfrm>
            <a:off x="7956797" y="1832955"/>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109" name="Rectangle 108"/>
          <p:cNvSpPr/>
          <p:nvPr/>
        </p:nvSpPr>
        <p:spPr>
          <a:xfrm>
            <a:off x="8478942" y="1829549"/>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110" name="TextBox 109"/>
          <p:cNvSpPr txBox="1"/>
          <p:nvPr/>
        </p:nvSpPr>
        <p:spPr>
          <a:xfrm>
            <a:off x="7485258" y="2120265"/>
            <a:ext cx="298369" cy="369332"/>
          </a:xfrm>
          <a:prstGeom prst="rect">
            <a:avLst/>
          </a:prstGeom>
          <a:noFill/>
        </p:spPr>
        <p:txBody>
          <a:bodyPr wrap="square" rtlCol="0">
            <a:spAutoFit/>
          </a:bodyPr>
          <a:lstStyle/>
          <a:p>
            <a:r>
              <a:rPr lang="en-US" i="1" dirty="0" smtClean="0">
                <a:latin typeface="+mn-lt"/>
                <a:cs typeface="Times New Roman" pitchFamily="18" charset="0"/>
              </a:rPr>
              <a:t>B</a:t>
            </a:r>
            <a:endParaRPr lang="en-US" i="1" dirty="0">
              <a:latin typeface="+mn-lt"/>
              <a:cs typeface="Times New Roman" pitchFamily="18" charset="0"/>
            </a:endParaRPr>
          </a:p>
        </p:txBody>
      </p:sp>
      <p:sp>
        <p:nvSpPr>
          <p:cNvPr id="111" name="TextBox 110"/>
          <p:cNvSpPr txBox="1"/>
          <p:nvPr/>
        </p:nvSpPr>
        <p:spPr>
          <a:xfrm>
            <a:off x="7885968" y="2106828"/>
            <a:ext cx="663450" cy="369332"/>
          </a:xfrm>
          <a:prstGeom prst="rect">
            <a:avLst/>
          </a:prstGeom>
          <a:noFill/>
        </p:spPr>
        <p:txBody>
          <a:bodyPr wrap="square" rtlCol="0">
            <a:spAutoFit/>
          </a:bodyPr>
          <a:lstStyle/>
          <a:p>
            <a:r>
              <a:rPr lang="en-US" i="1" dirty="0" smtClean="0">
                <a:latin typeface="+mn-lt"/>
                <a:cs typeface="Times New Roman" pitchFamily="18" charset="0"/>
              </a:rPr>
              <a:t>E(f</a:t>
            </a:r>
            <a:r>
              <a:rPr lang="en-US" sz="1200" i="1"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12" name="TextBox 111"/>
          <p:cNvSpPr txBox="1"/>
          <p:nvPr/>
        </p:nvSpPr>
        <p:spPr>
          <a:xfrm>
            <a:off x="8425616" y="2112125"/>
            <a:ext cx="663450" cy="369332"/>
          </a:xfrm>
          <a:prstGeom prst="rect">
            <a:avLst/>
          </a:prstGeom>
          <a:noFill/>
        </p:spPr>
        <p:txBody>
          <a:bodyPr wrap="square" rtlCol="0">
            <a:spAutoFit/>
          </a:bodyPr>
          <a:lstStyle/>
          <a:p>
            <a:r>
              <a:rPr lang="en-US" i="1" dirty="0" smtClean="0">
                <a:latin typeface="+mn-lt"/>
                <a:cs typeface="Times New Roman" pitchFamily="18" charset="0"/>
              </a:rPr>
              <a:t>B(f</a:t>
            </a:r>
            <a:r>
              <a:rPr lang="en-US" sz="1200" i="1"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17" name="Right Arrow 116"/>
          <p:cNvSpPr/>
          <p:nvPr/>
        </p:nvSpPr>
        <p:spPr>
          <a:xfrm>
            <a:off x="2204766" y="4935871"/>
            <a:ext cx="515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ight Arrow 117"/>
          <p:cNvSpPr/>
          <p:nvPr/>
        </p:nvSpPr>
        <p:spPr>
          <a:xfrm>
            <a:off x="4375950" y="4933775"/>
            <a:ext cx="5334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6608198" y="4889995"/>
            <a:ext cx="609600" cy="306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8" name="Table 133"/>
          <p:cNvGraphicFramePr>
            <a:graphicFrameLocks noGrp="1"/>
          </p:cNvGraphicFramePr>
          <p:nvPr>
            <p:extLst>
              <p:ext uri="{D42A27DB-BD31-4B8C-83A1-F6EECF244321}">
                <p14:modId xmlns:p14="http://schemas.microsoft.com/office/powerpoint/2010/main" val="3932354872"/>
              </p:ext>
            </p:extLst>
          </p:nvPr>
        </p:nvGraphicFramePr>
        <p:xfrm>
          <a:off x="533037" y="4300375"/>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bl>
          </a:graphicData>
        </a:graphic>
      </p:graphicFrame>
      <p:graphicFrame>
        <p:nvGraphicFramePr>
          <p:cNvPr id="94" name="Table 133"/>
          <p:cNvGraphicFramePr>
            <a:graphicFrameLocks noGrp="1"/>
          </p:cNvGraphicFramePr>
          <p:nvPr>
            <p:extLst>
              <p:ext uri="{D42A27DB-BD31-4B8C-83A1-F6EECF244321}">
                <p14:modId xmlns:p14="http://schemas.microsoft.com/office/powerpoint/2010/main" val="3932354872"/>
              </p:ext>
            </p:extLst>
          </p:nvPr>
        </p:nvGraphicFramePr>
        <p:xfrm>
          <a:off x="2745311" y="4293096"/>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b="0" i="1" dirty="0" smtClean="0">
                          <a:solidFill>
                            <a:schemeClr val="tx1"/>
                          </a:solidFill>
                        </a:rPr>
                        <a:t>f</a:t>
                      </a:r>
                      <a:r>
                        <a:rPr lang="en-US" sz="1600" b="0" dirty="0" smtClean="0">
                          <a:solidFill>
                            <a:schemeClr val="tx1"/>
                          </a:solidFill>
                        </a:rPr>
                        <a:t>2</a:t>
                      </a:r>
                      <a:endParaRPr lang="en-US" b="0" dirty="0">
                        <a:solidFill>
                          <a:schemeClr val="tx1"/>
                        </a:solidFill>
                      </a:endParaRPr>
                    </a:p>
                  </a:txBody>
                  <a:tcPr/>
                </a:tc>
                <a:tc>
                  <a:txBody>
                    <a:bodyPr/>
                    <a:lstStyle/>
                    <a:p>
                      <a:r>
                        <a:rPr lang="en-US" b="0" dirty="0" smtClean="0">
                          <a:solidFill>
                            <a:schemeClr val="tx1"/>
                          </a:solidFill>
                        </a:rPr>
                        <a:t>LOW(1</a:t>
                      </a:r>
                      <a:r>
                        <a:rPr lang="en-US" b="1" dirty="0" smtClean="0">
                          <a:solidFill>
                            <a:schemeClr val="tx1"/>
                          </a:solidFill>
                        </a:rPr>
                        <a:t>)</a:t>
                      </a:r>
                      <a:endParaRPr lang="en-US" b="1" dirty="0">
                        <a:solidFill>
                          <a:schemeClr val="tx1"/>
                        </a:solidFill>
                      </a:endParaRPr>
                    </a:p>
                  </a:txBody>
                  <a:tcPr/>
                </a:tc>
              </a:tr>
            </a:tbl>
          </a:graphicData>
        </a:graphic>
      </p:graphicFrame>
      <p:graphicFrame>
        <p:nvGraphicFramePr>
          <p:cNvPr id="99" name="Table 133"/>
          <p:cNvGraphicFramePr>
            <a:graphicFrameLocks noGrp="1"/>
          </p:cNvGraphicFramePr>
          <p:nvPr>
            <p:extLst>
              <p:ext uri="{D42A27DB-BD31-4B8C-83A1-F6EECF244321}">
                <p14:modId xmlns:p14="http://schemas.microsoft.com/office/powerpoint/2010/main" val="3932354872"/>
              </p:ext>
            </p:extLst>
          </p:nvPr>
        </p:nvGraphicFramePr>
        <p:xfrm>
          <a:off x="4952014" y="4300375"/>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82309">
                <a:tc>
                  <a:txBody>
                    <a:bodyPr/>
                    <a:lstStyle/>
                    <a:p>
                      <a:pPr algn="ctr"/>
                      <a:r>
                        <a:rPr lang="en-US" sz="2000" b="0" i="1" dirty="0" smtClean="0">
                          <a:solidFill>
                            <a:schemeClr val="tx1"/>
                          </a:solidFill>
                        </a:rPr>
                        <a:t>f</a:t>
                      </a:r>
                      <a:r>
                        <a:rPr lang="en-US" sz="1600" b="0" dirty="0" smtClean="0">
                          <a:solidFill>
                            <a:schemeClr val="tx1"/>
                          </a:solidFill>
                        </a:rPr>
                        <a:t>2</a:t>
                      </a:r>
                      <a:endParaRPr lang="en-US" b="0" dirty="0">
                        <a:solidFill>
                          <a:schemeClr val="tx1"/>
                        </a:solidFill>
                      </a:endParaRPr>
                    </a:p>
                  </a:txBody>
                  <a:tcPr/>
                </a:tc>
                <a:tc>
                  <a:txBody>
                    <a:bodyPr/>
                    <a:lstStyle/>
                    <a:p>
                      <a:r>
                        <a:rPr lang="en-US" b="0" dirty="0" smtClean="0">
                          <a:solidFill>
                            <a:schemeClr val="tx1"/>
                          </a:solidFill>
                        </a:rPr>
                        <a:t>LOW(1)</a:t>
                      </a:r>
                      <a:endParaRPr lang="en-US" b="0" dirty="0">
                        <a:solidFill>
                          <a:schemeClr val="tx1"/>
                        </a:solidFill>
                      </a:endParaRPr>
                    </a:p>
                  </a:txBody>
                  <a:tcPr/>
                </a:tc>
              </a:tr>
            </a:tbl>
          </a:graphicData>
        </a:graphic>
      </p:graphicFrame>
      <p:graphicFrame>
        <p:nvGraphicFramePr>
          <p:cNvPr id="100" name="Table 133"/>
          <p:cNvGraphicFramePr>
            <a:graphicFrameLocks noGrp="1"/>
          </p:cNvGraphicFramePr>
          <p:nvPr>
            <p:extLst>
              <p:ext uri="{D42A27DB-BD31-4B8C-83A1-F6EECF244321}">
                <p14:modId xmlns:p14="http://schemas.microsoft.com/office/powerpoint/2010/main" val="3932354872"/>
              </p:ext>
            </p:extLst>
          </p:nvPr>
        </p:nvGraphicFramePr>
        <p:xfrm>
          <a:off x="7246755" y="4282951"/>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LOW(1)</a:t>
                      </a:r>
                    </a:p>
                  </a:txBody>
                  <a:tcPr/>
                </a:tc>
              </a:tr>
              <a:tr h="382309">
                <a:tc>
                  <a:txBody>
                    <a:bodyPr/>
                    <a:lstStyle/>
                    <a:p>
                      <a:pPr algn="ctr"/>
                      <a:r>
                        <a:rPr lang="en-US" sz="2000" b="0" i="1" dirty="0" smtClean="0">
                          <a:solidFill>
                            <a:schemeClr val="tx1"/>
                          </a:solidFill>
                        </a:rPr>
                        <a:t>f</a:t>
                      </a:r>
                      <a:r>
                        <a:rPr lang="en-US" sz="1600" b="0" dirty="0" smtClean="0">
                          <a:solidFill>
                            <a:schemeClr val="tx1"/>
                          </a:solidFill>
                        </a:rPr>
                        <a:t>2</a:t>
                      </a:r>
                      <a:endParaRPr lang="en-US" b="0" dirty="0">
                        <a:solidFill>
                          <a:schemeClr val="tx1"/>
                        </a:solidFill>
                      </a:endParaRPr>
                    </a:p>
                  </a:txBody>
                  <a:tcPr/>
                </a:tc>
                <a:tc>
                  <a:txBody>
                    <a:bodyPr/>
                    <a:lstStyle/>
                    <a:p>
                      <a:r>
                        <a:rPr lang="en-US" b="0" dirty="0" smtClean="0">
                          <a:solidFill>
                            <a:schemeClr val="tx1"/>
                          </a:solidFill>
                        </a:rPr>
                        <a:t>HIGH</a:t>
                      </a:r>
                      <a:endParaRPr lang="en-US" b="0" dirty="0">
                        <a:solidFill>
                          <a:schemeClr val="tx1"/>
                        </a:solidFill>
                      </a:endParaRPr>
                    </a:p>
                  </a:txBody>
                  <a:tcPr/>
                </a:tc>
              </a:tr>
            </a:tbl>
          </a:graphicData>
        </a:graphic>
      </p:graphicFrame>
      <p:cxnSp>
        <p:nvCxnSpPr>
          <p:cNvPr id="121" name="Straight Arrow Connector 88"/>
          <p:cNvCxnSpPr>
            <a:stCxn id="52" idx="6"/>
            <a:endCxn id="78" idx="2"/>
          </p:cNvCxnSpPr>
          <p:nvPr/>
        </p:nvCxnSpPr>
        <p:spPr>
          <a:xfrm flipV="1">
            <a:off x="1475656" y="2688417"/>
            <a:ext cx="474996" cy="1398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Rectangle 83"/>
          <p:cNvSpPr/>
          <p:nvPr/>
        </p:nvSpPr>
        <p:spPr>
          <a:xfrm>
            <a:off x="2987824" y="2937718"/>
            <a:ext cx="6019800" cy="763286"/>
          </a:xfrm>
          <a:prstGeom prst="rect">
            <a:avLst/>
          </a:prstGeom>
        </p:spPr>
        <p:txBody>
          <a:bodyPr wrap="square">
            <a:spAutoFit/>
          </a:bodyPr>
          <a:lstStyle/>
          <a:p>
            <a:pPr>
              <a:lnSpc>
                <a:spcPct val="90000"/>
              </a:lnSpc>
              <a:defRPr/>
            </a:pPr>
            <a:r>
              <a:rPr lang="en-US" sz="2400" dirty="0" smtClean="0">
                <a:latin typeface="+mn-lt"/>
                <a:cs typeface="Times New Roman" pitchFamily="18" charset="0"/>
              </a:rPr>
              <a:t>A source can change the priority of a </a:t>
            </a:r>
            <a:r>
              <a:rPr lang="en-US" sz="2400" dirty="0" smtClean="0">
                <a:solidFill>
                  <a:srgbClr val="0200F1"/>
                </a:solidFill>
                <a:latin typeface="+mn-lt"/>
                <a:cs typeface="Times New Roman" pitchFamily="18" charset="0"/>
              </a:rPr>
              <a:t>channel at most once</a:t>
            </a:r>
            <a:r>
              <a:rPr lang="en-US" sz="2400" dirty="0" smtClean="0">
                <a:latin typeface="+mn-lt"/>
                <a:cs typeface="Times New Roman" pitchFamily="18" charset="0"/>
              </a:rPr>
              <a:t> per control phase</a:t>
            </a:r>
          </a:p>
        </p:txBody>
      </p:sp>
      <p:sp>
        <p:nvSpPr>
          <p:cNvPr id="95" name="Rectangle 85"/>
          <p:cNvSpPr/>
          <p:nvPr/>
        </p:nvSpPr>
        <p:spPr>
          <a:xfrm>
            <a:off x="2026852" y="5812580"/>
            <a:ext cx="5181600" cy="424732"/>
          </a:xfrm>
          <a:prstGeom prst="rect">
            <a:avLst/>
          </a:prstGeom>
        </p:spPr>
        <p:txBody>
          <a:bodyPr wrap="square">
            <a:spAutoFit/>
          </a:bodyPr>
          <a:lstStyle/>
          <a:p>
            <a:pPr marL="228600" indent="-228600">
              <a:lnSpc>
                <a:spcPct val="90000"/>
              </a:lnSpc>
              <a:defRPr/>
            </a:pPr>
            <a:r>
              <a:rPr lang="en-US" sz="2400" dirty="0" smtClean="0">
                <a:solidFill>
                  <a:srgbClr val="FF0000"/>
                </a:solidFill>
                <a:latin typeface="+mn-lt"/>
                <a:cs typeface="Times New Roman" pitchFamily="18" charset="0"/>
              </a:rPr>
              <a:t>Misbehaving node A does not isolate </a:t>
            </a:r>
            <a:r>
              <a:rPr lang="en-US" sz="2400" i="1" dirty="0" smtClean="0">
                <a:solidFill>
                  <a:srgbClr val="FF0000"/>
                </a:solidFill>
                <a:latin typeface="+mn-lt"/>
                <a:cs typeface="Times New Roman" pitchFamily="18" charset="0"/>
              </a:rPr>
              <a:t>f</a:t>
            </a:r>
            <a:r>
              <a:rPr lang="en-US" dirty="0" smtClean="0">
                <a:solidFill>
                  <a:srgbClr val="FF0000"/>
                </a:solidFill>
                <a:latin typeface="+mn-lt"/>
                <a:cs typeface="Times New Roman" pitchFamily="18" charset="0"/>
              </a:rPr>
              <a:t>2</a:t>
            </a:r>
            <a:endParaRPr lang="en-US" sz="2400" dirty="0" smtClean="0">
              <a:solidFill>
                <a:srgbClr val="FF0000"/>
              </a:solidFill>
              <a:latin typeface="+mn-lt"/>
              <a:cs typeface="Times New Roman" pitchFamily="18" charset="0"/>
            </a:endParaRPr>
          </a:p>
        </p:txBody>
      </p:sp>
      <p:sp>
        <p:nvSpPr>
          <p:cNvPr id="2" name="TextBox 1"/>
          <p:cNvSpPr txBox="1"/>
          <p:nvPr/>
        </p:nvSpPr>
        <p:spPr>
          <a:xfrm>
            <a:off x="2275510" y="1855857"/>
            <a:ext cx="519042" cy="276999"/>
          </a:xfrm>
          <a:prstGeom prst="rect">
            <a:avLst/>
          </a:prstGeom>
          <a:noFill/>
        </p:spPr>
        <p:txBody>
          <a:bodyPr wrap="none" rtlCol="0">
            <a:spAutoFit/>
          </a:bodyPr>
          <a:lstStyle/>
          <a:p>
            <a:r>
              <a:rPr lang="en-US" sz="1200" dirty="0" smtClean="0">
                <a:latin typeface="+mn-lt"/>
                <a:cs typeface="Times New Roman" pitchFamily="18" charset="0"/>
              </a:rPr>
              <a:t>ATIM</a:t>
            </a:r>
            <a:endParaRPr lang="en-US" sz="1200" dirty="0">
              <a:latin typeface="+mn-lt"/>
              <a:cs typeface="Times New Roman" pitchFamily="18" charset="0"/>
            </a:endParaRPr>
          </a:p>
        </p:txBody>
      </p:sp>
      <p:sp>
        <p:nvSpPr>
          <p:cNvPr id="71" name="TextBox 70"/>
          <p:cNvSpPr txBox="1"/>
          <p:nvPr/>
        </p:nvSpPr>
        <p:spPr>
          <a:xfrm>
            <a:off x="5688124" y="1840182"/>
            <a:ext cx="519042" cy="276999"/>
          </a:xfrm>
          <a:prstGeom prst="rect">
            <a:avLst/>
          </a:prstGeom>
          <a:noFill/>
        </p:spPr>
        <p:txBody>
          <a:bodyPr wrap="none" rtlCol="0">
            <a:spAutoFit/>
          </a:bodyPr>
          <a:lstStyle/>
          <a:p>
            <a:r>
              <a:rPr lang="en-US" sz="1200" dirty="0" smtClean="0">
                <a:latin typeface="+mn-lt"/>
                <a:cs typeface="Times New Roman" pitchFamily="18" charset="0"/>
              </a:rPr>
              <a:t>ATIM</a:t>
            </a:r>
            <a:endParaRPr lang="en-US" sz="1200" dirty="0">
              <a:latin typeface="+mn-lt"/>
              <a:cs typeface="Times New Roman" pitchFamily="18" charset="0"/>
            </a:endParaRPr>
          </a:p>
        </p:txBody>
      </p:sp>
      <p:sp>
        <p:nvSpPr>
          <p:cNvPr id="74" name="TextBox 73"/>
          <p:cNvSpPr txBox="1"/>
          <p:nvPr/>
        </p:nvSpPr>
        <p:spPr>
          <a:xfrm>
            <a:off x="7380312" y="1855857"/>
            <a:ext cx="519042" cy="276999"/>
          </a:xfrm>
          <a:prstGeom prst="rect">
            <a:avLst/>
          </a:prstGeom>
          <a:noFill/>
        </p:spPr>
        <p:txBody>
          <a:bodyPr wrap="none" rtlCol="0">
            <a:spAutoFit/>
          </a:bodyPr>
          <a:lstStyle/>
          <a:p>
            <a:r>
              <a:rPr lang="en-US" sz="1200" dirty="0" smtClean="0">
                <a:latin typeface="+mn-lt"/>
                <a:cs typeface="Times New Roman" pitchFamily="18" charset="0"/>
              </a:rPr>
              <a:t>ATIM</a:t>
            </a:r>
            <a:endParaRPr lang="en-US" sz="1200" dirty="0">
              <a:latin typeface="+mn-lt"/>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18" grpId="0" animBg="1"/>
      <p:bldP spid="119" grpId="0" animBg="1"/>
      <p:bldP spid="9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8" name="Picture 8"/>
          <p:cNvPicPr>
            <a:picLocks noChangeAspect="1" noChangeArrowheads="1"/>
          </p:cNvPicPr>
          <p:nvPr/>
        </p:nvPicPr>
        <p:blipFill>
          <a:blip r:embed="rId3" cstate="print"/>
          <a:srcRect/>
          <a:stretch>
            <a:fillRect/>
          </a:stretch>
        </p:blipFill>
        <p:spPr bwMode="auto">
          <a:xfrm>
            <a:off x="744724" y="1752600"/>
            <a:ext cx="2476500" cy="2476500"/>
          </a:xfrm>
          <a:prstGeom prst="rect">
            <a:avLst/>
          </a:prstGeom>
          <a:noFill/>
          <a:ln w="9525">
            <a:noFill/>
            <a:miter lim="800000"/>
            <a:headEnd/>
            <a:tailEnd/>
          </a:ln>
        </p:spPr>
      </p:pic>
      <p:sp>
        <p:nvSpPr>
          <p:cNvPr id="2" name="Title 1"/>
          <p:cNvSpPr>
            <a:spLocks noGrp="1"/>
          </p:cNvSpPr>
          <p:nvPr>
            <p:ph type="title"/>
          </p:nvPr>
        </p:nvSpPr>
        <p:spPr/>
        <p:txBody>
          <a:bodyPr/>
          <a:lstStyle/>
          <a:p>
            <a:pPr algn="ctr"/>
            <a:r>
              <a:rPr lang="en-US" dirty="0" smtClean="0">
                <a:cs typeface="Times New Roman" pitchFamily="18" charset="0"/>
              </a:rPr>
              <a:t>Mitigation of MRA – Secure Neighbor Discovery</a:t>
            </a:r>
            <a:endParaRPr lang="en-US" dirty="0">
              <a:cs typeface="Times New Roman" pitchFamily="18" charset="0"/>
            </a:endParaRPr>
          </a:p>
        </p:txBody>
      </p:sp>
      <p:sp>
        <p:nvSpPr>
          <p:cNvPr id="17" name="Rectangle 16"/>
          <p:cNvSpPr/>
          <p:nvPr/>
        </p:nvSpPr>
        <p:spPr>
          <a:xfrm>
            <a:off x="381000" y="4796135"/>
            <a:ext cx="7543800" cy="424732"/>
          </a:xfrm>
          <a:prstGeom prst="rect">
            <a:avLst/>
          </a:prstGeom>
        </p:spPr>
        <p:txBody>
          <a:bodyPr wrap="square">
            <a:spAutoFit/>
          </a:bodyPr>
          <a:lstStyle/>
          <a:p>
            <a:pPr>
              <a:lnSpc>
                <a:spcPct val="90000"/>
              </a:lnSpc>
              <a:defRPr/>
            </a:pPr>
            <a:r>
              <a:rPr lang="en-US" sz="2400" dirty="0" smtClean="0">
                <a:latin typeface="+mn-lt"/>
                <a:cs typeface="Times New Roman" pitchFamily="18" charset="0"/>
              </a:rPr>
              <a:t>Discover 2-hop topology and record hidden terminals</a:t>
            </a:r>
            <a:endParaRPr lang="en-US" sz="2400" i="1" dirty="0">
              <a:latin typeface="+mn-lt"/>
              <a:cs typeface="Times New Roman" pitchFamily="18" charset="0"/>
            </a:endParaRPr>
          </a:p>
        </p:txBody>
      </p:sp>
      <p:sp>
        <p:nvSpPr>
          <p:cNvPr id="18" name="Rectangle 17"/>
          <p:cNvSpPr/>
          <p:nvPr/>
        </p:nvSpPr>
        <p:spPr>
          <a:xfrm>
            <a:off x="381000" y="5253335"/>
            <a:ext cx="8382000" cy="424732"/>
          </a:xfrm>
          <a:prstGeom prst="rect">
            <a:avLst/>
          </a:prstGeom>
        </p:spPr>
        <p:txBody>
          <a:bodyPr wrap="square">
            <a:spAutoFit/>
          </a:bodyPr>
          <a:lstStyle/>
          <a:p>
            <a:pPr>
              <a:lnSpc>
                <a:spcPct val="90000"/>
              </a:lnSpc>
              <a:defRPr/>
            </a:pPr>
            <a:r>
              <a:rPr lang="en-US" sz="2400" i="1" dirty="0" smtClean="0">
                <a:latin typeface="+mn-lt"/>
                <a:cs typeface="Times New Roman" pitchFamily="18" charset="0"/>
              </a:rPr>
              <a:t>F </a:t>
            </a:r>
            <a:r>
              <a:rPr lang="en-US" sz="2400" dirty="0" smtClean="0">
                <a:latin typeface="+mn-lt"/>
                <a:cs typeface="Times New Roman" pitchFamily="18" charset="0"/>
              </a:rPr>
              <a:t>is hidden terminal to all but </a:t>
            </a:r>
            <a:r>
              <a:rPr lang="en-US" sz="2400" i="1" dirty="0" smtClean="0">
                <a:latin typeface="+mn-lt"/>
                <a:cs typeface="Times New Roman" pitchFamily="18" charset="0"/>
              </a:rPr>
              <a:t>M</a:t>
            </a:r>
            <a:r>
              <a:rPr lang="en-US" sz="2400" dirty="0" smtClean="0">
                <a:latin typeface="+mn-lt"/>
                <a:cs typeface="Times New Roman" pitchFamily="18" charset="0"/>
              </a:rPr>
              <a:t> </a:t>
            </a:r>
            <a:r>
              <a:rPr lang="en-US" sz="2400" dirty="0" smtClean="0">
                <a:latin typeface="+mn-lt"/>
                <a:cs typeface="Times New Roman" pitchFamily="18" charset="0"/>
                <a:sym typeface="Wingdings" pitchFamily="2" charset="2"/>
              </a:rPr>
              <a:t> </a:t>
            </a:r>
            <a:r>
              <a:rPr lang="en-US" sz="2400" i="1" dirty="0" smtClean="0">
                <a:latin typeface="+mn-lt"/>
                <a:cs typeface="Times New Roman" pitchFamily="18" charset="0"/>
                <a:sym typeface="Wingdings" pitchFamily="2" charset="2"/>
              </a:rPr>
              <a:t>M</a:t>
            </a:r>
            <a:r>
              <a:rPr lang="en-US" sz="2400" dirty="0" smtClean="0">
                <a:latin typeface="+mn-lt"/>
                <a:cs typeface="Times New Roman" pitchFamily="18" charset="0"/>
                <a:sym typeface="Wingdings" pitchFamily="2" charset="2"/>
              </a:rPr>
              <a:t> is suspected of misbehavior</a:t>
            </a:r>
          </a:p>
        </p:txBody>
      </p:sp>
      <p:sp>
        <p:nvSpPr>
          <p:cNvPr id="13" name="Rectangle 12"/>
          <p:cNvSpPr/>
          <p:nvPr/>
        </p:nvSpPr>
        <p:spPr>
          <a:xfrm>
            <a:off x="381000" y="5710535"/>
            <a:ext cx="7543800" cy="461665"/>
          </a:xfrm>
          <a:prstGeom prst="rect">
            <a:avLst/>
          </a:prstGeom>
        </p:spPr>
        <p:txBody>
          <a:bodyPr wrap="square">
            <a:spAutoFit/>
          </a:bodyPr>
          <a:lstStyle/>
          <a:p>
            <a:r>
              <a:rPr lang="en-US" sz="2400" dirty="0" smtClean="0">
                <a:latin typeface="+mn-lt"/>
              </a:rPr>
              <a:t>Execute challenge-response between </a:t>
            </a:r>
            <a:r>
              <a:rPr lang="en-US" sz="2400" i="1" dirty="0" smtClean="0">
                <a:latin typeface="+mn-lt"/>
              </a:rPr>
              <a:t>A and F </a:t>
            </a:r>
            <a:endParaRPr lang="en-US" sz="2400" dirty="0">
              <a:latin typeface="+mn-lt"/>
            </a:endParaRPr>
          </a:p>
        </p:txBody>
      </p:sp>
      <p:sp>
        <p:nvSpPr>
          <p:cNvPr id="10" name="Date Placeholder 9"/>
          <p:cNvSpPr>
            <a:spLocks noGrp="1"/>
          </p:cNvSpPr>
          <p:nvPr>
            <p:ph type="dt" sz="half" idx="10"/>
          </p:nvPr>
        </p:nvSpPr>
        <p:spPr/>
        <p:txBody>
          <a:bodyPr/>
          <a:lstStyle/>
          <a:p>
            <a:r>
              <a:rPr lang="en-US" altLang="zh-CN" smtClean="0"/>
              <a:t>4/18/2013</a:t>
            </a:r>
            <a:endParaRPr lang="en-US" altLang="zh-CN"/>
          </a:p>
        </p:txBody>
      </p:sp>
      <p:sp>
        <p:nvSpPr>
          <p:cNvPr id="19" name="Slide Number Placeholder 18"/>
          <p:cNvSpPr>
            <a:spLocks noGrp="1"/>
          </p:cNvSpPr>
          <p:nvPr>
            <p:ph type="sldNum" sz="quarter" idx="12"/>
          </p:nvPr>
        </p:nvSpPr>
        <p:spPr/>
        <p:txBody>
          <a:bodyPr/>
          <a:lstStyle/>
          <a:p>
            <a:fld id="{D8894E51-B8CC-DF4B-B2E5-784E7CE7E243}" type="slidenum">
              <a:rPr lang="en-US" altLang="zh-CN" smtClean="0"/>
              <a:pPr/>
              <a:t>17</a:t>
            </a:fld>
            <a:endParaRPr lang="en-US" altLang="zh-CN"/>
          </a:p>
        </p:txBody>
      </p:sp>
      <p:sp>
        <p:nvSpPr>
          <p:cNvPr id="21" name="Footer Placeholder 20"/>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22" name="Rectangle 21"/>
          <p:cNvSpPr/>
          <p:nvPr/>
        </p:nvSpPr>
        <p:spPr>
          <a:xfrm>
            <a:off x="228600" y="914400"/>
            <a:ext cx="3732871" cy="424732"/>
          </a:xfrm>
          <a:prstGeom prst="rect">
            <a:avLst/>
          </a:prstGeom>
        </p:spPr>
        <p:txBody>
          <a:bodyPr wrap="square">
            <a:spAutoFit/>
          </a:bodyPr>
          <a:lstStyle/>
          <a:p>
            <a:pPr>
              <a:lnSpc>
                <a:spcPct val="90000"/>
              </a:lnSpc>
              <a:defRPr/>
            </a:pPr>
            <a:r>
              <a:rPr lang="en-US" sz="2400" dirty="0" smtClean="0">
                <a:latin typeface="+mn-lt"/>
                <a:cs typeface="Times New Roman" pitchFamily="18" charset="0"/>
              </a:rPr>
              <a:t>Detecting fictitious sources</a:t>
            </a:r>
            <a:endParaRPr lang="en-US" sz="2400" i="1" dirty="0">
              <a:latin typeface="+mn-lt"/>
              <a:cs typeface="Times New Roman" pitchFamily="18" charset="0"/>
            </a:endParaRPr>
          </a:p>
        </p:txBody>
      </p:sp>
      <p:pic>
        <p:nvPicPr>
          <p:cNvPr id="61442" name="Picture 2"/>
          <p:cNvPicPr>
            <a:picLocks noChangeAspect="1" noChangeArrowheads="1"/>
          </p:cNvPicPr>
          <p:nvPr/>
        </p:nvPicPr>
        <p:blipFill>
          <a:blip r:embed="rId4" cstate="print"/>
          <a:srcRect/>
          <a:stretch>
            <a:fillRect/>
          </a:stretch>
        </p:blipFill>
        <p:spPr bwMode="auto">
          <a:xfrm>
            <a:off x="516124" y="1828800"/>
            <a:ext cx="342900" cy="333375"/>
          </a:xfrm>
          <a:prstGeom prst="rect">
            <a:avLst/>
          </a:prstGeom>
          <a:noFill/>
          <a:ln w="9525">
            <a:noFill/>
            <a:miter lim="800000"/>
            <a:headEnd/>
            <a:tailEnd/>
          </a:ln>
        </p:spPr>
      </p:pic>
      <p:pic>
        <p:nvPicPr>
          <p:cNvPr id="61443" name="Picture 3"/>
          <p:cNvPicPr>
            <a:picLocks noChangeAspect="1" noChangeArrowheads="1"/>
          </p:cNvPicPr>
          <p:nvPr/>
        </p:nvPicPr>
        <p:blipFill>
          <a:blip r:embed="rId5" cstate="print"/>
          <a:srcRect/>
          <a:stretch>
            <a:fillRect/>
          </a:stretch>
        </p:blipFill>
        <p:spPr bwMode="auto">
          <a:xfrm>
            <a:off x="1201924" y="2362200"/>
            <a:ext cx="342900" cy="342900"/>
          </a:xfrm>
          <a:prstGeom prst="rect">
            <a:avLst/>
          </a:prstGeom>
          <a:noFill/>
          <a:ln w="9525">
            <a:noFill/>
            <a:miter lim="800000"/>
            <a:headEnd/>
            <a:tailEnd/>
          </a:ln>
        </p:spPr>
      </p:pic>
      <p:pic>
        <p:nvPicPr>
          <p:cNvPr id="61444" name="Picture 4"/>
          <p:cNvPicPr>
            <a:picLocks noChangeAspect="1" noChangeArrowheads="1"/>
          </p:cNvPicPr>
          <p:nvPr/>
        </p:nvPicPr>
        <p:blipFill>
          <a:blip r:embed="rId6" cstate="print"/>
          <a:srcRect/>
          <a:stretch>
            <a:fillRect/>
          </a:stretch>
        </p:blipFill>
        <p:spPr bwMode="auto">
          <a:xfrm>
            <a:off x="1811524" y="2819400"/>
            <a:ext cx="342900" cy="333375"/>
          </a:xfrm>
          <a:prstGeom prst="rect">
            <a:avLst/>
          </a:prstGeom>
          <a:noFill/>
          <a:ln w="9525">
            <a:noFill/>
            <a:miter lim="800000"/>
            <a:headEnd/>
            <a:tailEnd/>
          </a:ln>
        </p:spPr>
      </p:pic>
      <p:pic>
        <p:nvPicPr>
          <p:cNvPr id="61445" name="Picture 5"/>
          <p:cNvPicPr>
            <a:picLocks noChangeAspect="1" noChangeArrowheads="1"/>
          </p:cNvPicPr>
          <p:nvPr/>
        </p:nvPicPr>
        <p:blipFill>
          <a:blip r:embed="rId6" cstate="print"/>
          <a:srcRect/>
          <a:stretch>
            <a:fillRect/>
          </a:stretch>
        </p:blipFill>
        <p:spPr bwMode="auto">
          <a:xfrm>
            <a:off x="2525924" y="3176972"/>
            <a:ext cx="342900" cy="333375"/>
          </a:xfrm>
          <a:prstGeom prst="rect">
            <a:avLst/>
          </a:prstGeom>
          <a:noFill/>
          <a:ln w="9525">
            <a:noFill/>
            <a:miter lim="800000"/>
            <a:headEnd/>
            <a:tailEnd/>
          </a:ln>
        </p:spPr>
      </p:pic>
      <p:pic>
        <p:nvPicPr>
          <p:cNvPr id="61446" name="Picture 6"/>
          <p:cNvPicPr>
            <a:picLocks noChangeAspect="1" noChangeArrowheads="1"/>
          </p:cNvPicPr>
          <p:nvPr/>
        </p:nvPicPr>
        <p:blipFill>
          <a:blip r:embed="rId6" cstate="print"/>
          <a:srcRect/>
          <a:stretch>
            <a:fillRect/>
          </a:stretch>
        </p:blipFill>
        <p:spPr bwMode="auto">
          <a:xfrm>
            <a:off x="1966628" y="3384612"/>
            <a:ext cx="342900" cy="333375"/>
          </a:xfrm>
          <a:prstGeom prst="rect">
            <a:avLst/>
          </a:prstGeom>
          <a:noFill/>
          <a:ln w="9525">
            <a:noFill/>
            <a:miter lim="800000"/>
            <a:headEnd/>
            <a:tailEnd/>
          </a:ln>
        </p:spPr>
      </p:pic>
      <p:pic>
        <p:nvPicPr>
          <p:cNvPr id="61447" name="Picture 7"/>
          <p:cNvPicPr>
            <a:picLocks noChangeAspect="1" noChangeArrowheads="1"/>
          </p:cNvPicPr>
          <p:nvPr/>
        </p:nvPicPr>
        <p:blipFill>
          <a:blip r:embed="rId6" cstate="print"/>
          <a:srcRect/>
          <a:stretch>
            <a:fillRect/>
          </a:stretch>
        </p:blipFill>
        <p:spPr bwMode="auto">
          <a:xfrm>
            <a:off x="2256850" y="2401925"/>
            <a:ext cx="342900" cy="333375"/>
          </a:xfrm>
          <a:prstGeom prst="rect">
            <a:avLst/>
          </a:prstGeom>
          <a:noFill/>
          <a:ln w="9525">
            <a:noFill/>
            <a:miter lim="800000"/>
            <a:headEnd/>
            <a:tailEnd/>
          </a:ln>
        </p:spPr>
      </p:pic>
      <p:cxnSp>
        <p:nvCxnSpPr>
          <p:cNvPr id="24" name="Straight Arrow Connector 23"/>
          <p:cNvCxnSpPr>
            <a:endCxn id="61442" idx="3"/>
          </p:cNvCxnSpPr>
          <p:nvPr/>
        </p:nvCxnSpPr>
        <p:spPr>
          <a:xfrm flipH="1" flipV="1">
            <a:off x="859024" y="1995488"/>
            <a:ext cx="495300" cy="366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44724" y="2133600"/>
            <a:ext cx="533400" cy="400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61444" idx="1"/>
          </p:cNvCxnSpPr>
          <p:nvPr/>
        </p:nvCxnSpPr>
        <p:spPr>
          <a:xfrm>
            <a:off x="1430524" y="2667000"/>
            <a:ext cx="381000" cy="3190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1506724" y="2514600"/>
            <a:ext cx="495300" cy="366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87524" y="1905000"/>
            <a:ext cx="325730" cy="461665"/>
          </a:xfrm>
          <a:prstGeom prst="rect">
            <a:avLst/>
          </a:prstGeom>
          <a:noFill/>
        </p:spPr>
        <p:txBody>
          <a:bodyPr wrap="none" rtlCol="0">
            <a:spAutoFit/>
          </a:bodyPr>
          <a:lstStyle/>
          <a:p>
            <a:r>
              <a:rPr lang="en-US" sz="2400" i="1" dirty="0" smtClean="0">
                <a:latin typeface="+mn-lt"/>
              </a:rPr>
              <a:t>F</a:t>
            </a:r>
            <a:endParaRPr lang="en-US" i="1" dirty="0">
              <a:latin typeface="+mn-lt"/>
            </a:endParaRPr>
          </a:p>
        </p:txBody>
      </p:sp>
      <p:sp>
        <p:nvSpPr>
          <p:cNvPr id="40" name="TextBox 39"/>
          <p:cNvSpPr txBox="1"/>
          <p:nvPr/>
        </p:nvSpPr>
        <p:spPr>
          <a:xfrm>
            <a:off x="973324" y="2590800"/>
            <a:ext cx="447558" cy="461665"/>
          </a:xfrm>
          <a:prstGeom prst="rect">
            <a:avLst/>
          </a:prstGeom>
          <a:noFill/>
        </p:spPr>
        <p:txBody>
          <a:bodyPr wrap="none" rtlCol="0">
            <a:spAutoFit/>
          </a:bodyPr>
          <a:lstStyle/>
          <a:p>
            <a:r>
              <a:rPr lang="en-US" sz="2400" i="1" dirty="0" smtClean="0">
                <a:latin typeface="+mn-lt"/>
              </a:rPr>
              <a:t>M</a:t>
            </a:r>
            <a:endParaRPr lang="en-US" i="1" dirty="0">
              <a:latin typeface="+mn-lt"/>
            </a:endParaRPr>
          </a:p>
        </p:txBody>
      </p:sp>
      <p:sp>
        <p:nvSpPr>
          <p:cNvPr id="41" name="TextBox 40"/>
          <p:cNvSpPr txBox="1"/>
          <p:nvPr/>
        </p:nvSpPr>
        <p:spPr>
          <a:xfrm>
            <a:off x="2040124" y="2819400"/>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42" name="TextBox 41"/>
          <p:cNvSpPr txBox="1"/>
          <p:nvPr/>
        </p:nvSpPr>
        <p:spPr>
          <a:xfrm>
            <a:off x="2057872" y="2168860"/>
            <a:ext cx="351378"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43" name="TextBox 42"/>
          <p:cNvSpPr txBox="1"/>
          <p:nvPr/>
        </p:nvSpPr>
        <p:spPr>
          <a:xfrm>
            <a:off x="1661828" y="3380147"/>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44" name="TextBox 43"/>
          <p:cNvSpPr txBox="1"/>
          <p:nvPr/>
        </p:nvSpPr>
        <p:spPr>
          <a:xfrm>
            <a:off x="2777952" y="3068960"/>
            <a:ext cx="348172"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32" name="Rectangle 21"/>
          <p:cNvSpPr/>
          <p:nvPr/>
        </p:nvSpPr>
        <p:spPr>
          <a:xfrm>
            <a:off x="4583545" y="1327868"/>
            <a:ext cx="3732871" cy="424732"/>
          </a:xfrm>
          <a:prstGeom prst="rect">
            <a:avLst/>
          </a:prstGeom>
        </p:spPr>
        <p:txBody>
          <a:bodyPr wrap="square">
            <a:spAutoFit/>
          </a:bodyPr>
          <a:lstStyle/>
          <a:p>
            <a:pPr>
              <a:lnSpc>
                <a:spcPct val="90000"/>
              </a:lnSpc>
              <a:defRPr/>
            </a:pPr>
            <a:r>
              <a:rPr lang="en-US" sz="2400" dirty="0" smtClean="0">
                <a:latin typeface="+mn-lt"/>
                <a:cs typeface="Times New Roman" pitchFamily="18" charset="0"/>
              </a:rPr>
              <a:t>Topological information</a:t>
            </a:r>
            <a:endParaRPr lang="en-US" sz="2400" i="1" dirty="0">
              <a:latin typeface="+mn-lt"/>
              <a:cs typeface="Times New Roman" pitchFamily="18" charset="0"/>
            </a:endParaRPr>
          </a:p>
        </p:txBody>
      </p:sp>
      <p:sp>
        <p:nvSpPr>
          <p:cNvPr id="33" name="Rectangle 21"/>
          <p:cNvSpPr/>
          <p:nvPr/>
        </p:nvSpPr>
        <p:spPr>
          <a:xfrm>
            <a:off x="3491880" y="4229100"/>
            <a:ext cx="5317047" cy="424732"/>
          </a:xfrm>
          <a:prstGeom prst="rect">
            <a:avLst/>
          </a:prstGeom>
        </p:spPr>
        <p:txBody>
          <a:bodyPr wrap="square">
            <a:spAutoFit/>
          </a:bodyPr>
          <a:lstStyle/>
          <a:p>
            <a:pPr>
              <a:lnSpc>
                <a:spcPct val="90000"/>
              </a:lnSpc>
              <a:defRPr/>
            </a:pPr>
            <a:r>
              <a:rPr lang="en-US" sz="2400" dirty="0" smtClean="0">
                <a:latin typeface="+mn-lt"/>
                <a:cs typeface="Times New Roman" pitchFamily="18" charset="0"/>
              </a:rPr>
              <a:t>n: direct neighbor, h: non-direct neighbor </a:t>
            </a:r>
            <a:endParaRPr lang="en-US" sz="2400" i="1" dirty="0">
              <a:latin typeface="+mn-lt"/>
              <a:cs typeface="Times New Roman" pitchFamily="18" charset="0"/>
            </a:endParaRPr>
          </a:p>
        </p:txBody>
      </p:sp>
      <p:pic>
        <p:nvPicPr>
          <p:cNvPr id="86024" name="Picture 8"/>
          <p:cNvPicPr>
            <a:picLocks noChangeAspect="1" noChangeArrowheads="1"/>
          </p:cNvPicPr>
          <p:nvPr/>
        </p:nvPicPr>
        <p:blipFill>
          <a:blip r:embed="rId7" cstate="print"/>
          <a:srcRect/>
          <a:stretch>
            <a:fillRect/>
          </a:stretch>
        </p:blipFill>
        <p:spPr bwMode="auto">
          <a:xfrm>
            <a:off x="3961471" y="1905000"/>
            <a:ext cx="4102917" cy="217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altLang="zh-CN" dirty="0" smtClean="0">
                <a:ea typeface="宋体" charset="0"/>
                <a:cs typeface="Times New Roman" pitchFamily="18" charset="0"/>
              </a:rPr>
              <a:t>Effect of Mitigation Techniques</a:t>
            </a:r>
            <a:endParaRPr lang="en-US" altLang="zh-CN" dirty="0" smtClean="0">
              <a:cs typeface="Times New Roman" pitchFamily="18" charset="0"/>
            </a:endParaRPr>
          </a:p>
        </p:txBody>
      </p:sp>
      <p:pic>
        <p:nvPicPr>
          <p:cNvPr id="27650" name="Picture 2"/>
          <p:cNvPicPr>
            <a:picLocks noChangeAspect="1" noChangeArrowheads="1"/>
          </p:cNvPicPr>
          <p:nvPr/>
        </p:nvPicPr>
        <p:blipFill>
          <a:blip r:embed="rId2" cstate="print"/>
          <a:srcRect/>
          <a:stretch>
            <a:fillRect/>
          </a:stretch>
        </p:blipFill>
        <p:spPr bwMode="auto">
          <a:xfrm>
            <a:off x="1187624" y="1170191"/>
            <a:ext cx="6803661" cy="5279190"/>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r>
              <a:rPr lang="en-US" altLang="zh-CN" smtClean="0"/>
              <a:t>4/18/2013</a:t>
            </a:r>
            <a:endParaRPr lang="en-US" altLang="zh-CN"/>
          </a:p>
        </p:txBody>
      </p:sp>
      <p:sp>
        <p:nvSpPr>
          <p:cNvPr id="12" name="Slide Number Placeholder 11"/>
          <p:cNvSpPr>
            <a:spLocks noGrp="1"/>
          </p:cNvSpPr>
          <p:nvPr>
            <p:ph type="sldNum" sz="quarter" idx="12"/>
          </p:nvPr>
        </p:nvSpPr>
        <p:spPr/>
        <p:txBody>
          <a:bodyPr/>
          <a:lstStyle/>
          <a:p>
            <a:fld id="{D8894E51-B8CC-DF4B-B2E5-784E7CE7E243}" type="slidenum">
              <a:rPr lang="en-US" altLang="zh-CN" smtClean="0"/>
              <a:pPr/>
              <a:t>18</a:t>
            </a:fld>
            <a:endParaRPr lang="en-US" altLang="zh-CN"/>
          </a:p>
        </p:txBody>
      </p:sp>
      <p:sp>
        <p:nvSpPr>
          <p:cNvPr id="14" name="Footer Placeholder 13"/>
          <p:cNvSpPr>
            <a:spLocks noGrp="1"/>
          </p:cNvSpPr>
          <p:nvPr>
            <p:ph type="ftr" sz="quarter" idx="11"/>
          </p:nvPr>
        </p:nvSpPr>
        <p:spPr/>
        <p:txBody>
          <a:bodyPr/>
          <a:lstStyle/>
          <a:p>
            <a:pPr>
              <a:defRPr/>
            </a:pPr>
            <a:r>
              <a:rPr lang="en-US" smtClean="0"/>
              <a:t>Yan Zhang and Loukas Lazos, INFOCOM 2013, Univ. of Arizona</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US" altLang="zh-CN" dirty="0" smtClean="0">
                <a:ea typeface="宋体" charset="0"/>
                <a:cs typeface="Times New Roman" pitchFamily="18" charset="0"/>
              </a:rPr>
              <a:t>Conclusions and Future Work</a:t>
            </a:r>
            <a:endParaRPr lang="en-US" altLang="zh-CN" dirty="0" smtClean="0">
              <a:cs typeface="Times New Roman" pitchFamily="18" charset="0"/>
            </a:endParaRPr>
          </a:p>
        </p:txBody>
      </p:sp>
      <p:sp>
        <p:nvSpPr>
          <p:cNvPr id="7" name="Rectangle 6"/>
          <p:cNvSpPr/>
          <p:nvPr/>
        </p:nvSpPr>
        <p:spPr>
          <a:xfrm>
            <a:off x="228600" y="990600"/>
            <a:ext cx="8915400" cy="461665"/>
          </a:xfrm>
          <a:prstGeom prst="rect">
            <a:avLst/>
          </a:prstGeom>
        </p:spPr>
        <p:txBody>
          <a:bodyPr wrap="square">
            <a:spAutoFit/>
          </a:bodyPr>
          <a:lstStyle/>
          <a:p>
            <a:r>
              <a:rPr lang="en-US" sz="2400" dirty="0" smtClean="0">
                <a:latin typeface="+mn-lt"/>
              </a:rPr>
              <a:t>Studied the impact of misbehavior on </a:t>
            </a:r>
            <a:r>
              <a:rPr lang="en-US" sz="2400" dirty="0" smtClean="0">
                <a:solidFill>
                  <a:srgbClr val="0000FF"/>
                </a:solidFill>
                <a:latin typeface="+mn-lt"/>
              </a:rPr>
              <a:t>split-phase </a:t>
            </a:r>
            <a:r>
              <a:rPr lang="en-US" sz="2400" dirty="0" smtClean="0">
                <a:latin typeface="+mn-lt"/>
              </a:rPr>
              <a:t>MMAC protocols</a:t>
            </a:r>
            <a:endParaRPr lang="en-US" sz="2400" dirty="0">
              <a:latin typeface="+mn-lt"/>
            </a:endParaRPr>
          </a:p>
        </p:txBody>
      </p:sp>
      <p:sp>
        <p:nvSpPr>
          <p:cNvPr id="8" name="Rectangle 7"/>
          <p:cNvSpPr/>
          <p:nvPr/>
        </p:nvSpPr>
        <p:spPr>
          <a:xfrm>
            <a:off x="229108" y="1772816"/>
            <a:ext cx="8915400" cy="830997"/>
          </a:xfrm>
          <a:prstGeom prst="rect">
            <a:avLst/>
          </a:prstGeom>
        </p:spPr>
        <p:txBody>
          <a:bodyPr wrap="square">
            <a:spAutoFit/>
          </a:bodyPr>
          <a:lstStyle/>
          <a:p>
            <a:r>
              <a:rPr lang="en-US" sz="2400" dirty="0" smtClean="0">
                <a:latin typeface="+mn-lt"/>
              </a:rPr>
              <a:t>Derived </a:t>
            </a:r>
            <a:r>
              <a:rPr lang="en-US" altLang="zh-CN" sz="2400" dirty="0" smtClean="0">
                <a:solidFill>
                  <a:srgbClr val="0000FF"/>
                </a:solidFill>
                <a:latin typeface="+mn-lt"/>
              </a:rPr>
              <a:t>adaptive misbehavior strategies </a:t>
            </a:r>
            <a:r>
              <a:rPr lang="en-US" altLang="zh-CN" sz="2400" dirty="0" smtClean="0">
                <a:latin typeface="+mn-lt"/>
              </a:rPr>
              <a:t>which are able to monopolize </a:t>
            </a:r>
          </a:p>
          <a:p>
            <a:r>
              <a:rPr lang="en-US" altLang="zh-CN" sz="2400" dirty="0" smtClean="0">
                <a:latin typeface="+mn-lt"/>
              </a:rPr>
              <a:t>a desired subset of channels</a:t>
            </a:r>
            <a:r>
              <a:rPr lang="en-US" sz="2400" dirty="0" smtClean="0">
                <a:latin typeface="+mn-lt"/>
              </a:rPr>
              <a:t> </a:t>
            </a:r>
            <a:endParaRPr lang="en-US" sz="2400" dirty="0">
              <a:latin typeface="+mn-lt"/>
            </a:endParaRPr>
          </a:p>
        </p:txBody>
      </p:sp>
      <p:sp>
        <p:nvSpPr>
          <p:cNvPr id="11" name="Date Placeholder 10"/>
          <p:cNvSpPr>
            <a:spLocks noGrp="1"/>
          </p:cNvSpPr>
          <p:nvPr>
            <p:ph type="dt" sz="half" idx="10"/>
          </p:nvPr>
        </p:nvSpPr>
        <p:spPr/>
        <p:txBody>
          <a:bodyPr/>
          <a:lstStyle/>
          <a:p>
            <a:r>
              <a:rPr lang="en-US" altLang="zh-CN" smtClean="0"/>
              <a:t>4/18/2013</a:t>
            </a:r>
            <a:endParaRPr lang="en-US" altLang="zh-CN"/>
          </a:p>
        </p:txBody>
      </p:sp>
      <p:sp>
        <p:nvSpPr>
          <p:cNvPr id="13" name="Slide Number Placeholder 12"/>
          <p:cNvSpPr>
            <a:spLocks noGrp="1"/>
          </p:cNvSpPr>
          <p:nvPr>
            <p:ph type="sldNum" sz="quarter" idx="12"/>
          </p:nvPr>
        </p:nvSpPr>
        <p:spPr/>
        <p:txBody>
          <a:bodyPr/>
          <a:lstStyle/>
          <a:p>
            <a:fld id="{D8894E51-B8CC-DF4B-B2E5-784E7CE7E243}" type="slidenum">
              <a:rPr lang="en-US" altLang="zh-CN" smtClean="0"/>
              <a:pPr/>
              <a:t>19</a:t>
            </a:fld>
            <a:endParaRPr lang="en-US" altLang="zh-CN"/>
          </a:p>
        </p:txBody>
      </p:sp>
      <p:sp>
        <p:nvSpPr>
          <p:cNvPr id="15" name="Footer Placeholder 14"/>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12" name="矩形 11"/>
          <p:cNvSpPr/>
          <p:nvPr/>
        </p:nvSpPr>
        <p:spPr>
          <a:xfrm>
            <a:off x="287524" y="3897052"/>
            <a:ext cx="8424936" cy="2308324"/>
          </a:xfrm>
          <a:prstGeom prst="rect">
            <a:avLst/>
          </a:prstGeom>
        </p:spPr>
        <p:txBody>
          <a:bodyPr wrap="square">
            <a:spAutoFit/>
          </a:bodyPr>
          <a:lstStyle/>
          <a:p>
            <a:pPr marL="0" lvl="1">
              <a:defRPr/>
            </a:pPr>
            <a:endParaRPr lang="en-US" altLang="zh-CN" sz="2400" dirty="0" smtClean="0">
              <a:latin typeface="+mn-lt"/>
            </a:endParaRPr>
          </a:p>
          <a:p>
            <a:pPr marL="0" lvl="1">
              <a:defRPr/>
            </a:pPr>
            <a:r>
              <a:rPr lang="en-US" altLang="zh-CN" sz="2400" dirty="0" smtClean="0">
                <a:latin typeface="+mn-lt"/>
              </a:rPr>
              <a:t>Future work</a:t>
            </a:r>
          </a:p>
          <a:p>
            <a:pPr marL="0" lvl="1">
              <a:defRPr/>
            </a:pPr>
            <a:r>
              <a:rPr lang="en-US" altLang="zh-CN" sz="2400" dirty="0" smtClean="0">
                <a:latin typeface="+mn-lt"/>
              </a:rPr>
              <a:t>   Investigate misbehavior strategies for dedicated control channel </a:t>
            </a:r>
            <a:r>
              <a:rPr lang="en-US" altLang="zh-CN" sz="2400" dirty="0">
                <a:latin typeface="+mn-lt"/>
              </a:rPr>
              <a:t> </a:t>
            </a:r>
            <a:r>
              <a:rPr lang="en-US" altLang="zh-CN" sz="2400" dirty="0" smtClean="0">
                <a:latin typeface="+mn-lt"/>
              </a:rPr>
              <a:t>  </a:t>
            </a:r>
          </a:p>
          <a:p>
            <a:pPr marL="0" lvl="1">
              <a:defRPr/>
            </a:pPr>
            <a:r>
              <a:rPr lang="en-US" altLang="zh-CN" sz="2400" dirty="0">
                <a:latin typeface="+mn-lt"/>
              </a:rPr>
              <a:t> </a:t>
            </a:r>
            <a:r>
              <a:rPr lang="en-US" altLang="zh-CN" sz="2400" dirty="0" smtClean="0">
                <a:latin typeface="+mn-lt"/>
              </a:rPr>
              <a:t>  and frequency hopping MMAC designs</a:t>
            </a:r>
          </a:p>
          <a:p>
            <a:pPr marL="0" lvl="1">
              <a:defRPr/>
            </a:pPr>
            <a:endParaRPr lang="en-US" altLang="zh-CN" sz="2400" dirty="0" smtClean="0">
              <a:latin typeface="+mn-lt"/>
            </a:endParaRPr>
          </a:p>
          <a:p>
            <a:pPr marL="0" lvl="1">
              <a:defRPr/>
            </a:pPr>
            <a:r>
              <a:rPr lang="en-US" altLang="zh-CN" sz="2400" dirty="0">
                <a:latin typeface="+mn-lt"/>
              </a:rPr>
              <a:t> </a:t>
            </a:r>
            <a:r>
              <a:rPr lang="en-US" altLang="zh-CN" sz="2400" dirty="0" smtClean="0">
                <a:latin typeface="+mn-lt"/>
              </a:rPr>
              <a:t> Couple misbehavior detection with a reputation system</a:t>
            </a:r>
          </a:p>
        </p:txBody>
      </p:sp>
      <p:sp>
        <p:nvSpPr>
          <p:cNvPr id="14" name="矩形 13"/>
          <p:cNvSpPr/>
          <p:nvPr/>
        </p:nvSpPr>
        <p:spPr>
          <a:xfrm>
            <a:off x="252028" y="2852936"/>
            <a:ext cx="8568444" cy="830997"/>
          </a:xfrm>
          <a:prstGeom prst="rect">
            <a:avLst/>
          </a:prstGeom>
        </p:spPr>
        <p:txBody>
          <a:bodyPr wrap="square">
            <a:spAutoFit/>
          </a:bodyPr>
          <a:lstStyle/>
          <a:p>
            <a:pPr marL="0" lvl="1">
              <a:defRPr/>
            </a:pPr>
            <a:r>
              <a:rPr lang="en-US" altLang="zh-CN" sz="2400" dirty="0" smtClean="0">
                <a:latin typeface="+mn-lt"/>
              </a:rPr>
              <a:t>Proposed detection/mitigation schemes that identify misbehaving nodes and further provide fair channel access opportunities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a:stCxn id="105" idx="6"/>
            <a:endCxn id="106" idx="2"/>
          </p:cNvCxnSpPr>
          <p:nvPr/>
        </p:nvCxnSpPr>
        <p:spPr>
          <a:xfrm>
            <a:off x="1547664" y="1861865"/>
            <a:ext cx="869552" cy="386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Oval 79"/>
          <p:cNvSpPr/>
          <p:nvPr/>
        </p:nvSpPr>
        <p:spPr>
          <a:xfrm>
            <a:off x="685800" y="1219200"/>
            <a:ext cx="2590800" cy="25908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Title 1"/>
          <p:cNvSpPr>
            <a:spLocks noGrp="1"/>
          </p:cNvSpPr>
          <p:nvPr>
            <p:ph type="title"/>
          </p:nvPr>
        </p:nvSpPr>
        <p:spPr/>
        <p:txBody>
          <a:bodyPr/>
          <a:lstStyle/>
          <a:p>
            <a:pPr algn="ctr" eaLnBrk="1" hangingPunct="1"/>
            <a:r>
              <a:rPr lang="en-US" altLang="zh-CN" dirty="0" smtClean="0">
                <a:latin typeface="Calibri" charset="0"/>
                <a:ea typeface="宋体" charset="0"/>
                <a:cs typeface="宋体" charset="0"/>
              </a:rPr>
              <a:t>Channel Access in Multi-channel Wireless Networks</a:t>
            </a:r>
            <a:endParaRPr lang="en-US" altLang="zh-CN" dirty="0">
              <a:latin typeface="Calibri" charset="0"/>
              <a:ea typeface="宋体" charset="0"/>
              <a:cs typeface="宋体" charset="0"/>
            </a:endParaRP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F261889-A612-434A-A529-DFA32D907C77}" type="slidenum">
              <a:rPr lang="en-US" altLang="zh-CN">
                <a:solidFill>
                  <a:srgbClr val="898989"/>
                </a:solidFill>
                <a:latin typeface="Calibri" charset="0"/>
                <a:ea typeface="宋体" charset="0"/>
                <a:cs typeface="宋体" charset="0"/>
              </a:rPr>
              <a:pPr eaLnBrk="1" hangingPunct="1"/>
              <a:t>2</a:t>
            </a:fld>
            <a:endParaRPr lang="en-US" altLang="zh-CN">
              <a:solidFill>
                <a:srgbClr val="898989"/>
              </a:solidFill>
              <a:latin typeface="Calibri" charset="0"/>
              <a:ea typeface="宋体" charset="0"/>
              <a:cs typeface="宋体" charset="0"/>
            </a:endParaRPr>
          </a:p>
        </p:txBody>
      </p:sp>
      <p:sp>
        <p:nvSpPr>
          <p:cNvPr id="33" name="Rectangle 17"/>
          <p:cNvSpPr>
            <a:spLocks noChangeArrowheads="1"/>
          </p:cNvSpPr>
          <p:nvPr/>
        </p:nvSpPr>
        <p:spPr bwMode="auto">
          <a:xfrm>
            <a:off x="1600200" y="5748300"/>
            <a:ext cx="1066800" cy="381000"/>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a:solidFill>
              <a:schemeClr val="tx1"/>
            </a:solidFill>
            <a:miter lim="800000"/>
            <a:headEnd/>
            <a:tailEnd/>
          </a:ln>
        </p:spPr>
        <p:txBody>
          <a:bodyPr wrap="none" anchor="ctr"/>
          <a:lstStyle/>
          <a:p>
            <a:pPr algn="ctr" eaLnBrk="0" hangingPunct="0"/>
            <a:r>
              <a:rPr lang="de-DE" altLang="zh-CN" i="1" dirty="0" smtClean="0">
                <a:latin typeface="+mn-lt"/>
              </a:rPr>
              <a:t>A - D</a:t>
            </a:r>
            <a:endParaRPr lang="de-DE" altLang="zh-CN" i="1" dirty="0">
              <a:latin typeface="+mn-lt"/>
            </a:endParaRPr>
          </a:p>
        </p:txBody>
      </p:sp>
      <p:sp>
        <p:nvSpPr>
          <p:cNvPr id="49" name="Line 16"/>
          <p:cNvSpPr>
            <a:spLocks noChangeShapeType="1"/>
          </p:cNvSpPr>
          <p:nvPr/>
        </p:nvSpPr>
        <p:spPr bwMode="auto">
          <a:xfrm flipV="1">
            <a:off x="914400" y="612930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16"/>
          <p:cNvSpPr>
            <a:spLocks noChangeShapeType="1"/>
          </p:cNvSpPr>
          <p:nvPr/>
        </p:nvSpPr>
        <p:spPr bwMode="auto">
          <a:xfrm flipV="1">
            <a:off x="914400" y="559590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16"/>
          <p:cNvSpPr>
            <a:spLocks noChangeShapeType="1"/>
          </p:cNvSpPr>
          <p:nvPr/>
        </p:nvSpPr>
        <p:spPr bwMode="auto">
          <a:xfrm flipV="1">
            <a:off x="914400" y="506250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16"/>
          <p:cNvSpPr>
            <a:spLocks noChangeShapeType="1"/>
          </p:cNvSpPr>
          <p:nvPr/>
        </p:nvSpPr>
        <p:spPr bwMode="auto">
          <a:xfrm flipV="1">
            <a:off x="914400" y="452910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 name="Rectangle 17"/>
          <p:cNvSpPr>
            <a:spLocks noChangeArrowheads="1"/>
          </p:cNvSpPr>
          <p:nvPr/>
        </p:nvSpPr>
        <p:spPr bwMode="auto">
          <a:xfrm>
            <a:off x="1447800" y="521490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B - E</a:t>
            </a:r>
            <a:endParaRPr lang="de-DE" altLang="zh-CN" i="1" dirty="0">
              <a:latin typeface="+mn-lt"/>
            </a:endParaRPr>
          </a:p>
        </p:txBody>
      </p:sp>
      <p:sp>
        <p:nvSpPr>
          <p:cNvPr id="72" name="Rectangle 17"/>
          <p:cNvSpPr>
            <a:spLocks noChangeArrowheads="1"/>
          </p:cNvSpPr>
          <p:nvPr/>
        </p:nvSpPr>
        <p:spPr bwMode="auto">
          <a:xfrm>
            <a:off x="1828800" y="468150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C - F</a:t>
            </a:r>
            <a:endParaRPr lang="de-DE" altLang="zh-CN" i="1" dirty="0">
              <a:latin typeface="+mn-lt"/>
            </a:endParaRPr>
          </a:p>
        </p:txBody>
      </p:sp>
      <p:sp>
        <p:nvSpPr>
          <p:cNvPr id="78" name="Date Placeholder 77"/>
          <p:cNvSpPr>
            <a:spLocks noGrp="1"/>
          </p:cNvSpPr>
          <p:nvPr>
            <p:ph type="dt" sz="half" idx="10"/>
          </p:nvPr>
        </p:nvSpPr>
        <p:spPr/>
        <p:txBody>
          <a:bodyPr/>
          <a:lstStyle/>
          <a:p>
            <a:r>
              <a:rPr lang="en-US" altLang="zh-CN" smtClean="0"/>
              <a:t>4/18/2013</a:t>
            </a:r>
            <a:endParaRPr lang="en-US" altLang="zh-CN"/>
          </a:p>
        </p:txBody>
      </p:sp>
      <p:sp>
        <p:nvSpPr>
          <p:cNvPr id="79" name="Footer Placeholder 78"/>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105" name="Oval 104"/>
          <p:cNvSpPr/>
          <p:nvPr/>
        </p:nvSpPr>
        <p:spPr>
          <a:xfrm>
            <a:off x="1242864" y="1709465"/>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2417216" y="1748135"/>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028564" y="2425080"/>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2514600" y="2272605"/>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367644" y="3151820"/>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438400" y="3083731"/>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861864" y="1628800"/>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115" name="TextBox 114"/>
          <p:cNvSpPr txBox="1"/>
          <p:nvPr/>
        </p:nvSpPr>
        <p:spPr>
          <a:xfrm>
            <a:off x="647564" y="2348880"/>
            <a:ext cx="362600"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117" name="TextBox 116"/>
          <p:cNvSpPr txBox="1"/>
          <p:nvPr/>
        </p:nvSpPr>
        <p:spPr>
          <a:xfrm>
            <a:off x="2722016" y="1591270"/>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118" name="TextBox 117"/>
          <p:cNvSpPr txBox="1"/>
          <p:nvPr/>
        </p:nvSpPr>
        <p:spPr>
          <a:xfrm>
            <a:off x="2788852" y="2115740"/>
            <a:ext cx="335348" cy="461665"/>
          </a:xfrm>
          <a:prstGeom prst="rect">
            <a:avLst/>
          </a:prstGeom>
          <a:noFill/>
        </p:spPr>
        <p:txBody>
          <a:bodyPr wrap="none" rtlCol="0">
            <a:spAutoFit/>
          </a:bodyPr>
          <a:lstStyle/>
          <a:p>
            <a:r>
              <a:rPr lang="en-US" sz="2400" i="1" dirty="0" smtClean="0">
                <a:latin typeface="+mn-lt"/>
              </a:rPr>
              <a:t>E</a:t>
            </a:r>
            <a:endParaRPr lang="en-US" i="1" dirty="0">
              <a:latin typeface="+mn-lt"/>
            </a:endParaRPr>
          </a:p>
        </p:txBody>
      </p:sp>
      <p:sp>
        <p:nvSpPr>
          <p:cNvPr id="119" name="TextBox 118"/>
          <p:cNvSpPr txBox="1"/>
          <p:nvPr/>
        </p:nvSpPr>
        <p:spPr>
          <a:xfrm>
            <a:off x="2743200" y="2931331"/>
            <a:ext cx="325730" cy="461665"/>
          </a:xfrm>
          <a:prstGeom prst="rect">
            <a:avLst/>
          </a:prstGeom>
          <a:noFill/>
        </p:spPr>
        <p:txBody>
          <a:bodyPr wrap="none" rtlCol="0">
            <a:spAutoFit/>
          </a:bodyPr>
          <a:lstStyle/>
          <a:p>
            <a:r>
              <a:rPr lang="en-US" sz="2400" i="1" dirty="0" smtClean="0">
                <a:latin typeface="+mn-lt"/>
              </a:rPr>
              <a:t>F</a:t>
            </a:r>
            <a:endParaRPr lang="en-US" i="1" dirty="0">
              <a:latin typeface="+mn-lt"/>
            </a:endParaRPr>
          </a:p>
        </p:txBody>
      </p:sp>
      <p:sp>
        <p:nvSpPr>
          <p:cNvPr id="77" name="TextBox 76"/>
          <p:cNvSpPr txBox="1"/>
          <p:nvPr/>
        </p:nvSpPr>
        <p:spPr>
          <a:xfrm>
            <a:off x="1043608" y="3068960"/>
            <a:ext cx="348172"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45" name="Rectangle 17"/>
          <p:cNvSpPr>
            <a:spLocks noChangeArrowheads="1"/>
          </p:cNvSpPr>
          <p:nvPr/>
        </p:nvSpPr>
        <p:spPr bwMode="auto">
          <a:xfrm>
            <a:off x="2971800" y="5748300"/>
            <a:ext cx="1066800" cy="381000"/>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a:solidFill>
              <a:schemeClr val="tx1"/>
            </a:solidFill>
            <a:miter lim="800000"/>
            <a:headEnd/>
            <a:tailEnd/>
          </a:ln>
        </p:spPr>
        <p:txBody>
          <a:bodyPr wrap="none" anchor="ctr"/>
          <a:lstStyle/>
          <a:p>
            <a:pPr algn="ctr" eaLnBrk="0" hangingPunct="0"/>
            <a:r>
              <a:rPr lang="de-DE" altLang="zh-CN" i="1" dirty="0" smtClean="0">
                <a:latin typeface="+mn-lt"/>
              </a:rPr>
              <a:t>F - D</a:t>
            </a:r>
            <a:endParaRPr lang="de-DE" altLang="zh-CN" i="1" dirty="0">
              <a:latin typeface="+mn-lt"/>
            </a:endParaRPr>
          </a:p>
        </p:txBody>
      </p:sp>
      <p:sp>
        <p:nvSpPr>
          <p:cNvPr id="47" name="Rectangle 17"/>
          <p:cNvSpPr>
            <a:spLocks noChangeArrowheads="1"/>
          </p:cNvSpPr>
          <p:nvPr/>
        </p:nvSpPr>
        <p:spPr bwMode="auto">
          <a:xfrm>
            <a:off x="2819400" y="521490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A - B</a:t>
            </a:r>
            <a:endParaRPr lang="de-DE" altLang="zh-CN" i="1" dirty="0">
              <a:latin typeface="+mn-lt"/>
            </a:endParaRPr>
          </a:p>
        </p:txBody>
      </p:sp>
      <p:sp>
        <p:nvSpPr>
          <p:cNvPr id="48" name="Rectangle 17"/>
          <p:cNvSpPr>
            <a:spLocks noChangeArrowheads="1"/>
          </p:cNvSpPr>
          <p:nvPr/>
        </p:nvSpPr>
        <p:spPr bwMode="auto">
          <a:xfrm>
            <a:off x="3276600" y="468150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E - C</a:t>
            </a:r>
            <a:endParaRPr lang="de-DE" altLang="zh-CN" i="1" dirty="0">
              <a:latin typeface="+mn-lt"/>
            </a:endParaRPr>
          </a:p>
        </p:txBody>
      </p:sp>
      <p:sp>
        <p:nvSpPr>
          <p:cNvPr id="53" name="Rectangle 17"/>
          <p:cNvSpPr>
            <a:spLocks noChangeArrowheads="1"/>
          </p:cNvSpPr>
          <p:nvPr/>
        </p:nvSpPr>
        <p:spPr bwMode="auto">
          <a:xfrm>
            <a:off x="4495800" y="5748300"/>
            <a:ext cx="1066800" cy="381000"/>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a:solidFill>
              <a:schemeClr val="tx1"/>
            </a:solidFill>
            <a:miter lim="800000"/>
            <a:headEnd/>
            <a:tailEnd/>
          </a:ln>
        </p:spPr>
        <p:txBody>
          <a:bodyPr wrap="none" anchor="ctr"/>
          <a:lstStyle/>
          <a:p>
            <a:pPr algn="ctr" eaLnBrk="0" hangingPunct="0"/>
            <a:r>
              <a:rPr lang="de-DE" altLang="zh-CN" i="1" dirty="0" smtClean="0">
                <a:latin typeface="+mn-lt"/>
              </a:rPr>
              <a:t>C - A</a:t>
            </a:r>
            <a:endParaRPr lang="de-DE" altLang="zh-CN" i="1" dirty="0">
              <a:latin typeface="+mn-lt"/>
            </a:endParaRPr>
          </a:p>
        </p:txBody>
      </p:sp>
      <p:sp>
        <p:nvSpPr>
          <p:cNvPr id="55" name="Rectangle 17"/>
          <p:cNvSpPr>
            <a:spLocks noChangeArrowheads="1"/>
          </p:cNvSpPr>
          <p:nvPr/>
        </p:nvSpPr>
        <p:spPr bwMode="auto">
          <a:xfrm>
            <a:off x="4343400" y="521490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B - F</a:t>
            </a:r>
            <a:endParaRPr lang="de-DE" altLang="zh-CN" i="1" dirty="0">
              <a:latin typeface="+mn-lt"/>
            </a:endParaRPr>
          </a:p>
        </p:txBody>
      </p:sp>
      <p:sp>
        <p:nvSpPr>
          <p:cNvPr id="56" name="Rectangle 17"/>
          <p:cNvSpPr>
            <a:spLocks noChangeArrowheads="1"/>
          </p:cNvSpPr>
          <p:nvPr/>
        </p:nvSpPr>
        <p:spPr bwMode="auto">
          <a:xfrm>
            <a:off x="4800600" y="468150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D - E</a:t>
            </a:r>
            <a:endParaRPr lang="de-DE" altLang="zh-CN" i="1" dirty="0">
              <a:latin typeface="+mn-lt"/>
            </a:endParaRPr>
          </a:p>
        </p:txBody>
      </p:sp>
      <p:sp>
        <p:nvSpPr>
          <p:cNvPr id="59" name="Rectangle 17"/>
          <p:cNvSpPr>
            <a:spLocks noChangeArrowheads="1"/>
          </p:cNvSpPr>
          <p:nvPr/>
        </p:nvSpPr>
        <p:spPr bwMode="auto">
          <a:xfrm>
            <a:off x="6172200" y="5748300"/>
            <a:ext cx="1066800" cy="381000"/>
          </a:xfrm>
          <a:prstGeom prst="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a:solidFill>
              <a:schemeClr val="tx1"/>
            </a:solidFill>
            <a:miter lim="800000"/>
            <a:headEnd/>
            <a:tailEnd/>
          </a:ln>
        </p:spPr>
        <p:txBody>
          <a:bodyPr wrap="none" anchor="ctr"/>
          <a:lstStyle/>
          <a:p>
            <a:pPr algn="ctr" eaLnBrk="0" hangingPunct="0"/>
            <a:r>
              <a:rPr lang="de-DE" altLang="zh-CN" i="1" dirty="0" smtClean="0">
                <a:latin typeface="+mn-lt"/>
              </a:rPr>
              <a:t>F - C</a:t>
            </a:r>
            <a:endParaRPr lang="de-DE" altLang="zh-CN" i="1" dirty="0">
              <a:latin typeface="+mn-lt"/>
            </a:endParaRPr>
          </a:p>
        </p:txBody>
      </p:sp>
      <p:sp>
        <p:nvSpPr>
          <p:cNvPr id="65" name="Rectangle 17"/>
          <p:cNvSpPr>
            <a:spLocks noChangeArrowheads="1"/>
          </p:cNvSpPr>
          <p:nvPr/>
        </p:nvSpPr>
        <p:spPr bwMode="auto">
          <a:xfrm>
            <a:off x="6019800" y="521490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B - A</a:t>
            </a:r>
            <a:endParaRPr lang="de-DE" altLang="zh-CN" i="1" dirty="0">
              <a:latin typeface="+mn-lt"/>
            </a:endParaRPr>
          </a:p>
        </p:txBody>
      </p:sp>
      <p:sp>
        <p:nvSpPr>
          <p:cNvPr id="66" name="Rectangle 17"/>
          <p:cNvSpPr>
            <a:spLocks noChangeArrowheads="1"/>
          </p:cNvSpPr>
          <p:nvPr/>
        </p:nvSpPr>
        <p:spPr bwMode="auto">
          <a:xfrm>
            <a:off x="6477000" y="468150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E - D</a:t>
            </a:r>
            <a:endParaRPr lang="de-DE" altLang="zh-CN" i="1" dirty="0">
              <a:latin typeface="+mn-lt"/>
            </a:endParaRPr>
          </a:p>
        </p:txBody>
      </p:sp>
      <p:sp>
        <p:nvSpPr>
          <p:cNvPr id="82" name="Rounded Rectangle 81"/>
          <p:cNvSpPr/>
          <p:nvPr/>
        </p:nvSpPr>
        <p:spPr>
          <a:xfrm>
            <a:off x="580343" y="56721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smtClean="0">
                <a:solidFill>
                  <a:schemeClr val="tx1"/>
                </a:solidFill>
                <a:cs typeface="Times New Roman" pitchFamily="18" charset="0"/>
              </a:rPr>
              <a:t>1</a:t>
            </a:r>
            <a:endParaRPr lang="en-US" sz="1200" dirty="0">
              <a:solidFill>
                <a:schemeClr val="tx1"/>
              </a:solidFill>
              <a:cs typeface="Times New Roman" pitchFamily="18" charset="0"/>
            </a:endParaRPr>
          </a:p>
        </p:txBody>
      </p:sp>
      <p:sp>
        <p:nvSpPr>
          <p:cNvPr id="83" name="Rounded Rectangle 82"/>
          <p:cNvSpPr/>
          <p:nvPr/>
        </p:nvSpPr>
        <p:spPr>
          <a:xfrm>
            <a:off x="609600" y="51387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2</a:t>
            </a:r>
          </a:p>
        </p:txBody>
      </p:sp>
      <p:sp>
        <p:nvSpPr>
          <p:cNvPr id="85" name="Rounded Rectangle 84"/>
          <p:cNvSpPr/>
          <p:nvPr/>
        </p:nvSpPr>
        <p:spPr>
          <a:xfrm>
            <a:off x="647564" y="4516497"/>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3</a:t>
            </a:r>
          </a:p>
        </p:txBody>
      </p:sp>
      <p:sp>
        <p:nvSpPr>
          <p:cNvPr id="3" name="Rectangle 2"/>
          <p:cNvSpPr/>
          <p:nvPr/>
        </p:nvSpPr>
        <p:spPr>
          <a:xfrm>
            <a:off x="22578" y="698164"/>
            <a:ext cx="2223235" cy="461665"/>
          </a:xfrm>
          <a:prstGeom prst="rect">
            <a:avLst/>
          </a:prstGeom>
        </p:spPr>
        <p:txBody>
          <a:bodyPr wrap="none">
            <a:spAutoFit/>
          </a:bodyPr>
          <a:lstStyle/>
          <a:p>
            <a:r>
              <a:rPr lang="en-US" sz="2400" dirty="0" smtClean="0">
                <a:solidFill>
                  <a:prstClr val="black"/>
                </a:solidFill>
                <a:latin typeface="Calibri"/>
              </a:rPr>
              <a:t>collision domain</a:t>
            </a:r>
            <a:endParaRPr lang="en-US" sz="1600" dirty="0"/>
          </a:p>
        </p:txBody>
      </p:sp>
      <p:sp>
        <p:nvSpPr>
          <p:cNvPr id="54" name="Rectangle 53"/>
          <p:cNvSpPr/>
          <p:nvPr/>
        </p:nvSpPr>
        <p:spPr>
          <a:xfrm>
            <a:off x="3888852" y="1193264"/>
            <a:ext cx="5039632" cy="2554545"/>
          </a:xfrm>
          <a:prstGeom prst="rect">
            <a:avLst/>
          </a:prstGeom>
        </p:spPr>
        <p:txBody>
          <a:bodyPr wrap="square">
            <a:spAutoFit/>
          </a:bodyPr>
          <a:lstStyle/>
          <a:p>
            <a:r>
              <a:rPr lang="en-US" altLang="zh-CN" sz="2400" dirty="0" smtClean="0">
                <a:solidFill>
                  <a:prstClr val="black"/>
                </a:solidFill>
                <a:latin typeface="Calibri"/>
              </a:rPr>
              <a:t>Multiple </a:t>
            </a:r>
            <a:r>
              <a:rPr lang="en-US" altLang="zh-CN" sz="2400" dirty="0" err="1" smtClean="0">
                <a:solidFill>
                  <a:prstClr val="black"/>
                </a:solidFill>
                <a:latin typeface="Calibri"/>
              </a:rPr>
              <a:t>Tx</a:t>
            </a:r>
            <a:r>
              <a:rPr lang="en-US" altLang="zh-CN" sz="2400" dirty="0" smtClean="0">
                <a:solidFill>
                  <a:prstClr val="black"/>
                </a:solidFill>
                <a:latin typeface="Calibri"/>
              </a:rPr>
              <a:t> - Rx pairs within same collision domain s</a:t>
            </a:r>
            <a:r>
              <a:rPr lang="en-US" sz="2400" dirty="0" smtClean="0">
                <a:solidFill>
                  <a:prstClr val="black"/>
                </a:solidFill>
                <a:latin typeface="Calibri"/>
              </a:rPr>
              <a:t>hare access to a common set of frequency bands</a:t>
            </a:r>
          </a:p>
          <a:p>
            <a:endParaRPr lang="en-US" sz="2400" dirty="0" smtClean="0">
              <a:solidFill>
                <a:prstClr val="black"/>
              </a:solidFill>
              <a:latin typeface="Calibri"/>
            </a:endParaRPr>
          </a:p>
          <a:p>
            <a:pPr marL="914400" lvl="1" indent="-457200">
              <a:buFontTx/>
              <a:buChar char="-"/>
            </a:pPr>
            <a:r>
              <a:rPr lang="en-US" sz="2400" dirty="0" smtClean="0">
                <a:solidFill>
                  <a:prstClr val="black"/>
                </a:solidFill>
                <a:latin typeface="Calibri"/>
              </a:rPr>
              <a:t>Schedule-based</a:t>
            </a:r>
          </a:p>
          <a:p>
            <a:pPr marL="914400" lvl="1" indent="-457200">
              <a:buFontTx/>
              <a:buChar char="-"/>
            </a:pPr>
            <a:r>
              <a:rPr lang="en-US" sz="2400" dirty="0" smtClean="0">
                <a:solidFill>
                  <a:srgbClr val="0000FF"/>
                </a:solidFill>
                <a:latin typeface="Calibri"/>
              </a:rPr>
              <a:t>Contention-based </a:t>
            </a:r>
            <a:endParaRPr lang="en-US" sz="2400" dirty="0">
              <a:solidFill>
                <a:srgbClr val="0000FF"/>
              </a:solidFill>
              <a:latin typeface="Calibri"/>
            </a:endParaRPr>
          </a:p>
          <a:p>
            <a:endParaRPr lang="en-US" sz="1600" dirty="0"/>
          </a:p>
        </p:txBody>
      </p:sp>
      <p:cxnSp>
        <p:nvCxnSpPr>
          <p:cNvPr id="43" name="Straight Arrow Connector 4"/>
          <p:cNvCxnSpPr>
            <a:endCxn id="108" idx="2"/>
          </p:cNvCxnSpPr>
          <p:nvPr/>
        </p:nvCxnSpPr>
        <p:spPr>
          <a:xfrm flipV="1">
            <a:off x="1322786" y="2425005"/>
            <a:ext cx="1191814" cy="1524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Straight Arrow Connector 4"/>
          <p:cNvCxnSpPr>
            <a:endCxn id="110" idx="2"/>
          </p:cNvCxnSpPr>
          <p:nvPr/>
        </p:nvCxnSpPr>
        <p:spPr>
          <a:xfrm flipV="1">
            <a:off x="1655676" y="3236131"/>
            <a:ext cx="782724" cy="113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4"/>
          <p:cNvCxnSpPr>
            <a:endCxn id="109" idx="6"/>
          </p:cNvCxnSpPr>
          <p:nvPr/>
        </p:nvCxnSpPr>
        <p:spPr>
          <a:xfrm flipH="1">
            <a:off x="1672444" y="2492896"/>
            <a:ext cx="842156" cy="8113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4"/>
          <p:cNvCxnSpPr>
            <a:endCxn id="105" idx="4"/>
          </p:cNvCxnSpPr>
          <p:nvPr/>
        </p:nvCxnSpPr>
        <p:spPr>
          <a:xfrm flipV="1">
            <a:off x="1242864" y="2014265"/>
            <a:ext cx="152400" cy="4108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4"/>
          <p:cNvCxnSpPr>
            <a:stCxn id="109" idx="0"/>
            <a:endCxn id="105" idx="5"/>
          </p:cNvCxnSpPr>
          <p:nvPr/>
        </p:nvCxnSpPr>
        <p:spPr>
          <a:xfrm flipH="1" flipV="1">
            <a:off x="1503027" y="1969628"/>
            <a:ext cx="17017" cy="1182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4"/>
          <p:cNvCxnSpPr>
            <a:endCxn id="110" idx="1"/>
          </p:cNvCxnSpPr>
          <p:nvPr/>
        </p:nvCxnSpPr>
        <p:spPr>
          <a:xfrm>
            <a:off x="1265288" y="2691210"/>
            <a:ext cx="1217749" cy="4371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4"/>
          <p:cNvCxnSpPr>
            <a:endCxn id="106" idx="4"/>
          </p:cNvCxnSpPr>
          <p:nvPr/>
        </p:nvCxnSpPr>
        <p:spPr>
          <a:xfrm flipH="1" flipV="1">
            <a:off x="2569616" y="2052935"/>
            <a:ext cx="64538" cy="2196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endParaRPr lang="en-US" sz="4000" dirty="0" smtClean="0"/>
          </a:p>
          <a:p>
            <a:pPr algn="ctr"/>
            <a:endParaRPr lang="en-US" sz="4000" dirty="0"/>
          </a:p>
          <a:p>
            <a:pPr algn="ctr"/>
            <a:endParaRPr lang="en-US" sz="4000" dirty="0" smtClean="0"/>
          </a:p>
          <a:p>
            <a:pPr algn="ctr"/>
            <a:r>
              <a:rPr lang="en-US" sz="4000" dirty="0" smtClean="0"/>
              <a:t>Thank you!</a:t>
            </a:r>
            <a:endParaRPr lang="en-US" dirty="0"/>
          </a:p>
        </p:txBody>
      </p:sp>
      <p:sp>
        <p:nvSpPr>
          <p:cNvPr id="4" name="Date Placeholder 3"/>
          <p:cNvSpPr>
            <a:spLocks noGrp="1"/>
          </p:cNvSpPr>
          <p:nvPr>
            <p:ph type="dt" sz="half" idx="10"/>
          </p:nvPr>
        </p:nvSpPr>
        <p:spPr/>
        <p:txBody>
          <a:bodyPr/>
          <a:lstStyle/>
          <a:p>
            <a:r>
              <a:rPr lang="en-US" altLang="zh-CN" smtClean="0"/>
              <a:t>4/18/2013</a:t>
            </a:r>
            <a:endParaRPr lang="en-US" altLang="zh-CN"/>
          </a:p>
        </p:txBody>
      </p:sp>
      <p:sp>
        <p:nvSpPr>
          <p:cNvPr id="5" name="Footer Placeholder 4"/>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20</a:t>
            </a:fld>
            <a:endParaRPr lang="en-US" altLang="zh-CN"/>
          </a:p>
        </p:txBody>
      </p:sp>
    </p:spTree>
    <p:extLst>
      <p:ext uri="{BB962C8B-B14F-4D97-AF65-F5344CB8AC3E}">
        <p14:creationId xmlns:p14="http://schemas.microsoft.com/office/powerpoint/2010/main" val="4105527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altLang="zh-CN" dirty="0" smtClean="0">
                <a:latin typeface="Calibri" charset="0"/>
                <a:ea typeface="宋体" charset="0"/>
                <a:cs typeface="宋体" charset="0"/>
              </a:rPr>
              <a:t>Prior-Art on Multi-Channel MAC (MMAC) Protocols</a:t>
            </a:r>
            <a:endParaRPr lang="en-US" altLang="zh-CN" dirty="0">
              <a:latin typeface="Calibri" charset="0"/>
              <a:ea typeface="宋体" charset="0"/>
              <a:cs typeface="宋体" charset="0"/>
            </a:endParaRP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F261889-A612-434A-A529-DFA32D907C77}" type="slidenum">
              <a:rPr lang="en-US" altLang="zh-CN">
                <a:solidFill>
                  <a:srgbClr val="898989"/>
                </a:solidFill>
                <a:latin typeface="Calibri" charset="0"/>
                <a:ea typeface="宋体" charset="0"/>
                <a:cs typeface="宋体" charset="0"/>
              </a:rPr>
              <a:pPr eaLnBrk="1" hangingPunct="1"/>
              <a:t>3</a:t>
            </a:fld>
            <a:endParaRPr lang="en-US" altLang="zh-CN">
              <a:solidFill>
                <a:srgbClr val="898989"/>
              </a:solidFill>
              <a:latin typeface="Calibri" charset="0"/>
              <a:ea typeface="宋体" charset="0"/>
              <a:cs typeface="宋体" charset="0"/>
            </a:endParaRPr>
          </a:p>
        </p:txBody>
      </p:sp>
      <p:sp>
        <p:nvSpPr>
          <p:cNvPr id="78" name="Date Placeholder 77"/>
          <p:cNvSpPr>
            <a:spLocks noGrp="1"/>
          </p:cNvSpPr>
          <p:nvPr>
            <p:ph type="dt" sz="half" idx="10"/>
          </p:nvPr>
        </p:nvSpPr>
        <p:spPr/>
        <p:txBody>
          <a:bodyPr/>
          <a:lstStyle/>
          <a:p>
            <a:r>
              <a:rPr lang="en-US" altLang="zh-CN" dirty="0" smtClean="0"/>
              <a:t>4/18/2013</a:t>
            </a:r>
            <a:endParaRPr lang="en-US" altLang="zh-CN" dirty="0"/>
          </a:p>
        </p:txBody>
      </p:sp>
      <p:sp>
        <p:nvSpPr>
          <p:cNvPr id="79" name="Footer Placeholder 78"/>
          <p:cNvSpPr>
            <a:spLocks noGrp="1"/>
          </p:cNvSpPr>
          <p:nvPr>
            <p:ph type="ftr" sz="quarter" idx="11"/>
          </p:nvPr>
        </p:nvSpPr>
        <p:spPr/>
        <p:txBody>
          <a:bodyPr/>
          <a:lstStyle/>
          <a:p>
            <a:pPr>
              <a:defRPr/>
            </a:pPr>
            <a:r>
              <a:rPr lang="en-US" smtClean="0"/>
              <a:t>Yan Zhang and Loukas Lazos, INFOCOM 2013, Univ. of Arizona</a:t>
            </a:r>
            <a:endParaRPr lang="en-US"/>
          </a:p>
        </p:txBody>
      </p:sp>
      <p:sp>
        <p:nvSpPr>
          <p:cNvPr id="52" name="Rectangle 51"/>
          <p:cNvSpPr/>
          <p:nvPr/>
        </p:nvSpPr>
        <p:spPr>
          <a:xfrm>
            <a:off x="179513" y="821675"/>
            <a:ext cx="8886700" cy="5632310"/>
          </a:xfrm>
          <a:prstGeom prst="rect">
            <a:avLst/>
          </a:prstGeom>
        </p:spPr>
        <p:txBody>
          <a:bodyPr wrap="square">
            <a:spAutoFit/>
          </a:bodyPr>
          <a:lstStyle/>
          <a:p>
            <a:pPr marL="0" lvl="1">
              <a:defRPr/>
            </a:pPr>
            <a:r>
              <a:rPr lang="en-US" sz="2400" dirty="0" smtClean="0">
                <a:latin typeface="+mn-lt"/>
              </a:rPr>
              <a:t>Design goals</a:t>
            </a:r>
          </a:p>
          <a:p>
            <a:pPr marL="457200" lvl="2">
              <a:defRPr/>
            </a:pPr>
            <a:r>
              <a:rPr lang="en-US" sz="2400" dirty="0" smtClean="0">
                <a:latin typeface="+mn-lt"/>
              </a:rPr>
              <a:t>Allow transmitters to </a:t>
            </a:r>
            <a:r>
              <a:rPr lang="en-US" sz="2400" dirty="0" smtClean="0">
                <a:solidFill>
                  <a:srgbClr val="0000FF"/>
                </a:solidFill>
                <a:latin typeface="+mn-lt"/>
              </a:rPr>
              <a:t>discover the residing frequency </a:t>
            </a:r>
            <a:r>
              <a:rPr lang="en-US" sz="2400" dirty="0" smtClean="0">
                <a:latin typeface="+mn-lt"/>
              </a:rPr>
              <a:t>of receivers</a:t>
            </a:r>
          </a:p>
          <a:p>
            <a:pPr marL="457200" lvl="2">
              <a:defRPr/>
            </a:pPr>
            <a:r>
              <a:rPr lang="en-US" sz="2400" dirty="0" smtClean="0">
                <a:latin typeface="+mn-lt"/>
              </a:rPr>
              <a:t>Maximize </a:t>
            </a:r>
            <a:r>
              <a:rPr lang="en-US" sz="2400" dirty="0" smtClean="0">
                <a:solidFill>
                  <a:srgbClr val="0000FF"/>
                </a:solidFill>
                <a:latin typeface="+mn-lt"/>
              </a:rPr>
              <a:t>throughput</a:t>
            </a:r>
            <a:r>
              <a:rPr lang="en-US" sz="2400" dirty="0" smtClean="0">
                <a:latin typeface="+mn-lt"/>
              </a:rPr>
              <a:t> (aggregate, individual)</a:t>
            </a:r>
          </a:p>
          <a:p>
            <a:pPr marL="457200" lvl="2">
              <a:defRPr/>
            </a:pPr>
            <a:r>
              <a:rPr lang="en-US" sz="2400" dirty="0" smtClean="0">
                <a:latin typeface="+mn-lt"/>
              </a:rPr>
              <a:t>Ensure </a:t>
            </a:r>
            <a:r>
              <a:rPr lang="en-US" sz="2400" dirty="0" smtClean="0">
                <a:solidFill>
                  <a:srgbClr val="0000FF"/>
                </a:solidFill>
                <a:latin typeface="+mn-lt"/>
              </a:rPr>
              <a:t>fairness</a:t>
            </a:r>
          </a:p>
          <a:p>
            <a:pPr marL="0" lvl="1">
              <a:defRPr/>
            </a:pPr>
            <a:endParaRPr lang="en-US" sz="2400" dirty="0" smtClean="0">
              <a:latin typeface="+mn-lt"/>
            </a:endParaRPr>
          </a:p>
          <a:p>
            <a:pPr marL="0" lvl="1">
              <a:defRPr/>
            </a:pPr>
            <a:r>
              <a:rPr lang="en-US" sz="2400" dirty="0">
                <a:latin typeface="+mn-lt"/>
              </a:rPr>
              <a:t>Dedicated </a:t>
            </a:r>
            <a:r>
              <a:rPr lang="en-US" sz="2400" dirty="0" smtClean="0">
                <a:latin typeface="+mn-lt"/>
              </a:rPr>
              <a:t>control channel designs</a:t>
            </a:r>
          </a:p>
          <a:p>
            <a:pPr marL="457200" lvl="2">
              <a:defRPr/>
            </a:pPr>
            <a:r>
              <a:rPr lang="en-US" sz="2400" dirty="0" smtClean="0">
                <a:latin typeface="+mn-lt"/>
              </a:rPr>
              <a:t>Nodes equipped with multiple radios one of which is always tuned to the control channel</a:t>
            </a:r>
          </a:p>
          <a:p>
            <a:pPr marL="457200" lvl="2">
              <a:defRPr/>
            </a:pPr>
            <a:endParaRPr lang="en-US" sz="2400" dirty="0" smtClean="0">
              <a:latin typeface="+mn-lt"/>
            </a:endParaRPr>
          </a:p>
          <a:p>
            <a:pPr marL="0" lvl="1">
              <a:defRPr/>
            </a:pPr>
            <a:r>
              <a:rPr lang="en-US" sz="2400" dirty="0" smtClean="0">
                <a:latin typeface="+mn-lt"/>
              </a:rPr>
              <a:t>Frequency hopping rendezvous designs</a:t>
            </a:r>
          </a:p>
          <a:p>
            <a:pPr marL="457200" lvl="2">
              <a:defRPr/>
            </a:pPr>
            <a:r>
              <a:rPr lang="en-US" sz="2400" dirty="0" smtClean="0">
                <a:latin typeface="+mn-lt"/>
              </a:rPr>
              <a:t>Nodes rendezvous at different channels via hopping - no contention</a:t>
            </a:r>
          </a:p>
          <a:p>
            <a:pPr marL="0" lvl="1">
              <a:defRPr/>
            </a:pPr>
            <a:endParaRPr lang="en-US" sz="2400" dirty="0" smtClean="0">
              <a:latin typeface="+mn-lt"/>
            </a:endParaRPr>
          </a:p>
          <a:p>
            <a:pPr marL="0" lvl="1">
              <a:defRPr/>
            </a:pPr>
            <a:r>
              <a:rPr lang="en-US" sz="2400" dirty="0">
                <a:solidFill>
                  <a:srgbClr val="0000FF"/>
                </a:solidFill>
                <a:latin typeface="+mn-lt"/>
              </a:rPr>
              <a:t>Split-phase </a:t>
            </a:r>
            <a:r>
              <a:rPr lang="en-US" sz="2400" dirty="0" smtClean="0">
                <a:solidFill>
                  <a:srgbClr val="0000FF"/>
                </a:solidFill>
                <a:latin typeface="+mn-lt"/>
              </a:rPr>
              <a:t>designs</a:t>
            </a:r>
          </a:p>
          <a:p>
            <a:pPr marL="0" lvl="1">
              <a:defRPr/>
            </a:pPr>
            <a:r>
              <a:rPr lang="en-US" sz="2400" dirty="0" smtClean="0">
                <a:solidFill>
                  <a:srgbClr val="0000FF"/>
                </a:solidFill>
                <a:latin typeface="+mn-lt"/>
              </a:rPr>
              <a:t>       Single half-duplex transceiver is assumed</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altLang="zh-CN" dirty="0" smtClean="0">
                <a:latin typeface="Calibri" charset="0"/>
                <a:ea typeface="宋体" charset="0"/>
                <a:cs typeface="宋体" charset="0"/>
              </a:rPr>
              <a:t>Problem Statement</a:t>
            </a:r>
            <a:endParaRPr lang="en-US" altLang="zh-CN" dirty="0">
              <a:latin typeface="Calibri" charset="0"/>
              <a:ea typeface="宋体" charset="0"/>
              <a:cs typeface="宋体" charset="0"/>
            </a:endParaRP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F261889-A612-434A-A529-DFA32D907C77}" type="slidenum">
              <a:rPr lang="en-US" altLang="zh-CN">
                <a:solidFill>
                  <a:srgbClr val="898989"/>
                </a:solidFill>
                <a:latin typeface="Calibri" charset="0"/>
                <a:ea typeface="宋体" charset="0"/>
                <a:cs typeface="宋体" charset="0"/>
              </a:rPr>
              <a:pPr eaLnBrk="1" hangingPunct="1"/>
              <a:t>4</a:t>
            </a:fld>
            <a:endParaRPr lang="en-US" altLang="zh-CN">
              <a:solidFill>
                <a:srgbClr val="898989"/>
              </a:solidFill>
              <a:latin typeface="Calibri" charset="0"/>
              <a:ea typeface="宋体" charset="0"/>
              <a:cs typeface="宋体" charset="0"/>
            </a:endParaRPr>
          </a:p>
        </p:txBody>
      </p:sp>
      <p:sp>
        <p:nvSpPr>
          <p:cNvPr id="34" name="Rectangle 33"/>
          <p:cNvSpPr/>
          <p:nvPr/>
        </p:nvSpPr>
        <p:spPr>
          <a:xfrm>
            <a:off x="179513" y="821675"/>
            <a:ext cx="8886700" cy="3416320"/>
          </a:xfrm>
          <a:prstGeom prst="rect">
            <a:avLst/>
          </a:prstGeom>
        </p:spPr>
        <p:txBody>
          <a:bodyPr wrap="square">
            <a:spAutoFit/>
          </a:bodyPr>
          <a:lstStyle/>
          <a:p>
            <a:pPr marL="0" lvl="1">
              <a:defRPr/>
            </a:pPr>
            <a:r>
              <a:rPr lang="en-US" sz="2400" dirty="0" smtClean="0">
                <a:latin typeface="+mn-lt"/>
              </a:rPr>
              <a:t>MMAC protocols effectively coordinate access if </a:t>
            </a:r>
            <a:r>
              <a:rPr lang="en-US" sz="2400" dirty="0" smtClean="0">
                <a:solidFill>
                  <a:srgbClr val="0000FF"/>
                </a:solidFill>
                <a:latin typeface="+mn-lt"/>
              </a:rPr>
              <a:t>contenders are benign and protocol-compliant</a:t>
            </a:r>
          </a:p>
          <a:p>
            <a:pPr marL="0" lvl="1">
              <a:defRPr/>
            </a:pPr>
            <a:endParaRPr lang="en-US" sz="2400" dirty="0" smtClean="0">
              <a:latin typeface="+mn-lt"/>
            </a:endParaRPr>
          </a:p>
          <a:p>
            <a:pPr marL="0" lvl="1">
              <a:defRPr/>
            </a:pPr>
            <a:r>
              <a:rPr lang="en-US" sz="2400" dirty="0" smtClean="0">
                <a:latin typeface="+mn-lt"/>
              </a:rPr>
              <a:t>Misbehavior in MMAC Protocols</a:t>
            </a:r>
          </a:p>
          <a:p>
            <a:pPr marL="800100" lvl="2" indent="-342900">
              <a:buFont typeface="Lucida Grande"/>
              <a:buChar char="-"/>
              <a:defRPr/>
            </a:pPr>
            <a:r>
              <a:rPr lang="en-US" sz="2000" dirty="0" smtClean="0">
                <a:latin typeface="+mn-lt"/>
              </a:rPr>
              <a:t>What if nodes behave </a:t>
            </a:r>
            <a:r>
              <a:rPr lang="en-US" sz="2000" dirty="0" smtClean="0">
                <a:solidFill>
                  <a:srgbClr val="0000FF"/>
                </a:solidFill>
                <a:latin typeface="+mn-lt"/>
              </a:rPr>
              <a:t>selfishly</a:t>
            </a:r>
            <a:r>
              <a:rPr lang="en-US" sz="2000" dirty="0" smtClean="0">
                <a:latin typeface="+mn-lt"/>
              </a:rPr>
              <a:t> to gain an unfair share of the available channels?</a:t>
            </a:r>
          </a:p>
          <a:p>
            <a:pPr marL="800100" lvl="2" indent="-342900">
              <a:buFont typeface="Lucida Grande"/>
              <a:buChar char="-"/>
              <a:defRPr/>
            </a:pPr>
            <a:r>
              <a:rPr lang="en-US" sz="2000" dirty="0" smtClean="0">
                <a:latin typeface="+mn-lt"/>
              </a:rPr>
              <a:t>What are the possible misbehaviors and </a:t>
            </a:r>
            <a:r>
              <a:rPr lang="en-US" sz="2000" dirty="0" smtClean="0">
                <a:solidFill>
                  <a:srgbClr val="0000FF"/>
                </a:solidFill>
                <a:latin typeface="+mn-lt"/>
              </a:rPr>
              <a:t>optimal misbehavior strategies</a:t>
            </a:r>
            <a:r>
              <a:rPr lang="en-US" sz="2000" dirty="0" smtClean="0">
                <a:latin typeface="+mn-lt"/>
              </a:rPr>
              <a:t>?</a:t>
            </a:r>
          </a:p>
          <a:p>
            <a:pPr marL="800100" lvl="2" indent="-342900">
              <a:buFont typeface="Lucida Grande"/>
              <a:buChar char="-"/>
              <a:defRPr/>
            </a:pPr>
            <a:r>
              <a:rPr lang="en-US" sz="2000" dirty="0" smtClean="0">
                <a:latin typeface="+mn-lt"/>
              </a:rPr>
              <a:t>What is the </a:t>
            </a:r>
            <a:r>
              <a:rPr lang="en-US" sz="2000" dirty="0" smtClean="0">
                <a:solidFill>
                  <a:srgbClr val="0000FF"/>
                </a:solidFill>
                <a:latin typeface="+mn-lt"/>
              </a:rPr>
              <a:t>misbehavior impact </a:t>
            </a:r>
            <a:r>
              <a:rPr lang="en-US" sz="2000" dirty="0" smtClean="0">
                <a:latin typeface="+mn-lt"/>
              </a:rPr>
              <a:t>on throughput and fairness?</a:t>
            </a:r>
          </a:p>
          <a:p>
            <a:pPr marL="800100" lvl="2" indent="-342900">
              <a:buFont typeface="Lucida Grande"/>
              <a:buChar char="-"/>
              <a:defRPr/>
            </a:pPr>
            <a:r>
              <a:rPr lang="en-US" sz="2000" dirty="0" smtClean="0">
                <a:latin typeface="+mn-lt"/>
              </a:rPr>
              <a:t>How can this misbehavior be </a:t>
            </a:r>
            <a:r>
              <a:rPr lang="en-US" sz="2000" dirty="0" smtClean="0">
                <a:solidFill>
                  <a:srgbClr val="0000FF"/>
                </a:solidFill>
                <a:latin typeface="+mn-lt"/>
              </a:rPr>
              <a:t>mitigated</a:t>
            </a:r>
            <a:r>
              <a:rPr lang="en-US" sz="2000" dirty="0" smtClean="0">
                <a:latin typeface="+mn-lt"/>
              </a:rPr>
              <a:t>?</a:t>
            </a:r>
          </a:p>
          <a:p>
            <a:pPr marL="800100" lvl="2" indent="-342900">
              <a:buFont typeface="Lucida Grande"/>
              <a:buChar char="-"/>
              <a:defRPr/>
            </a:pPr>
            <a:r>
              <a:rPr lang="en-US" sz="2000" dirty="0" smtClean="0">
                <a:latin typeface="+mn-lt"/>
              </a:rPr>
              <a:t>Can misbehaving nodes be </a:t>
            </a:r>
            <a:r>
              <a:rPr lang="en-US" sz="2000" dirty="0" smtClean="0">
                <a:solidFill>
                  <a:srgbClr val="0000FF"/>
                </a:solidFill>
                <a:latin typeface="+mn-lt"/>
              </a:rPr>
              <a:t>identified</a:t>
            </a:r>
            <a:r>
              <a:rPr lang="en-US" sz="2000" dirty="0" smtClean="0">
                <a:latin typeface="+mn-lt"/>
              </a:rPr>
              <a:t>?</a:t>
            </a:r>
            <a:endParaRPr lang="en-US" sz="2400" dirty="0" smtClean="0">
              <a:latin typeface="+mn-lt"/>
            </a:endParaRPr>
          </a:p>
        </p:txBody>
      </p:sp>
      <p:sp>
        <p:nvSpPr>
          <p:cNvPr id="5" name="Date Placeholder 77"/>
          <p:cNvSpPr>
            <a:spLocks noGrp="1"/>
          </p:cNvSpPr>
          <p:nvPr>
            <p:ph type="dt" sz="half" idx="10"/>
          </p:nvPr>
        </p:nvSpPr>
        <p:spPr>
          <a:xfrm>
            <a:off x="58738" y="6473825"/>
            <a:ext cx="2133600" cy="365125"/>
          </a:xfrm>
        </p:spPr>
        <p:txBody>
          <a:bodyPr/>
          <a:lstStyle/>
          <a:p>
            <a:r>
              <a:rPr lang="en-US" altLang="zh-CN" dirty="0" smtClean="0"/>
              <a:t>4/18/2013</a:t>
            </a:r>
            <a:endParaRPr lang="en-US" altLang="zh-CN" dirty="0"/>
          </a:p>
        </p:txBody>
      </p:sp>
      <p:sp>
        <p:nvSpPr>
          <p:cNvPr id="6" name="Footer Placeholder 78"/>
          <p:cNvSpPr>
            <a:spLocks noGrp="1"/>
          </p:cNvSpPr>
          <p:nvPr>
            <p:ph type="ftr" sz="quarter" idx="11"/>
          </p:nvPr>
        </p:nvSpPr>
        <p:spPr>
          <a:xfrm>
            <a:off x="2438400" y="6473825"/>
            <a:ext cx="4038600" cy="384175"/>
          </a:xfrm>
        </p:spPr>
        <p:txBody>
          <a:bodyPr/>
          <a:lstStyle/>
          <a:p>
            <a:pPr>
              <a:defRPr/>
            </a:pPr>
            <a:r>
              <a:rPr lang="en-US" smtClean="0"/>
              <a:t>Yan Zhang and Loukas Lazos, INFOCOM 2013, Univ. of Arizona</a:t>
            </a:r>
            <a:endParaRPr lang="en-US"/>
          </a:p>
        </p:txBody>
      </p:sp>
      <p:sp>
        <p:nvSpPr>
          <p:cNvPr id="27" name="Rectangle 17"/>
          <p:cNvSpPr>
            <a:spLocks noChangeArrowheads="1"/>
          </p:cNvSpPr>
          <p:nvPr/>
        </p:nvSpPr>
        <p:spPr bwMode="auto">
          <a:xfrm>
            <a:off x="1651012" y="5908340"/>
            <a:ext cx="10668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A-D</a:t>
            </a:r>
            <a:endParaRPr lang="de-DE" altLang="zh-CN" i="1" dirty="0"/>
          </a:p>
        </p:txBody>
      </p:sp>
      <p:sp>
        <p:nvSpPr>
          <p:cNvPr id="28" name="Line 16"/>
          <p:cNvSpPr>
            <a:spLocks noChangeShapeType="1"/>
          </p:cNvSpPr>
          <p:nvPr/>
        </p:nvSpPr>
        <p:spPr bwMode="auto">
          <a:xfrm flipV="1">
            <a:off x="965212" y="628934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6"/>
          <p:cNvSpPr>
            <a:spLocks noChangeShapeType="1"/>
          </p:cNvSpPr>
          <p:nvPr/>
        </p:nvSpPr>
        <p:spPr bwMode="auto">
          <a:xfrm flipV="1">
            <a:off x="965212" y="575594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6"/>
          <p:cNvSpPr>
            <a:spLocks noChangeShapeType="1"/>
          </p:cNvSpPr>
          <p:nvPr/>
        </p:nvSpPr>
        <p:spPr bwMode="auto">
          <a:xfrm flipV="1">
            <a:off x="965212" y="522254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6"/>
          <p:cNvSpPr>
            <a:spLocks noChangeShapeType="1"/>
          </p:cNvSpPr>
          <p:nvPr/>
        </p:nvSpPr>
        <p:spPr bwMode="auto">
          <a:xfrm flipV="1">
            <a:off x="965212" y="4689140"/>
            <a:ext cx="7315200" cy="0"/>
          </a:xfrm>
          <a:prstGeom prst="line">
            <a:avLst/>
          </a:prstGeom>
          <a:noFill/>
          <a:ln w="19050" cmpd="sng">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 name="Rectangle 17"/>
          <p:cNvSpPr>
            <a:spLocks noChangeArrowheads="1"/>
          </p:cNvSpPr>
          <p:nvPr/>
        </p:nvSpPr>
        <p:spPr bwMode="auto">
          <a:xfrm>
            <a:off x="1498612" y="537494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B-E</a:t>
            </a:r>
            <a:endParaRPr lang="de-DE" altLang="zh-CN" i="1" dirty="0">
              <a:latin typeface="+mn-lt"/>
            </a:endParaRPr>
          </a:p>
        </p:txBody>
      </p:sp>
      <p:sp>
        <p:nvSpPr>
          <p:cNvPr id="33" name="Rectangle 17"/>
          <p:cNvSpPr>
            <a:spLocks noChangeArrowheads="1"/>
          </p:cNvSpPr>
          <p:nvPr/>
        </p:nvSpPr>
        <p:spPr bwMode="auto">
          <a:xfrm>
            <a:off x="1879612" y="484154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C-F</a:t>
            </a:r>
            <a:endParaRPr lang="de-DE" altLang="zh-CN" i="1" dirty="0">
              <a:latin typeface="+mn-lt"/>
            </a:endParaRPr>
          </a:p>
        </p:txBody>
      </p:sp>
      <p:sp>
        <p:nvSpPr>
          <p:cNvPr id="35" name="Rectangle 17"/>
          <p:cNvSpPr>
            <a:spLocks noChangeArrowheads="1"/>
          </p:cNvSpPr>
          <p:nvPr/>
        </p:nvSpPr>
        <p:spPr bwMode="auto">
          <a:xfrm>
            <a:off x="2786608" y="5895500"/>
            <a:ext cx="10668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A-D</a:t>
            </a:r>
            <a:endParaRPr lang="de-DE" altLang="zh-CN" i="1" dirty="0"/>
          </a:p>
        </p:txBody>
      </p:sp>
      <p:sp>
        <p:nvSpPr>
          <p:cNvPr id="36" name="Rectangle 17"/>
          <p:cNvSpPr>
            <a:spLocks noChangeArrowheads="1"/>
          </p:cNvSpPr>
          <p:nvPr/>
        </p:nvSpPr>
        <p:spPr bwMode="auto">
          <a:xfrm>
            <a:off x="2870212" y="537494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C-B</a:t>
            </a:r>
            <a:endParaRPr lang="de-DE" altLang="zh-CN" i="1" dirty="0">
              <a:latin typeface="+mn-lt"/>
            </a:endParaRPr>
          </a:p>
        </p:txBody>
      </p:sp>
      <p:sp>
        <p:nvSpPr>
          <p:cNvPr id="37" name="Rectangle 17"/>
          <p:cNvSpPr>
            <a:spLocks noChangeArrowheads="1"/>
          </p:cNvSpPr>
          <p:nvPr/>
        </p:nvSpPr>
        <p:spPr bwMode="auto">
          <a:xfrm>
            <a:off x="3327412" y="484154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E-F</a:t>
            </a:r>
            <a:endParaRPr lang="de-DE" altLang="zh-CN" i="1" dirty="0">
              <a:latin typeface="+mn-lt"/>
            </a:endParaRPr>
          </a:p>
        </p:txBody>
      </p:sp>
      <p:sp>
        <p:nvSpPr>
          <p:cNvPr id="38" name="Rectangle 17"/>
          <p:cNvSpPr>
            <a:spLocks noChangeArrowheads="1"/>
          </p:cNvSpPr>
          <p:nvPr/>
        </p:nvSpPr>
        <p:spPr bwMode="auto">
          <a:xfrm>
            <a:off x="3902732" y="5895500"/>
            <a:ext cx="10668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A-D</a:t>
            </a:r>
            <a:endParaRPr lang="de-DE" altLang="zh-CN" i="1" dirty="0"/>
          </a:p>
        </p:txBody>
      </p:sp>
      <p:sp>
        <p:nvSpPr>
          <p:cNvPr id="39" name="Rectangle 38"/>
          <p:cNvSpPr>
            <a:spLocks noChangeArrowheads="1"/>
          </p:cNvSpPr>
          <p:nvPr/>
        </p:nvSpPr>
        <p:spPr bwMode="auto">
          <a:xfrm>
            <a:off x="4394212" y="537494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B-F</a:t>
            </a:r>
            <a:endParaRPr lang="de-DE" altLang="zh-CN" i="1" dirty="0">
              <a:latin typeface="+mn-lt"/>
            </a:endParaRPr>
          </a:p>
        </p:txBody>
      </p:sp>
      <p:sp>
        <p:nvSpPr>
          <p:cNvPr id="40" name="Rectangle 17"/>
          <p:cNvSpPr>
            <a:spLocks noChangeArrowheads="1"/>
          </p:cNvSpPr>
          <p:nvPr/>
        </p:nvSpPr>
        <p:spPr bwMode="auto">
          <a:xfrm>
            <a:off x="4851412" y="484154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C-E</a:t>
            </a:r>
            <a:endParaRPr lang="de-DE" altLang="zh-CN" i="1" dirty="0">
              <a:latin typeface="+mn-lt"/>
            </a:endParaRPr>
          </a:p>
        </p:txBody>
      </p:sp>
      <p:sp>
        <p:nvSpPr>
          <p:cNvPr id="41" name="Rectangle 17"/>
          <p:cNvSpPr>
            <a:spLocks noChangeArrowheads="1"/>
          </p:cNvSpPr>
          <p:nvPr/>
        </p:nvSpPr>
        <p:spPr bwMode="auto">
          <a:xfrm>
            <a:off x="5018856" y="5895500"/>
            <a:ext cx="10668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A-D</a:t>
            </a:r>
            <a:endParaRPr lang="de-DE" altLang="zh-CN" i="1" dirty="0"/>
          </a:p>
        </p:txBody>
      </p:sp>
      <p:sp>
        <p:nvSpPr>
          <p:cNvPr id="42" name="Rectangle 17"/>
          <p:cNvSpPr>
            <a:spLocks noChangeArrowheads="1"/>
          </p:cNvSpPr>
          <p:nvPr/>
        </p:nvSpPr>
        <p:spPr bwMode="auto">
          <a:xfrm>
            <a:off x="6070612" y="5374940"/>
            <a:ext cx="1066800" cy="381000"/>
          </a:xfrm>
          <a:prstGeom prst="rect">
            <a:avLst/>
          </a:prstGeom>
          <a:solidFill>
            <a:srgbClr val="92D050"/>
          </a:solidFill>
          <a:ln w="9525">
            <a:solidFill>
              <a:schemeClr val="tx1"/>
            </a:solidFill>
            <a:miter lim="800000"/>
            <a:headEnd/>
            <a:tailEnd/>
          </a:ln>
        </p:spPr>
        <p:txBody>
          <a:bodyPr wrap="none" anchor="ctr"/>
          <a:lstStyle/>
          <a:p>
            <a:pPr algn="ctr" eaLnBrk="0" hangingPunct="0"/>
            <a:r>
              <a:rPr lang="de-DE" altLang="zh-CN" i="1" dirty="0" smtClean="0">
                <a:latin typeface="+mn-lt"/>
              </a:rPr>
              <a:t>B-C</a:t>
            </a:r>
            <a:endParaRPr lang="de-DE" altLang="zh-CN" i="1" dirty="0">
              <a:latin typeface="+mn-lt"/>
            </a:endParaRPr>
          </a:p>
        </p:txBody>
      </p:sp>
      <p:sp>
        <p:nvSpPr>
          <p:cNvPr id="43" name="Rectangle 17"/>
          <p:cNvSpPr>
            <a:spLocks noChangeArrowheads="1"/>
          </p:cNvSpPr>
          <p:nvPr/>
        </p:nvSpPr>
        <p:spPr bwMode="auto">
          <a:xfrm>
            <a:off x="6527812" y="4841540"/>
            <a:ext cx="1066800" cy="381000"/>
          </a:xfrm>
          <a:prstGeom prst="rect">
            <a:avLst/>
          </a:prstGeom>
          <a:solidFill>
            <a:srgbClr val="FFC000"/>
          </a:solidFill>
          <a:ln w="9525">
            <a:solidFill>
              <a:schemeClr val="tx1"/>
            </a:solidFill>
            <a:miter lim="800000"/>
            <a:headEnd/>
            <a:tailEnd/>
          </a:ln>
        </p:spPr>
        <p:txBody>
          <a:bodyPr wrap="none" anchor="ctr"/>
          <a:lstStyle/>
          <a:p>
            <a:pPr algn="ctr" eaLnBrk="0" hangingPunct="0"/>
            <a:r>
              <a:rPr lang="de-DE" altLang="zh-CN" i="1" dirty="0" smtClean="0">
                <a:latin typeface="+mn-lt"/>
              </a:rPr>
              <a:t>E-F</a:t>
            </a:r>
            <a:endParaRPr lang="de-DE" altLang="zh-CN" i="1" dirty="0">
              <a:latin typeface="+mn-lt"/>
            </a:endParaRPr>
          </a:p>
        </p:txBody>
      </p:sp>
      <p:sp>
        <p:nvSpPr>
          <p:cNvPr id="44" name="Rounded Rectangle 43"/>
          <p:cNvSpPr/>
          <p:nvPr/>
        </p:nvSpPr>
        <p:spPr>
          <a:xfrm>
            <a:off x="631155" y="583214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smtClean="0">
                <a:solidFill>
                  <a:schemeClr val="tx1"/>
                </a:solidFill>
                <a:cs typeface="Times New Roman" pitchFamily="18" charset="0"/>
              </a:rPr>
              <a:t>1</a:t>
            </a:r>
            <a:endParaRPr lang="en-US" sz="1200" dirty="0">
              <a:solidFill>
                <a:schemeClr val="tx1"/>
              </a:solidFill>
              <a:cs typeface="Times New Roman" pitchFamily="18" charset="0"/>
            </a:endParaRPr>
          </a:p>
        </p:txBody>
      </p:sp>
      <p:sp>
        <p:nvSpPr>
          <p:cNvPr id="45" name="Rounded Rectangle 44"/>
          <p:cNvSpPr/>
          <p:nvPr/>
        </p:nvSpPr>
        <p:spPr>
          <a:xfrm>
            <a:off x="660412" y="529874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2</a:t>
            </a:r>
          </a:p>
        </p:txBody>
      </p:sp>
      <p:sp>
        <p:nvSpPr>
          <p:cNvPr id="46" name="Rounded Rectangle 45"/>
          <p:cNvSpPr/>
          <p:nvPr/>
        </p:nvSpPr>
        <p:spPr>
          <a:xfrm>
            <a:off x="631155" y="476534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3</a:t>
            </a:r>
          </a:p>
        </p:txBody>
      </p:sp>
      <p:sp>
        <p:nvSpPr>
          <p:cNvPr id="47" name="Rectangle 17"/>
          <p:cNvSpPr>
            <a:spLocks noChangeArrowheads="1"/>
          </p:cNvSpPr>
          <p:nvPr/>
        </p:nvSpPr>
        <p:spPr bwMode="auto">
          <a:xfrm>
            <a:off x="6148300" y="5900436"/>
            <a:ext cx="1066800" cy="3810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A-D</a:t>
            </a:r>
            <a:endParaRPr lang="de-DE" altLang="zh-CN" i="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US" altLang="zh-CN" dirty="0" smtClean="0">
                <a:latin typeface="Calibri" charset="0"/>
                <a:ea typeface="宋体" charset="0"/>
                <a:cs typeface="宋体" charset="0"/>
              </a:rPr>
              <a:t>Our Contributions</a:t>
            </a:r>
            <a:endParaRPr lang="en-US" altLang="zh-CN" dirty="0">
              <a:latin typeface="Calibri" charset="0"/>
              <a:ea typeface="宋体" charset="0"/>
              <a:cs typeface="宋体" charset="0"/>
            </a:endParaRPr>
          </a:p>
        </p:txBody>
      </p:sp>
      <p:sp>
        <p:nvSpPr>
          <p:cNvPr id="614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F261889-A612-434A-A529-DFA32D907C77}" type="slidenum">
              <a:rPr lang="en-US" altLang="zh-CN">
                <a:solidFill>
                  <a:srgbClr val="898989"/>
                </a:solidFill>
                <a:latin typeface="Calibri" charset="0"/>
                <a:ea typeface="宋体" charset="0"/>
                <a:cs typeface="宋体" charset="0"/>
              </a:rPr>
              <a:pPr eaLnBrk="1" hangingPunct="1"/>
              <a:t>5</a:t>
            </a:fld>
            <a:endParaRPr lang="en-US" altLang="zh-CN">
              <a:solidFill>
                <a:srgbClr val="898989"/>
              </a:solidFill>
              <a:latin typeface="Calibri" charset="0"/>
              <a:ea typeface="宋体" charset="0"/>
              <a:cs typeface="宋体" charset="0"/>
            </a:endParaRPr>
          </a:p>
        </p:txBody>
      </p:sp>
      <p:sp>
        <p:nvSpPr>
          <p:cNvPr id="78" name="Date Placeholder 77"/>
          <p:cNvSpPr>
            <a:spLocks noGrp="1"/>
          </p:cNvSpPr>
          <p:nvPr>
            <p:ph type="dt" sz="half" idx="10"/>
          </p:nvPr>
        </p:nvSpPr>
        <p:spPr/>
        <p:txBody>
          <a:bodyPr/>
          <a:lstStyle/>
          <a:p>
            <a:r>
              <a:rPr lang="en-US" altLang="zh-CN" smtClean="0"/>
              <a:t>4/18/2013</a:t>
            </a:r>
            <a:endParaRPr lang="en-US" altLang="zh-CN"/>
          </a:p>
        </p:txBody>
      </p:sp>
      <p:sp>
        <p:nvSpPr>
          <p:cNvPr id="79" name="Footer Placeholder 78"/>
          <p:cNvSpPr>
            <a:spLocks noGrp="1"/>
          </p:cNvSpPr>
          <p:nvPr>
            <p:ph type="ftr" sz="quarter" idx="11"/>
          </p:nvPr>
        </p:nvSpPr>
        <p:spPr/>
        <p:txBody>
          <a:bodyPr/>
          <a:lstStyle/>
          <a:p>
            <a:pPr>
              <a:defRPr/>
            </a:pPr>
            <a:r>
              <a:rPr lang="en-US" dirty="0" smtClean="0"/>
              <a:t>Yan Zhang and Loukas Lazos, INFOCOM 2013, Univ. of Arizona</a:t>
            </a:r>
            <a:endParaRPr lang="en-US" dirty="0"/>
          </a:p>
        </p:txBody>
      </p:sp>
      <p:sp>
        <p:nvSpPr>
          <p:cNvPr id="12" name="Rectangle 11"/>
          <p:cNvSpPr/>
          <p:nvPr/>
        </p:nvSpPr>
        <p:spPr>
          <a:xfrm>
            <a:off x="179513" y="1046341"/>
            <a:ext cx="8886700" cy="5262979"/>
          </a:xfrm>
          <a:prstGeom prst="rect">
            <a:avLst/>
          </a:prstGeom>
        </p:spPr>
        <p:txBody>
          <a:bodyPr wrap="square">
            <a:spAutoFit/>
          </a:bodyPr>
          <a:lstStyle/>
          <a:p>
            <a:pPr marL="0" lvl="1">
              <a:defRPr/>
            </a:pPr>
            <a:r>
              <a:rPr lang="en-US" sz="2400" dirty="0" smtClean="0">
                <a:latin typeface="+mn-lt"/>
              </a:rPr>
              <a:t>We study possible misbehaviors in split-phase MMAC designs</a:t>
            </a:r>
          </a:p>
          <a:p>
            <a:pPr marL="457200" lvl="2">
              <a:defRPr/>
            </a:pPr>
            <a:r>
              <a:rPr lang="en-US" sz="2400" dirty="0" smtClean="0">
                <a:latin typeface="+mn-lt"/>
              </a:rPr>
              <a:t>Backoff Manipulation Attack (BMA)</a:t>
            </a:r>
          </a:p>
          <a:p>
            <a:pPr marL="457200" lvl="2">
              <a:defRPr/>
            </a:pPr>
            <a:r>
              <a:rPr lang="en-US" sz="2400" dirty="0" smtClean="0">
                <a:latin typeface="+mn-lt"/>
              </a:rPr>
              <a:t>Multi-Reservation Attack (MRA)</a:t>
            </a:r>
          </a:p>
          <a:p>
            <a:pPr marL="457200" lvl="2">
              <a:defRPr/>
            </a:pPr>
            <a:r>
              <a:rPr lang="en-US" sz="2400" dirty="0" smtClean="0">
                <a:latin typeface="+mn-lt"/>
              </a:rPr>
              <a:t>Combination of both attacks</a:t>
            </a:r>
          </a:p>
          <a:p>
            <a:pPr marL="457200" lvl="2">
              <a:defRPr/>
            </a:pPr>
            <a:endParaRPr lang="en-US" sz="2400" dirty="0">
              <a:latin typeface="+mn-lt"/>
            </a:endParaRPr>
          </a:p>
          <a:p>
            <a:pPr marL="0" lvl="1">
              <a:defRPr/>
            </a:pPr>
            <a:r>
              <a:rPr lang="en-US" sz="2400" dirty="0" smtClean="0">
                <a:latin typeface="+mn-lt"/>
              </a:rPr>
              <a:t>We derive </a:t>
            </a:r>
            <a:r>
              <a:rPr lang="en-US" sz="2400" dirty="0" smtClean="0">
                <a:solidFill>
                  <a:srgbClr val="0000FF"/>
                </a:solidFill>
                <a:latin typeface="+mn-lt"/>
              </a:rPr>
              <a:t>adaptive misbehavior strategies</a:t>
            </a:r>
            <a:r>
              <a:rPr lang="en-US" sz="2400" dirty="0" smtClean="0">
                <a:latin typeface="+mn-lt"/>
              </a:rPr>
              <a:t> for isolating a desired subset of channels</a:t>
            </a:r>
          </a:p>
          <a:p>
            <a:pPr marL="0" lvl="1">
              <a:defRPr/>
            </a:pPr>
            <a:endParaRPr lang="en-US" sz="2400" dirty="0">
              <a:latin typeface="+mn-lt"/>
            </a:endParaRPr>
          </a:p>
          <a:p>
            <a:pPr marL="0" lvl="1">
              <a:defRPr/>
            </a:pPr>
            <a:r>
              <a:rPr lang="en-US" sz="2400" dirty="0" smtClean="0">
                <a:latin typeface="+mn-lt"/>
              </a:rPr>
              <a:t>We develop </a:t>
            </a:r>
            <a:r>
              <a:rPr lang="en-US" sz="2400" dirty="0" smtClean="0">
                <a:solidFill>
                  <a:srgbClr val="0000FF"/>
                </a:solidFill>
                <a:latin typeface="+mn-lt"/>
              </a:rPr>
              <a:t>misbehavior mitigation </a:t>
            </a:r>
            <a:r>
              <a:rPr lang="en-US" sz="2400" dirty="0" smtClean="0">
                <a:latin typeface="+mn-lt"/>
              </a:rPr>
              <a:t>methods that provide fair channel access opportunities</a:t>
            </a:r>
          </a:p>
          <a:p>
            <a:pPr marL="0" lvl="1">
              <a:defRPr/>
            </a:pPr>
            <a:endParaRPr lang="en-US" sz="2400" dirty="0">
              <a:latin typeface="+mn-lt"/>
            </a:endParaRPr>
          </a:p>
          <a:p>
            <a:pPr marL="0" lvl="1">
              <a:defRPr/>
            </a:pPr>
            <a:r>
              <a:rPr lang="en-US" sz="2400" dirty="0" smtClean="0">
                <a:latin typeface="+mn-lt"/>
              </a:rPr>
              <a:t>We develop </a:t>
            </a:r>
            <a:r>
              <a:rPr lang="en-US" sz="2400" dirty="0" smtClean="0">
                <a:solidFill>
                  <a:srgbClr val="0000FF"/>
                </a:solidFill>
                <a:latin typeface="+mn-lt"/>
              </a:rPr>
              <a:t>misbehavior detection </a:t>
            </a:r>
            <a:r>
              <a:rPr lang="en-US" sz="2400" dirty="0" smtClean="0">
                <a:latin typeface="+mn-lt"/>
              </a:rPr>
              <a:t>methods that identify the misbehaving nodes</a:t>
            </a:r>
          </a:p>
          <a:p>
            <a:pPr marL="457200" lvl="2">
              <a:defRPr/>
            </a:pPr>
            <a:endParaRPr lang="en-US" sz="2400" dirty="0" smtClean="0">
              <a:solidFill>
                <a:srgbClr val="0000FF"/>
              </a:solidFill>
              <a:latin typeface="+mn-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ounded Rectangle 75"/>
          <p:cNvSpPr/>
          <p:nvPr/>
        </p:nvSpPr>
        <p:spPr>
          <a:xfrm>
            <a:off x="1143000" y="25146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smtClean="0">
                <a:solidFill>
                  <a:schemeClr val="tx1"/>
                </a:solidFill>
                <a:cs typeface="Times New Roman" pitchFamily="18" charset="0"/>
              </a:rPr>
              <a:t>1</a:t>
            </a:r>
            <a:endParaRPr lang="en-US" sz="1200" dirty="0">
              <a:solidFill>
                <a:schemeClr val="tx1"/>
              </a:solidFill>
              <a:cs typeface="Times New Roman" pitchFamily="18" charset="0"/>
            </a:endParaRPr>
          </a:p>
        </p:txBody>
      </p:sp>
      <p:cxnSp>
        <p:nvCxnSpPr>
          <p:cNvPr id="12" name="Straight Arrow Connector 11"/>
          <p:cNvCxnSpPr/>
          <p:nvPr/>
        </p:nvCxnSpPr>
        <p:spPr>
          <a:xfrm flipV="1">
            <a:off x="2707673" y="2891907"/>
            <a:ext cx="6377625" cy="95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2" name="Straight Connector 111"/>
          <p:cNvCxnSpPr>
            <a:stCxn id="106" idx="6"/>
            <a:endCxn id="107" idx="2"/>
          </p:cNvCxnSpPr>
          <p:nvPr/>
        </p:nvCxnSpPr>
        <p:spPr>
          <a:xfrm flipV="1">
            <a:off x="685800" y="1540887"/>
            <a:ext cx="685800" cy="228600"/>
          </a:xfrm>
          <a:prstGeom prst="line">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08" idx="6"/>
            <a:endCxn id="109" idx="2"/>
          </p:cNvCxnSpPr>
          <p:nvPr/>
        </p:nvCxnSpPr>
        <p:spPr>
          <a:xfrm flipV="1">
            <a:off x="609600" y="2065357"/>
            <a:ext cx="1219200" cy="381000"/>
          </a:xfrm>
          <a:prstGeom prst="line">
            <a:avLst/>
          </a:prstGeom>
          <a:ln w="25400">
            <a:solidFill>
              <a:srgbClr val="0000FF"/>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endCxn id="111" idx="2"/>
          </p:cNvCxnSpPr>
          <p:nvPr/>
        </p:nvCxnSpPr>
        <p:spPr>
          <a:xfrm flipV="1">
            <a:off x="990600" y="2760087"/>
            <a:ext cx="762000" cy="211713"/>
          </a:xfrm>
          <a:prstGeom prst="line">
            <a:avLst/>
          </a:prstGeom>
          <a:ln w="25400">
            <a:solidFill>
              <a:srgbClr val="FF0000"/>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5181600" y="3657600"/>
            <a:ext cx="447553" cy="300167"/>
          </a:xfrm>
          <a:prstGeom prst="rect">
            <a:avLst/>
          </a:prstGeom>
          <a:solidFill>
            <a:schemeClr val="accent5">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graphicFrame>
        <p:nvGraphicFramePr>
          <p:cNvPr id="134" name="Table 133"/>
          <p:cNvGraphicFramePr>
            <a:graphicFrameLocks noGrp="1"/>
          </p:cNvGraphicFramePr>
          <p:nvPr>
            <p:extLst>
              <p:ext uri="{D42A27DB-BD31-4B8C-83A1-F6EECF244321}">
                <p14:modId xmlns:p14="http://schemas.microsoft.com/office/powerpoint/2010/main" val="3932354872"/>
              </p:ext>
            </p:extLst>
          </p:nvPr>
        </p:nvGraphicFramePr>
        <p:xfrm>
          <a:off x="438800" y="4876800"/>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3</a:t>
                      </a:r>
                      <a:endParaRPr lang="en-US" dirty="0"/>
                    </a:p>
                  </a:txBody>
                  <a:tcPr/>
                </a:tc>
                <a:tc>
                  <a:txBody>
                    <a:bodyPr/>
                    <a:lstStyle/>
                    <a:p>
                      <a:r>
                        <a:rPr lang="en-US" dirty="0" smtClean="0"/>
                        <a:t>MED</a:t>
                      </a:r>
                      <a:endParaRPr lang="en-US" dirty="0"/>
                    </a:p>
                  </a:txBody>
                  <a:tcPr/>
                </a:tc>
              </a:tr>
            </a:tbl>
          </a:graphicData>
        </a:graphic>
      </p:graphicFrame>
      <p:graphicFrame>
        <p:nvGraphicFramePr>
          <p:cNvPr id="135" name="Table 134"/>
          <p:cNvGraphicFramePr>
            <a:graphicFrameLocks noGrp="1" noChangeAspect="1"/>
          </p:cNvGraphicFramePr>
          <p:nvPr>
            <p:extLst>
              <p:ext uri="{D42A27DB-BD31-4B8C-83A1-F6EECF244321}">
                <p14:modId xmlns:p14="http://schemas.microsoft.com/office/powerpoint/2010/main" val="1123069514"/>
              </p:ext>
            </p:extLst>
          </p:nvPr>
        </p:nvGraphicFramePr>
        <p:xfrm>
          <a:off x="2805804" y="4876800"/>
          <a:ext cx="1689996" cy="1618636"/>
        </p:xfrm>
        <a:graphic>
          <a:graphicData uri="http://schemas.openxmlformats.org/drawingml/2006/table">
            <a:tbl>
              <a:tblPr firstRow="1" bandRow="1">
                <a:tableStyleId>{5C22544A-7EE6-4342-B048-85BDC9FD1C3A}</a:tableStyleId>
              </a:tblPr>
              <a:tblGrid>
                <a:gridCol w="746498"/>
                <a:gridCol w="943498"/>
              </a:tblGrid>
              <a:tr h="351575">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51575">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51575">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r h="460396">
                <a:tc>
                  <a:txBody>
                    <a:bodyPr/>
                    <a:lstStyle/>
                    <a:p>
                      <a:pPr algn="ctr"/>
                      <a:r>
                        <a:rPr lang="en-US" sz="2000" i="1" dirty="0" smtClean="0"/>
                        <a:t>f</a:t>
                      </a:r>
                      <a:r>
                        <a:rPr lang="en-US" sz="1600" dirty="0" smtClean="0"/>
                        <a:t>3</a:t>
                      </a:r>
                      <a:endParaRPr lang="en-US" sz="1600" dirty="0"/>
                    </a:p>
                  </a:txBody>
                  <a:tcPr/>
                </a:tc>
                <a:tc>
                  <a:txBody>
                    <a:bodyPr/>
                    <a:lstStyle/>
                    <a:p>
                      <a:r>
                        <a:rPr lang="en-US" dirty="0" smtClean="0"/>
                        <a:t>MED</a:t>
                      </a:r>
                      <a:endParaRPr lang="en-US" dirty="0"/>
                    </a:p>
                  </a:txBody>
                  <a:tcPr/>
                </a:tc>
              </a:tr>
            </a:tbl>
          </a:graphicData>
        </a:graphic>
      </p:graphicFrame>
      <p:graphicFrame>
        <p:nvGraphicFramePr>
          <p:cNvPr id="136" name="Table 135"/>
          <p:cNvGraphicFramePr>
            <a:graphicFrameLocks noGrp="1"/>
          </p:cNvGraphicFramePr>
          <p:nvPr>
            <p:extLst>
              <p:ext uri="{D42A27DB-BD31-4B8C-83A1-F6EECF244321}">
                <p14:modId xmlns:p14="http://schemas.microsoft.com/office/powerpoint/2010/main" val="3699318280"/>
              </p:ext>
            </p:extLst>
          </p:nvPr>
        </p:nvGraphicFramePr>
        <p:xfrm>
          <a:off x="5105401" y="4867922"/>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sz="1400"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dirty="0" smtClean="0"/>
                        <a:t>3</a:t>
                      </a:r>
                      <a:endParaRPr lang="en-US" dirty="0"/>
                    </a:p>
                  </a:txBody>
                  <a:tcPr/>
                </a:tc>
                <a:tc>
                  <a:txBody>
                    <a:bodyPr/>
                    <a:lstStyle/>
                    <a:p>
                      <a:r>
                        <a:rPr lang="en-US" dirty="0" smtClean="0"/>
                        <a:t>MED</a:t>
                      </a:r>
                      <a:endParaRPr lang="en-US" dirty="0"/>
                    </a:p>
                  </a:txBody>
                  <a:tcPr/>
                </a:tc>
              </a:tr>
            </a:tbl>
          </a:graphicData>
        </a:graphic>
      </p:graphicFrame>
      <p:graphicFrame>
        <p:nvGraphicFramePr>
          <p:cNvPr id="137" name="Table 136"/>
          <p:cNvGraphicFramePr>
            <a:graphicFrameLocks noGrp="1"/>
          </p:cNvGraphicFramePr>
          <p:nvPr>
            <p:extLst>
              <p:ext uri="{D42A27DB-BD31-4B8C-83A1-F6EECF244321}">
                <p14:modId xmlns:p14="http://schemas.microsoft.com/office/powerpoint/2010/main" val="2712092645"/>
              </p:ext>
            </p:extLst>
          </p:nvPr>
        </p:nvGraphicFramePr>
        <p:xfrm>
          <a:off x="7228535" y="4867922"/>
          <a:ext cx="1610665" cy="156579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sz="1800" i="0" dirty="0" smtClean="0"/>
                        <a:t>PCL</a:t>
                      </a:r>
                      <a:r>
                        <a:rPr lang="en-US" sz="1400" i="1" dirty="0" smtClean="0"/>
                        <a:t>B</a:t>
                      </a:r>
                      <a:endParaRPr lang="en-US" sz="1800"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LOW(1)</a:t>
                      </a:r>
                      <a:endParaRPr lang="en-US" dirty="0"/>
                    </a:p>
                  </a:txBody>
                  <a:tcPr/>
                </a:tc>
              </a:tr>
              <a:tr h="382309">
                <a:tc>
                  <a:txBody>
                    <a:bodyPr/>
                    <a:lstStyle/>
                    <a:p>
                      <a:pPr algn="ctr"/>
                      <a:r>
                        <a:rPr lang="en-US" sz="2000" i="1" dirty="0" smtClean="0"/>
                        <a:t>f</a:t>
                      </a:r>
                      <a:r>
                        <a:rPr lang="en-US" sz="1600" dirty="0" smtClean="0"/>
                        <a:t>3</a:t>
                      </a:r>
                      <a:endParaRPr lang="en-US" dirty="0"/>
                    </a:p>
                  </a:txBody>
                  <a:tcPr/>
                </a:tc>
                <a:tc>
                  <a:txBody>
                    <a:bodyPr/>
                    <a:lstStyle/>
                    <a:p>
                      <a:r>
                        <a:rPr lang="en-US" dirty="0" smtClean="0"/>
                        <a:t>HIGH</a:t>
                      </a:r>
                      <a:endParaRPr lang="en-US" dirty="0"/>
                    </a:p>
                  </a:txBody>
                  <a:tcPr/>
                </a:tc>
              </a:tr>
            </a:tbl>
          </a:graphicData>
        </a:graphic>
      </p:graphicFrame>
      <p:sp>
        <p:nvSpPr>
          <p:cNvPr id="138" name="Right Arrow 137"/>
          <p:cNvSpPr/>
          <p:nvPr/>
        </p:nvSpPr>
        <p:spPr>
          <a:xfrm>
            <a:off x="2179252" y="5562600"/>
            <a:ext cx="62517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ight Arrow 138"/>
          <p:cNvSpPr/>
          <p:nvPr/>
        </p:nvSpPr>
        <p:spPr>
          <a:xfrm>
            <a:off x="4572000" y="5676900"/>
            <a:ext cx="533401" cy="190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ight Arrow 139"/>
          <p:cNvSpPr/>
          <p:nvPr/>
        </p:nvSpPr>
        <p:spPr>
          <a:xfrm>
            <a:off x="6781800" y="5562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1011866" y="3613655"/>
            <a:ext cx="1813830" cy="338554"/>
          </a:xfrm>
          <a:prstGeom prst="rect">
            <a:avLst/>
          </a:prstGeom>
          <a:noFill/>
        </p:spPr>
        <p:txBody>
          <a:bodyPr wrap="none" rtlCol="0">
            <a:spAutoFit/>
          </a:bodyPr>
          <a:lstStyle/>
          <a:p>
            <a:r>
              <a:rPr lang="en-US" sz="1600" dirty="0" smtClean="0">
                <a:latin typeface="+mn-lt"/>
                <a:cs typeface="Times New Roman" pitchFamily="18" charset="0"/>
              </a:rPr>
              <a:t>reservation request</a:t>
            </a:r>
            <a:endParaRPr lang="en-US" sz="1600" dirty="0">
              <a:latin typeface="+mn-lt"/>
              <a:cs typeface="Times New Roman" pitchFamily="18" charset="0"/>
            </a:endParaRPr>
          </a:p>
        </p:txBody>
      </p:sp>
      <p:sp>
        <p:nvSpPr>
          <p:cNvPr id="142" name="TextBox 141"/>
          <p:cNvSpPr txBox="1"/>
          <p:nvPr/>
        </p:nvSpPr>
        <p:spPr>
          <a:xfrm>
            <a:off x="3402137" y="3623932"/>
            <a:ext cx="1680717" cy="338554"/>
          </a:xfrm>
          <a:prstGeom prst="rect">
            <a:avLst/>
          </a:prstGeom>
          <a:noFill/>
        </p:spPr>
        <p:txBody>
          <a:bodyPr wrap="none" rtlCol="0">
            <a:spAutoFit/>
          </a:bodyPr>
          <a:lstStyle/>
          <a:p>
            <a:r>
              <a:rPr lang="en-US" sz="1600" dirty="0" smtClean="0">
                <a:latin typeface="+mn-lt"/>
                <a:cs typeface="Times New Roman" pitchFamily="18" charset="0"/>
              </a:rPr>
              <a:t>acknowledgment</a:t>
            </a:r>
            <a:endParaRPr lang="en-US" dirty="0">
              <a:latin typeface="+mn-lt"/>
              <a:cs typeface="Times New Roman" pitchFamily="18" charset="0"/>
            </a:endParaRPr>
          </a:p>
        </p:txBody>
      </p:sp>
      <p:sp>
        <p:nvSpPr>
          <p:cNvPr id="143" name="TextBox 142"/>
          <p:cNvSpPr txBox="1"/>
          <p:nvPr/>
        </p:nvSpPr>
        <p:spPr>
          <a:xfrm>
            <a:off x="5638800" y="3634565"/>
            <a:ext cx="943400" cy="338554"/>
          </a:xfrm>
          <a:prstGeom prst="rect">
            <a:avLst/>
          </a:prstGeom>
          <a:noFill/>
        </p:spPr>
        <p:txBody>
          <a:bodyPr wrap="none" rtlCol="0">
            <a:spAutoFit/>
          </a:bodyPr>
          <a:lstStyle/>
          <a:p>
            <a:r>
              <a:rPr lang="en-US" sz="1600" dirty="0" smtClean="0">
                <a:latin typeface="+mn-lt"/>
                <a:cs typeface="Times New Roman" pitchFamily="18" charset="0"/>
              </a:rPr>
              <a:t>response</a:t>
            </a:r>
            <a:endParaRPr lang="en-US" dirty="0">
              <a:latin typeface="+mn-lt"/>
              <a:cs typeface="Times New Roman" pitchFamily="18" charset="0"/>
            </a:endParaRPr>
          </a:p>
        </p:txBody>
      </p:sp>
      <p:sp>
        <p:nvSpPr>
          <p:cNvPr id="144" name="Rectangle 143"/>
          <p:cNvSpPr/>
          <p:nvPr/>
        </p:nvSpPr>
        <p:spPr>
          <a:xfrm>
            <a:off x="457200" y="4114800"/>
            <a:ext cx="7904808" cy="400110"/>
          </a:xfrm>
          <a:prstGeom prst="rect">
            <a:avLst/>
          </a:prstGeom>
        </p:spPr>
        <p:txBody>
          <a:bodyPr wrap="square">
            <a:spAutoFit/>
          </a:bodyPr>
          <a:lstStyle/>
          <a:p>
            <a:r>
              <a:rPr lang="en-US" sz="2000" dirty="0" smtClean="0">
                <a:latin typeface="+mn-lt"/>
              </a:rPr>
              <a:t>Reservations are placed based on a three-way handshake</a:t>
            </a:r>
          </a:p>
        </p:txBody>
      </p:sp>
      <p:sp>
        <p:nvSpPr>
          <p:cNvPr id="145" name="Rectangle 144"/>
          <p:cNvSpPr/>
          <p:nvPr/>
        </p:nvSpPr>
        <p:spPr>
          <a:xfrm>
            <a:off x="457200" y="4476690"/>
            <a:ext cx="8609013" cy="400110"/>
          </a:xfrm>
          <a:prstGeom prst="rect">
            <a:avLst/>
          </a:prstGeom>
        </p:spPr>
        <p:txBody>
          <a:bodyPr wrap="square">
            <a:spAutoFit/>
          </a:bodyPr>
          <a:lstStyle/>
          <a:p>
            <a:r>
              <a:rPr lang="en-US" sz="2000" dirty="0" smtClean="0">
                <a:solidFill>
                  <a:srgbClr val="0000FF"/>
                </a:solidFill>
                <a:latin typeface="+mn-lt"/>
              </a:rPr>
              <a:t>Channel selection criteria: </a:t>
            </a:r>
            <a:r>
              <a:rPr lang="en-US" sz="2000" dirty="0" smtClean="0">
                <a:latin typeface="+mn-lt"/>
              </a:rPr>
              <a:t>balance traffic load - Preferable Channel List (PCL) </a:t>
            </a:r>
            <a:endParaRPr lang="en-US" sz="2000" dirty="0">
              <a:latin typeface="+mn-lt"/>
            </a:endParaRPr>
          </a:p>
        </p:txBody>
      </p:sp>
      <p:cxnSp>
        <p:nvCxnSpPr>
          <p:cNvPr id="9" name="Straight Arrow Connector 8"/>
          <p:cNvCxnSpPr/>
          <p:nvPr/>
        </p:nvCxnSpPr>
        <p:spPr>
          <a:xfrm>
            <a:off x="2687034" y="1087285"/>
            <a:ext cx="63982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2707673" y="1654383"/>
            <a:ext cx="637762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2707673" y="2314396"/>
            <a:ext cx="637762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8115601" y="914272"/>
            <a:ext cx="0" cy="2699383"/>
          </a:xfrm>
          <a:prstGeom prst="line">
            <a:avLst/>
          </a:prstGeom>
          <a:ln>
            <a:prstDash val="lgDashDot"/>
          </a:ln>
        </p:spPr>
        <p:style>
          <a:lnRef idx="2">
            <a:schemeClr val="dk1"/>
          </a:lnRef>
          <a:fillRef idx="0">
            <a:schemeClr val="dk1"/>
          </a:fillRef>
          <a:effectRef idx="1">
            <a:schemeClr val="dk1"/>
          </a:effectRef>
          <a:fontRef idx="minor">
            <a:schemeClr val="tx1"/>
          </a:fontRef>
        </p:style>
      </p:cxnSp>
      <p:sp>
        <p:nvSpPr>
          <p:cNvPr id="43" name="Rectangle 42"/>
          <p:cNvSpPr/>
          <p:nvPr/>
        </p:nvSpPr>
        <p:spPr>
          <a:xfrm>
            <a:off x="3117930" y="2584531"/>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100" dirty="0">
              <a:cs typeface="Times New Roman" pitchFamily="18" charset="0"/>
            </a:endParaRPr>
          </a:p>
        </p:txBody>
      </p:sp>
      <p:sp>
        <p:nvSpPr>
          <p:cNvPr id="44" name="Rectangle 43"/>
          <p:cNvSpPr/>
          <p:nvPr/>
        </p:nvSpPr>
        <p:spPr>
          <a:xfrm>
            <a:off x="6549166" y="2584531"/>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200" dirty="0">
              <a:cs typeface="Times New Roman" pitchFamily="18" charset="0"/>
            </a:endParaRPr>
          </a:p>
        </p:txBody>
      </p:sp>
      <p:sp>
        <p:nvSpPr>
          <p:cNvPr id="45" name="Rectangle 44"/>
          <p:cNvSpPr/>
          <p:nvPr/>
        </p:nvSpPr>
        <p:spPr>
          <a:xfrm>
            <a:off x="4833548" y="2581125"/>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ea typeface="+mj-ea"/>
                <a:cs typeface="Times New Roman" pitchFamily="18" charset="0"/>
              </a:rPr>
              <a:t>REQ</a:t>
            </a:r>
            <a:endParaRPr lang="en-US" sz="1200" dirty="0">
              <a:ea typeface="+mj-ea"/>
              <a:cs typeface="Times New Roman" pitchFamily="18" charset="0"/>
            </a:endParaRPr>
          </a:p>
        </p:txBody>
      </p:sp>
      <p:sp>
        <p:nvSpPr>
          <p:cNvPr id="46" name="Rectangle 45"/>
          <p:cNvSpPr/>
          <p:nvPr/>
        </p:nvSpPr>
        <p:spPr>
          <a:xfrm>
            <a:off x="3640074" y="2584531"/>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47" name="Rectangle 46"/>
          <p:cNvSpPr/>
          <p:nvPr/>
        </p:nvSpPr>
        <p:spPr>
          <a:xfrm>
            <a:off x="5355693" y="2581125"/>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48" name="Rectangle 47"/>
          <p:cNvSpPr/>
          <p:nvPr/>
        </p:nvSpPr>
        <p:spPr>
          <a:xfrm>
            <a:off x="7071311" y="2584531"/>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49" name="Rectangle 48"/>
          <p:cNvSpPr/>
          <p:nvPr/>
        </p:nvSpPr>
        <p:spPr>
          <a:xfrm>
            <a:off x="7593456" y="2581125"/>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54" name="Rectangle 53"/>
          <p:cNvSpPr/>
          <p:nvPr/>
        </p:nvSpPr>
        <p:spPr>
          <a:xfrm>
            <a:off x="4162219" y="2584531"/>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59" name="Rectangle 58"/>
          <p:cNvSpPr/>
          <p:nvPr/>
        </p:nvSpPr>
        <p:spPr>
          <a:xfrm>
            <a:off x="5877838" y="2590640"/>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83" name="Rectangle 82"/>
          <p:cNvSpPr/>
          <p:nvPr/>
        </p:nvSpPr>
        <p:spPr>
          <a:xfrm>
            <a:off x="8362008" y="2590800"/>
            <a:ext cx="559441"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C- F</a:t>
            </a:r>
            <a:endParaRPr lang="en-US" i="1" dirty="0">
              <a:cs typeface="Times New Roman" pitchFamily="18" charset="0"/>
            </a:endParaRPr>
          </a:p>
        </p:txBody>
      </p:sp>
      <p:sp>
        <p:nvSpPr>
          <p:cNvPr id="150" name="TextBox 149"/>
          <p:cNvSpPr txBox="1"/>
          <p:nvPr/>
        </p:nvSpPr>
        <p:spPr>
          <a:xfrm>
            <a:off x="3565483" y="2890281"/>
            <a:ext cx="663450" cy="369332"/>
          </a:xfrm>
          <a:prstGeom prst="rect">
            <a:avLst/>
          </a:prstGeom>
          <a:noFill/>
        </p:spPr>
        <p:txBody>
          <a:bodyPr wrap="square" rtlCol="0">
            <a:spAutoFit/>
          </a:bodyPr>
          <a:lstStyle/>
          <a:p>
            <a:r>
              <a:rPr lang="en-US" i="1" dirty="0" smtClean="0">
                <a:latin typeface="+mn-lt"/>
                <a:cs typeface="Times New Roman" pitchFamily="18" charset="0"/>
              </a:rPr>
              <a:t>F</a:t>
            </a:r>
            <a:r>
              <a:rPr lang="en-US" dirty="0" smtClean="0">
                <a:latin typeface="+mn-lt"/>
                <a:cs typeface="Times New Roman" pitchFamily="18" charset="0"/>
              </a:rPr>
              <a:t>(</a:t>
            </a:r>
            <a:r>
              <a:rPr lang="en-US" i="1" dirty="0" smtClean="0">
                <a:latin typeface="+mn-lt"/>
                <a:cs typeface="Times New Roman" pitchFamily="18" charset="0"/>
              </a:rPr>
              <a:t>f</a:t>
            </a:r>
            <a:r>
              <a:rPr lang="en-US" sz="1400" dirty="0" smtClean="0">
                <a:latin typeface="+mn-lt"/>
                <a:cs typeface="Times New Roman" pitchFamily="18" charset="0"/>
              </a:rPr>
              <a:t>1</a:t>
            </a:r>
            <a:r>
              <a:rPr lang="en-US" dirty="0" smtClean="0">
                <a:latin typeface="+mn-lt"/>
                <a:cs typeface="Times New Roman" pitchFamily="18" charset="0"/>
              </a:rPr>
              <a:t>)</a:t>
            </a:r>
            <a:endParaRPr lang="en-US" dirty="0">
              <a:latin typeface="+mn-lt"/>
              <a:cs typeface="Times New Roman" pitchFamily="18" charset="0"/>
            </a:endParaRPr>
          </a:p>
        </p:txBody>
      </p:sp>
      <p:sp>
        <p:nvSpPr>
          <p:cNvPr id="151" name="TextBox 150"/>
          <p:cNvSpPr txBox="1"/>
          <p:nvPr/>
        </p:nvSpPr>
        <p:spPr>
          <a:xfrm>
            <a:off x="4896036" y="2884835"/>
            <a:ext cx="298369" cy="369332"/>
          </a:xfrm>
          <a:prstGeom prst="rect">
            <a:avLst/>
          </a:prstGeom>
          <a:noFill/>
        </p:spPr>
        <p:txBody>
          <a:bodyPr wrap="square" rtlCol="0">
            <a:spAutoFit/>
          </a:bodyPr>
          <a:lstStyle/>
          <a:p>
            <a:r>
              <a:rPr lang="en-US" i="1" dirty="0" smtClean="0">
                <a:latin typeface="+mn-lt"/>
                <a:cs typeface="Times New Roman" pitchFamily="18" charset="0"/>
              </a:rPr>
              <a:t>A</a:t>
            </a:r>
            <a:endParaRPr lang="en-US" i="1" dirty="0">
              <a:latin typeface="+mn-lt"/>
              <a:cs typeface="Times New Roman" pitchFamily="18" charset="0"/>
            </a:endParaRPr>
          </a:p>
        </p:txBody>
      </p:sp>
      <p:sp>
        <p:nvSpPr>
          <p:cNvPr id="152" name="TextBox 151"/>
          <p:cNvSpPr txBox="1"/>
          <p:nvPr/>
        </p:nvSpPr>
        <p:spPr>
          <a:xfrm>
            <a:off x="6613891" y="2888940"/>
            <a:ext cx="298369" cy="369332"/>
          </a:xfrm>
          <a:prstGeom prst="rect">
            <a:avLst/>
          </a:prstGeom>
          <a:noFill/>
        </p:spPr>
        <p:txBody>
          <a:bodyPr wrap="square" rtlCol="0">
            <a:spAutoFit/>
          </a:bodyPr>
          <a:lstStyle/>
          <a:p>
            <a:r>
              <a:rPr lang="en-US" i="1" dirty="0" smtClean="0">
                <a:latin typeface="+mn-lt"/>
                <a:cs typeface="Times New Roman" pitchFamily="18" charset="0"/>
              </a:rPr>
              <a:t>B</a:t>
            </a:r>
            <a:endParaRPr lang="en-US" i="1" dirty="0">
              <a:latin typeface="+mn-lt"/>
              <a:cs typeface="Times New Roman" pitchFamily="18" charset="0"/>
            </a:endParaRPr>
          </a:p>
        </p:txBody>
      </p:sp>
      <p:sp>
        <p:nvSpPr>
          <p:cNvPr id="158" name="TextBox 157"/>
          <p:cNvSpPr txBox="1"/>
          <p:nvPr/>
        </p:nvSpPr>
        <p:spPr>
          <a:xfrm>
            <a:off x="3170718" y="2883753"/>
            <a:ext cx="298369" cy="369332"/>
          </a:xfrm>
          <a:prstGeom prst="rect">
            <a:avLst/>
          </a:prstGeom>
          <a:noFill/>
        </p:spPr>
        <p:txBody>
          <a:bodyPr wrap="square" rtlCol="0">
            <a:spAutoFit/>
          </a:bodyPr>
          <a:lstStyle/>
          <a:p>
            <a:r>
              <a:rPr lang="en-US" i="1" dirty="0" smtClean="0">
                <a:latin typeface="+mn-lt"/>
                <a:cs typeface="Times New Roman" pitchFamily="18" charset="0"/>
              </a:rPr>
              <a:t>C</a:t>
            </a:r>
            <a:endParaRPr lang="en-US" i="1" dirty="0">
              <a:latin typeface="+mn-lt"/>
              <a:cs typeface="Times New Roman" pitchFamily="18" charset="0"/>
            </a:endParaRPr>
          </a:p>
        </p:txBody>
      </p:sp>
      <p:sp>
        <p:nvSpPr>
          <p:cNvPr id="159" name="TextBox 158"/>
          <p:cNvSpPr txBox="1"/>
          <p:nvPr/>
        </p:nvSpPr>
        <p:spPr>
          <a:xfrm>
            <a:off x="4088570" y="2888940"/>
            <a:ext cx="663450" cy="369332"/>
          </a:xfrm>
          <a:prstGeom prst="rect">
            <a:avLst/>
          </a:prstGeom>
          <a:noFill/>
        </p:spPr>
        <p:txBody>
          <a:bodyPr wrap="square" rtlCol="0">
            <a:spAutoFit/>
          </a:bodyPr>
          <a:lstStyle/>
          <a:p>
            <a:r>
              <a:rPr lang="en-US" i="1" dirty="0" smtClean="0">
                <a:latin typeface="+mn-lt"/>
                <a:cs typeface="Times New Roman" pitchFamily="18" charset="0"/>
              </a:rPr>
              <a:t>C</a:t>
            </a:r>
            <a:r>
              <a:rPr lang="en-US" dirty="0" smtClean="0">
                <a:latin typeface="+mn-lt"/>
                <a:cs typeface="Times New Roman" pitchFamily="18" charset="0"/>
              </a:rPr>
              <a:t>(</a:t>
            </a:r>
            <a:r>
              <a:rPr lang="en-US" i="1" dirty="0" smtClean="0">
                <a:latin typeface="+mn-lt"/>
                <a:cs typeface="Times New Roman" pitchFamily="18" charset="0"/>
              </a:rPr>
              <a:t>f</a:t>
            </a:r>
            <a:r>
              <a:rPr lang="en-US" sz="1400" dirty="0" smtClean="0">
                <a:latin typeface="+mn-lt"/>
                <a:cs typeface="Times New Roman" pitchFamily="18" charset="0"/>
              </a:rPr>
              <a:t>1</a:t>
            </a:r>
            <a:r>
              <a:rPr lang="en-US" dirty="0" smtClean="0">
                <a:latin typeface="+mn-lt"/>
                <a:cs typeface="Times New Roman" pitchFamily="18" charset="0"/>
              </a:rPr>
              <a:t>)</a:t>
            </a:r>
            <a:endParaRPr lang="en-US" dirty="0">
              <a:latin typeface="+mn-lt"/>
              <a:cs typeface="Times New Roman" pitchFamily="18" charset="0"/>
            </a:endParaRPr>
          </a:p>
        </p:txBody>
      </p:sp>
      <p:sp>
        <p:nvSpPr>
          <p:cNvPr id="160" name="TextBox 159"/>
          <p:cNvSpPr txBox="1"/>
          <p:nvPr/>
        </p:nvSpPr>
        <p:spPr>
          <a:xfrm>
            <a:off x="5247744" y="2888940"/>
            <a:ext cx="663450" cy="369332"/>
          </a:xfrm>
          <a:prstGeom prst="rect">
            <a:avLst/>
          </a:prstGeom>
          <a:noFill/>
        </p:spPr>
        <p:txBody>
          <a:bodyPr wrap="square" rtlCol="0">
            <a:spAutoFit/>
          </a:bodyPr>
          <a:lstStyle/>
          <a:p>
            <a:r>
              <a:rPr lang="en-US" i="1" dirty="0" smtClean="0">
                <a:latin typeface="+mn-lt"/>
                <a:cs typeface="Times New Roman" pitchFamily="18" charset="0"/>
              </a:rPr>
              <a:t>D</a:t>
            </a:r>
            <a:r>
              <a:rPr lang="en-US" dirty="0" smtClean="0">
                <a:latin typeface="+mn-lt"/>
                <a:cs typeface="Times New Roman" pitchFamily="18" charset="0"/>
              </a:rPr>
              <a:t>(</a:t>
            </a:r>
            <a:r>
              <a:rPr lang="en-US" i="1" dirty="0" smtClean="0">
                <a:latin typeface="+mn-lt"/>
                <a:cs typeface="Times New Roman" pitchFamily="18" charset="0"/>
              </a:rPr>
              <a:t>f</a:t>
            </a:r>
            <a:r>
              <a:rPr lang="en-US" sz="1400" dirty="0">
                <a:latin typeface="+mn-lt"/>
                <a:cs typeface="Times New Roman" pitchFamily="18" charset="0"/>
              </a:rPr>
              <a:t>2</a:t>
            </a:r>
            <a:r>
              <a:rPr lang="en-US" dirty="0" smtClean="0">
                <a:latin typeface="+mn-lt"/>
                <a:cs typeface="Times New Roman" pitchFamily="18" charset="0"/>
              </a:rPr>
              <a:t>)</a:t>
            </a:r>
            <a:endParaRPr lang="en-US" dirty="0">
              <a:latin typeface="+mn-lt"/>
              <a:cs typeface="Times New Roman" pitchFamily="18" charset="0"/>
            </a:endParaRPr>
          </a:p>
        </p:txBody>
      </p:sp>
      <p:sp>
        <p:nvSpPr>
          <p:cNvPr id="161" name="TextBox 160"/>
          <p:cNvSpPr txBox="1"/>
          <p:nvPr/>
        </p:nvSpPr>
        <p:spPr>
          <a:xfrm>
            <a:off x="7004894" y="2888940"/>
            <a:ext cx="663450" cy="369332"/>
          </a:xfrm>
          <a:prstGeom prst="rect">
            <a:avLst/>
          </a:prstGeom>
          <a:noFill/>
        </p:spPr>
        <p:txBody>
          <a:bodyPr wrap="square" rtlCol="0">
            <a:spAutoFit/>
          </a:bodyPr>
          <a:lstStyle/>
          <a:p>
            <a:r>
              <a:rPr lang="en-US" i="1" dirty="0" smtClean="0">
                <a:latin typeface="+mn-lt"/>
                <a:cs typeface="Times New Roman" pitchFamily="18" charset="0"/>
              </a:rPr>
              <a:t>E</a:t>
            </a:r>
            <a:r>
              <a:rPr lang="en-US" dirty="0" smtClean="0">
                <a:latin typeface="+mn-lt"/>
                <a:cs typeface="Times New Roman" pitchFamily="18" charset="0"/>
              </a:rPr>
              <a:t>(</a:t>
            </a:r>
            <a:r>
              <a:rPr lang="en-US" i="1" dirty="0" smtClean="0">
                <a:latin typeface="+mn-lt"/>
                <a:cs typeface="Times New Roman" pitchFamily="18" charset="0"/>
              </a:rPr>
              <a:t>f</a:t>
            </a:r>
            <a:r>
              <a:rPr lang="en-US" sz="1400" dirty="0">
                <a:latin typeface="+mn-lt"/>
                <a:cs typeface="Times New Roman" pitchFamily="18" charset="0"/>
              </a:rPr>
              <a:t>3</a:t>
            </a:r>
            <a:r>
              <a:rPr lang="en-US" dirty="0" smtClean="0">
                <a:latin typeface="+mn-lt"/>
                <a:cs typeface="Times New Roman" pitchFamily="18" charset="0"/>
              </a:rPr>
              <a:t>)</a:t>
            </a:r>
            <a:endParaRPr lang="en-US" dirty="0">
              <a:latin typeface="+mn-lt"/>
              <a:cs typeface="Times New Roman" pitchFamily="18" charset="0"/>
            </a:endParaRPr>
          </a:p>
        </p:txBody>
      </p:sp>
      <p:sp>
        <p:nvSpPr>
          <p:cNvPr id="162" name="TextBox 161"/>
          <p:cNvSpPr txBox="1"/>
          <p:nvPr/>
        </p:nvSpPr>
        <p:spPr>
          <a:xfrm>
            <a:off x="5801833" y="2895600"/>
            <a:ext cx="753951" cy="369332"/>
          </a:xfrm>
          <a:prstGeom prst="rect">
            <a:avLst/>
          </a:prstGeom>
          <a:noFill/>
        </p:spPr>
        <p:txBody>
          <a:bodyPr wrap="square" rtlCol="0">
            <a:spAutoFit/>
          </a:bodyPr>
          <a:lstStyle/>
          <a:p>
            <a:r>
              <a:rPr lang="en-US" i="1" dirty="0" smtClean="0">
                <a:latin typeface="+mn-lt"/>
                <a:cs typeface="Times New Roman" pitchFamily="18" charset="0"/>
              </a:rPr>
              <a:t>A</a:t>
            </a:r>
            <a:r>
              <a:rPr lang="en-US" dirty="0" smtClean="0">
                <a:latin typeface="+mn-lt"/>
                <a:cs typeface="Times New Roman" pitchFamily="18" charset="0"/>
              </a:rPr>
              <a:t>(</a:t>
            </a:r>
            <a:r>
              <a:rPr lang="en-US" i="1" dirty="0" smtClean="0">
                <a:latin typeface="+mn-lt"/>
                <a:cs typeface="Times New Roman" pitchFamily="18" charset="0"/>
              </a:rPr>
              <a:t>f</a:t>
            </a:r>
            <a:r>
              <a:rPr lang="en-US" sz="1400" dirty="0" smtClean="0">
                <a:latin typeface="+mn-lt"/>
                <a:cs typeface="Times New Roman" pitchFamily="18" charset="0"/>
              </a:rPr>
              <a:t>2</a:t>
            </a:r>
            <a:r>
              <a:rPr lang="en-US" dirty="0" smtClean="0">
                <a:latin typeface="+mn-lt"/>
                <a:cs typeface="Times New Roman" pitchFamily="18" charset="0"/>
              </a:rPr>
              <a:t>)</a:t>
            </a:r>
            <a:endParaRPr lang="en-US" dirty="0">
              <a:latin typeface="+mn-lt"/>
              <a:cs typeface="Times New Roman" pitchFamily="18" charset="0"/>
            </a:endParaRPr>
          </a:p>
        </p:txBody>
      </p:sp>
      <p:sp>
        <p:nvSpPr>
          <p:cNvPr id="163" name="TextBox 162"/>
          <p:cNvSpPr txBox="1"/>
          <p:nvPr/>
        </p:nvSpPr>
        <p:spPr>
          <a:xfrm>
            <a:off x="7518864" y="2884967"/>
            <a:ext cx="663450" cy="369332"/>
          </a:xfrm>
          <a:prstGeom prst="rect">
            <a:avLst/>
          </a:prstGeom>
          <a:noFill/>
        </p:spPr>
        <p:txBody>
          <a:bodyPr wrap="square" rtlCol="0">
            <a:spAutoFit/>
          </a:bodyPr>
          <a:lstStyle/>
          <a:p>
            <a:r>
              <a:rPr lang="en-US" i="1" dirty="0" smtClean="0">
                <a:latin typeface="+mn-lt"/>
                <a:cs typeface="Times New Roman" pitchFamily="18" charset="0"/>
              </a:rPr>
              <a:t>B</a:t>
            </a:r>
            <a:r>
              <a:rPr lang="en-US" dirty="0" smtClean="0">
                <a:latin typeface="+mn-lt"/>
                <a:cs typeface="Times New Roman" pitchFamily="18" charset="0"/>
              </a:rPr>
              <a:t>(</a:t>
            </a:r>
            <a:r>
              <a:rPr lang="en-US" i="1" dirty="0" smtClean="0">
                <a:latin typeface="+mn-lt"/>
                <a:cs typeface="Times New Roman" pitchFamily="18" charset="0"/>
              </a:rPr>
              <a:t>f</a:t>
            </a:r>
            <a:r>
              <a:rPr lang="en-US" sz="1400" dirty="0">
                <a:latin typeface="+mn-lt"/>
                <a:cs typeface="Times New Roman" pitchFamily="18" charset="0"/>
              </a:rPr>
              <a:t>3</a:t>
            </a:r>
            <a:r>
              <a:rPr lang="en-US" dirty="0" smtClean="0">
                <a:latin typeface="+mn-lt"/>
                <a:cs typeface="Times New Roman" pitchFamily="18" charset="0"/>
              </a:rPr>
              <a:t>)</a:t>
            </a:r>
            <a:endParaRPr lang="en-US" dirty="0">
              <a:latin typeface="+mn-lt"/>
              <a:cs typeface="Times New Roman" pitchFamily="18" charset="0"/>
            </a:endParaRPr>
          </a:p>
        </p:txBody>
      </p:sp>
      <p:cxnSp>
        <p:nvCxnSpPr>
          <p:cNvPr id="165" name="Straight Arrow Connector 164"/>
          <p:cNvCxnSpPr/>
          <p:nvPr/>
        </p:nvCxnSpPr>
        <p:spPr>
          <a:xfrm>
            <a:off x="3058933" y="3264932"/>
            <a:ext cx="5072263" cy="0"/>
          </a:xfrm>
          <a:prstGeom prst="straightConnector1">
            <a:avLst/>
          </a:prstGeom>
          <a:ln w="22225">
            <a:headEnd type="arrow" w="med" len="sm"/>
            <a:tailEnd type="arrow" w="med" len="sm"/>
          </a:ln>
        </p:spPr>
        <p:style>
          <a:lnRef idx="2">
            <a:schemeClr val="dk1"/>
          </a:lnRef>
          <a:fillRef idx="0">
            <a:schemeClr val="dk1"/>
          </a:fillRef>
          <a:effectRef idx="1">
            <a:schemeClr val="dk1"/>
          </a:effectRef>
          <a:fontRef idx="minor">
            <a:schemeClr val="tx1"/>
          </a:fontRef>
        </p:style>
      </p:cxnSp>
      <p:cxnSp>
        <p:nvCxnSpPr>
          <p:cNvPr id="167" name="Straight Arrow Connector 166"/>
          <p:cNvCxnSpPr/>
          <p:nvPr/>
        </p:nvCxnSpPr>
        <p:spPr>
          <a:xfrm flipV="1">
            <a:off x="8131196" y="3254299"/>
            <a:ext cx="969697" cy="10919"/>
          </a:xfrm>
          <a:prstGeom prst="straightConnector1">
            <a:avLst/>
          </a:prstGeom>
          <a:ln w="22225">
            <a:headEnd type="arrow" w="med" len="sm"/>
            <a:tailEnd type="arrow" w="med" len="sm"/>
          </a:ln>
        </p:spPr>
        <p:style>
          <a:lnRef idx="2">
            <a:schemeClr val="dk1"/>
          </a:lnRef>
          <a:fillRef idx="0">
            <a:schemeClr val="dk1"/>
          </a:fillRef>
          <a:effectRef idx="1">
            <a:schemeClr val="dk1"/>
          </a:effectRef>
          <a:fontRef idx="minor">
            <a:schemeClr val="tx1"/>
          </a:fontRef>
        </p:style>
      </p:cxnSp>
      <p:sp>
        <p:nvSpPr>
          <p:cNvPr id="170" name="TextBox 169"/>
          <p:cNvSpPr txBox="1"/>
          <p:nvPr/>
        </p:nvSpPr>
        <p:spPr>
          <a:xfrm>
            <a:off x="4779959" y="3284984"/>
            <a:ext cx="1500171" cy="338554"/>
          </a:xfrm>
          <a:prstGeom prst="rect">
            <a:avLst/>
          </a:prstGeom>
          <a:noFill/>
        </p:spPr>
        <p:txBody>
          <a:bodyPr wrap="square" rtlCol="0">
            <a:spAutoFit/>
          </a:bodyPr>
          <a:lstStyle/>
          <a:p>
            <a:r>
              <a:rPr lang="en-US" sz="1600" dirty="0" smtClean="0">
                <a:solidFill>
                  <a:srgbClr val="0000FF"/>
                </a:solidFill>
                <a:latin typeface="+mn-lt"/>
                <a:cs typeface="Times New Roman" pitchFamily="18" charset="0"/>
              </a:rPr>
              <a:t>Control Phase</a:t>
            </a:r>
            <a:endParaRPr lang="en-US" sz="1600" dirty="0">
              <a:solidFill>
                <a:srgbClr val="0000FF"/>
              </a:solidFill>
              <a:latin typeface="+mn-lt"/>
              <a:cs typeface="Times New Roman" pitchFamily="18" charset="0"/>
            </a:endParaRPr>
          </a:p>
        </p:txBody>
      </p:sp>
      <p:sp>
        <p:nvSpPr>
          <p:cNvPr id="171" name="TextBox 170"/>
          <p:cNvSpPr txBox="1"/>
          <p:nvPr/>
        </p:nvSpPr>
        <p:spPr>
          <a:xfrm>
            <a:off x="8115601" y="3270466"/>
            <a:ext cx="1244931" cy="338554"/>
          </a:xfrm>
          <a:prstGeom prst="rect">
            <a:avLst/>
          </a:prstGeom>
          <a:noFill/>
        </p:spPr>
        <p:txBody>
          <a:bodyPr wrap="square" rtlCol="0">
            <a:spAutoFit/>
          </a:bodyPr>
          <a:lstStyle/>
          <a:p>
            <a:r>
              <a:rPr lang="en-US" sz="1600" dirty="0" smtClean="0">
                <a:solidFill>
                  <a:srgbClr val="0000FF"/>
                </a:solidFill>
                <a:latin typeface="+mn-lt"/>
                <a:cs typeface="Times New Roman" pitchFamily="18" charset="0"/>
              </a:rPr>
              <a:t>Data Phase</a:t>
            </a:r>
            <a:endParaRPr lang="en-US" sz="1600" dirty="0">
              <a:solidFill>
                <a:srgbClr val="0000FF"/>
              </a:solidFill>
              <a:latin typeface="+mn-lt"/>
              <a:cs typeface="Times New Roman" pitchFamily="18" charset="0"/>
            </a:endParaRPr>
          </a:p>
        </p:txBody>
      </p:sp>
      <p:sp>
        <p:nvSpPr>
          <p:cNvPr id="106" name="Oval 105"/>
          <p:cNvSpPr/>
          <p:nvPr/>
        </p:nvSpPr>
        <p:spPr>
          <a:xfrm>
            <a:off x="381000" y="1617087"/>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371600" y="1388487"/>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04800" y="2293957"/>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828800" y="1912957"/>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85800" y="2836287"/>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1752600" y="2607687"/>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p:cNvSpPr txBox="1"/>
          <p:nvPr/>
        </p:nvSpPr>
        <p:spPr>
          <a:xfrm>
            <a:off x="0" y="1536422"/>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116" name="TextBox 115"/>
          <p:cNvSpPr txBox="1"/>
          <p:nvPr/>
        </p:nvSpPr>
        <p:spPr>
          <a:xfrm>
            <a:off x="18400" y="2217757"/>
            <a:ext cx="362600"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117" name="TextBox 116"/>
          <p:cNvSpPr txBox="1"/>
          <p:nvPr/>
        </p:nvSpPr>
        <p:spPr>
          <a:xfrm>
            <a:off x="1676400" y="1231622"/>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118" name="TextBox 117"/>
          <p:cNvSpPr txBox="1"/>
          <p:nvPr/>
        </p:nvSpPr>
        <p:spPr>
          <a:xfrm>
            <a:off x="2103052" y="1756092"/>
            <a:ext cx="335348" cy="461665"/>
          </a:xfrm>
          <a:prstGeom prst="rect">
            <a:avLst/>
          </a:prstGeom>
          <a:noFill/>
        </p:spPr>
        <p:txBody>
          <a:bodyPr wrap="none" rtlCol="0">
            <a:spAutoFit/>
          </a:bodyPr>
          <a:lstStyle/>
          <a:p>
            <a:r>
              <a:rPr lang="en-US" sz="2400" i="1" dirty="0" smtClean="0">
                <a:latin typeface="+mn-lt"/>
              </a:rPr>
              <a:t>E</a:t>
            </a:r>
            <a:endParaRPr lang="en-US" i="1" dirty="0">
              <a:latin typeface="+mn-lt"/>
            </a:endParaRPr>
          </a:p>
        </p:txBody>
      </p:sp>
      <p:sp>
        <p:nvSpPr>
          <p:cNvPr id="119" name="TextBox 118"/>
          <p:cNvSpPr txBox="1"/>
          <p:nvPr/>
        </p:nvSpPr>
        <p:spPr>
          <a:xfrm>
            <a:off x="2057400" y="2455287"/>
            <a:ext cx="325730" cy="461665"/>
          </a:xfrm>
          <a:prstGeom prst="rect">
            <a:avLst/>
          </a:prstGeom>
          <a:noFill/>
        </p:spPr>
        <p:txBody>
          <a:bodyPr wrap="none" rtlCol="0">
            <a:spAutoFit/>
          </a:bodyPr>
          <a:lstStyle/>
          <a:p>
            <a:r>
              <a:rPr lang="en-US" sz="2400" i="1" dirty="0" smtClean="0">
                <a:latin typeface="+mn-lt"/>
              </a:rPr>
              <a:t>F</a:t>
            </a:r>
            <a:endParaRPr lang="en-US" i="1" dirty="0">
              <a:latin typeface="+mn-lt"/>
            </a:endParaRPr>
          </a:p>
        </p:txBody>
      </p:sp>
      <p:cxnSp>
        <p:nvCxnSpPr>
          <p:cNvPr id="14" name="Straight Connector 13"/>
          <p:cNvCxnSpPr/>
          <p:nvPr/>
        </p:nvCxnSpPr>
        <p:spPr>
          <a:xfrm>
            <a:off x="3043338" y="824764"/>
            <a:ext cx="0" cy="2680436"/>
          </a:xfrm>
          <a:prstGeom prst="line">
            <a:avLst/>
          </a:prstGeom>
          <a:ln>
            <a:prstDash val="lgDashDot"/>
          </a:ln>
        </p:spPr>
        <p:style>
          <a:lnRef idx="2">
            <a:schemeClr val="dk1"/>
          </a:lnRef>
          <a:fillRef idx="0">
            <a:schemeClr val="dk1"/>
          </a:fillRef>
          <a:effectRef idx="1">
            <a:schemeClr val="dk1"/>
          </a:effectRef>
          <a:fontRef idx="minor">
            <a:schemeClr val="tx1"/>
          </a:fontRef>
        </p:style>
      </p:cxnSp>
      <p:sp>
        <p:nvSpPr>
          <p:cNvPr id="180" name="TextBox 179"/>
          <p:cNvSpPr txBox="1"/>
          <p:nvPr/>
        </p:nvSpPr>
        <p:spPr>
          <a:xfrm>
            <a:off x="306708" y="2967335"/>
            <a:ext cx="348172"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72" name="Title 1"/>
          <p:cNvSpPr txBox="1">
            <a:spLocks/>
          </p:cNvSpPr>
          <p:nvPr/>
        </p:nvSpPr>
        <p:spPr>
          <a:xfrm>
            <a:off x="0" y="76200"/>
            <a:ext cx="9144000" cy="609600"/>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0" i="0" u="none" strike="noStrike" kern="1200" cap="none" spc="0" normalizeH="0" baseline="0" noProof="0" smtClean="0">
                <a:ln>
                  <a:noFill/>
                </a:ln>
                <a:solidFill>
                  <a:schemeClr val="bg1"/>
                </a:solidFill>
                <a:effectLst/>
                <a:uLnTx/>
                <a:uFillTx/>
                <a:latin typeface="Times New Roman" pitchFamily="18" charset="0"/>
                <a:ea typeface="宋体" charset="0"/>
                <a:cs typeface="Times New Roman" pitchFamily="18" charset="0"/>
              </a:rPr>
              <a:t>MAC for Multi-channel Networks ( MMAC)</a:t>
            </a:r>
            <a:endParaRPr kumimoji="0" lang="en-US" altLang="zh-CN" sz="3200" b="0" i="0" u="none" strike="noStrike" kern="1200" cap="none" spc="0" normalizeH="0" baseline="0" noProof="0" dirty="0">
              <a:ln>
                <a:noFill/>
              </a:ln>
              <a:solidFill>
                <a:schemeClr val="bg1"/>
              </a:solidFill>
              <a:effectLst/>
              <a:uLnTx/>
              <a:uFillTx/>
              <a:latin typeface="Times New Roman" pitchFamily="18" charset="0"/>
              <a:ea typeface="宋体" charset="0"/>
              <a:cs typeface="Times New Roman" pitchFamily="18" charset="0"/>
            </a:endParaRPr>
          </a:p>
        </p:txBody>
      </p:sp>
      <p:sp>
        <p:nvSpPr>
          <p:cNvPr id="73" name="Title 1"/>
          <p:cNvSpPr txBox="1">
            <a:spLocks/>
          </p:cNvSpPr>
          <p:nvPr/>
        </p:nvSpPr>
        <p:spPr bwMode="auto">
          <a:xfrm>
            <a:off x="0" y="76200"/>
            <a:ext cx="9144000" cy="609600"/>
          </a:xfrm>
          <a:prstGeom prst="rect">
            <a:avLst/>
          </a:prstGeom>
          <a:solidFill>
            <a:srgbClr val="CC0033"/>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chemeClr val="bg1"/>
                </a:solidFill>
                <a:effectLst/>
                <a:uLnTx/>
                <a:uFillTx/>
                <a:latin typeface="+mj-lt"/>
                <a:ea typeface="ＭＳ Ｐゴシック" charset="0"/>
                <a:cs typeface="Times New Roman" pitchFamily="18" charset="0"/>
              </a:rPr>
              <a:t>Split-</a:t>
            </a:r>
            <a:r>
              <a:rPr lang="en-US" sz="3200" dirty="0" smtClean="0">
                <a:solidFill>
                  <a:schemeClr val="bg1"/>
                </a:solidFill>
                <a:latin typeface="+mj-lt"/>
                <a:cs typeface="Times New Roman" pitchFamily="18" charset="0"/>
              </a:rPr>
              <a:t>Phase </a:t>
            </a:r>
            <a:r>
              <a:rPr kumimoji="0" lang="en-US" sz="3200" b="0" i="0" u="none" strike="noStrike" kern="1200" cap="none" spc="0" normalizeH="0" baseline="0" noProof="0" dirty="0" smtClean="0">
                <a:ln>
                  <a:noFill/>
                </a:ln>
                <a:solidFill>
                  <a:schemeClr val="bg1"/>
                </a:solidFill>
                <a:effectLst/>
                <a:uLnTx/>
                <a:uFillTx/>
                <a:latin typeface="+mj-lt"/>
                <a:ea typeface="ＭＳ Ｐゴシック" charset="0"/>
                <a:cs typeface="Times New Roman" pitchFamily="18" charset="0"/>
              </a:rPr>
              <a:t>MMAC Design</a:t>
            </a:r>
            <a:endParaRPr kumimoji="0" lang="en-US" sz="3200" b="0" i="0" u="none" strike="noStrike" kern="1200" cap="none" spc="0" normalizeH="0" baseline="0" noProof="0" dirty="0">
              <a:ln>
                <a:noFill/>
              </a:ln>
              <a:solidFill>
                <a:schemeClr val="bg1"/>
              </a:solidFill>
              <a:effectLst/>
              <a:uLnTx/>
              <a:uFillTx/>
              <a:latin typeface="+mj-lt"/>
              <a:ea typeface="ＭＳ Ｐゴシック" charset="0"/>
              <a:cs typeface="Times New Roman" pitchFamily="18" charset="0"/>
            </a:endParaRPr>
          </a:p>
        </p:txBody>
      </p:sp>
      <p:sp>
        <p:nvSpPr>
          <p:cNvPr id="74" name="Rectangle 73"/>
          <p:cNvSpPr/>
          <p:nvPr/>
        </p:nvSpPr>
        <p:spPr>
          <a:xfrm>
            <a:off x="609600" y="3651600"/>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200" dirty="0">
              <a:cs typeface="Times New Roman" pitchFamily="18" charset="0"/>
            </a:endParaRPr>
          </a:p>
        </p:txBody>
      </p:sp>
      <p:sp>
        <p:nvSpPr>
          <p:cNvPr id="75" name="Rectangle 74"/>
          <p:cNvSpPr/>
          <p:nvPr/>
        </p:nvSpPr>
        <p:spPr>
          <a:xfrm>
            <a:off x="2971800" y="3657600"/>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77" name="Rounded Rectangle 76"/>
          <p:cNvSpPr/>
          <p:nvPr/>
        </p:nvSpPr>
        <p:spPr>
          <a:xfrm>
            <a:off x="808943" y="12192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2</a:t>
            </a:r>
          </a:p>
        </p:txBody>
      </p:sp>
      <p:sp>
        <p:nvSpPr>
          <p:cNvPr id="78" name="Rounded Rectangle 77"/>
          <p:cNvSpPr/>
          <p:nvPr/>
        </p:nvSpPr>
        <p:spPr>
          <a:xfrm>
            <a:off x="762000" y="19050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3</a:t>
            </a:r>
          </a:p>
        </p:txBody>
      </p:sp>
      <p:sp>
        <p:nvSpPr>
          <p:cNvPr id="85" name="Rectangle 84"/>
          <p:cNvSpPr/>
          <p:nvPr/>
        </p:nvSpPr>
        <p:spPr>
          <a:xfrm>
            <a:off x="8305800" y="2025384"/>
            <a:ext cx="685800"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A-D</a:t>
            </a:r>
            <a:endParaRPr lang="en-US" i="1" dirty="0">
              <a:cs typeface="Times New Roman" pitchFamily="18" charset="0"/>
            </a:endParaRPr>
          </a:p>
        </p:txBody>
      </p:sp>
      <p:sp>
        <p:nvSpPr>
          <p:cNvPr id="86" name="Rectangle 85"/>
          <p:cNvSpPr/>
          <p:nvPr/>
        </p:nvSpPr>
        <p:spPr>
          <a:xfrm>
            <a:off x="8305800" y="1360850"/>
            <a:ext cx="559441"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B-E</a:t>
            </a:r>
            <a:endParaRPr lang="en-US" dirty="0">
              <a:cs typeface="Times New Roman" pitchFamily="18" charset="0"/>
            </a:endParaRPr>
          </a:p>
        </p:txBody>
      </p:sp>
      <p:sp>
        <p:nvSpPr>
          <p:cNvPr id="87" name="Rounded Rectangle 86"/>
          <p:cNvSpPr/>
          <p:nvPr/>
        </p:nvSpPr>
        <p:spPr>
          <a:xfrm>
            <a:off x="2362200" y="24384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smtClean="0">
                <a:solidFill>
                  <a:schemeClr val="tx1"/>
                </a:solidFill>
                <a:cs typeface="Times New Roman" pitchFamily="18" charset="0"/>
              </a:rPr>
              <a:t>1</a:t>
            </a:r>
            <a:endParaRPr lang="en-US" sz="1200" dirty="0">
              <a:solidFill>
                <a:schemeClr val="tx1"/>
              </a:solidFill>
              <a:cs typeface="Times New Roman" pitchFamily="18" charset="0"/>
            </a:endParaRPr>
          </a:p>
        </p:txBody>
      </p:sp>
      <p:sp>
        <p:nvSpPr>
          <p:cNvPr id="88" name="Rounded Rectangle 87"/>
          <p:cNvSpPr/>
          <p:nvPr/>
        </p:nvSpPr>
        <p:spPr>
          <a:xfrm>
            <a:off x="2391457" y="18288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2</a:t>
            </a:r>
          </a:p>
        </p:txBody>
      </p:sp>
      <p:sp>
        <p:nvSpPr>
          <p:cNvPr id="89" name="Rounded Rectangle 88"/>
          <p:cNvSpPr/>
          <p:nvPr/>
        </p:nvSpPr>
        <p:spPr>
          <a:xfrm>
            <a:off x="2362200" y="121920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3</a:t>
            </a:r>
          </a:p>
        </p:txBody>
      </p:sp>
      <p:sp>
        <p:nvSpPr>
          <p:cNvPr id="71" name="Date Placeholder 70"/>
          <p:cNvSpPr>
            <a:spLocks noGrp="1"/>
          </p:cNvSpPr>
          <p:nvPr>
            <p:ph type="dt" sz="half" idx="10"/>
          </p:nvPr>
        </p:nvSpPr>
        <p:spPr/>
        <p:txBody>
          <a:bodyPr/>
          <a:lstStyle/>
          <a:p>
            <a:r>
              <a:rPr lang="en-US" altLang="zh-CN" smtClean="0"/>
              <a:t>4/18/2013</a:t>
            </a:r>
            <a:endParaRPr lang="en-US" altLang="zh-CN"/>
          </a:p>
        </p:txBody>
      </p:sp>
      <p:sp>
        <p:nvSpPr>
          <p:cNvPr id="79" name="Slide Number Placeholder 78"/>
          <p:cNvSpPr>
            <a:spLocks noGrp="1"/>
          </p:cNvSpPr>
          <p:nvPr>
            <p:ph type="sldNum" sz="quarter" idx="12"/>
          </p:nvPr>
        </p:nvSpPr>
        <p:spPr/>
        <p:txBody>
          <a:bodyPr/>
          <a:lstStyle/>
          <a:p>
            <a:fld id="{272FB711-6CED-1E4E-A2B0-3A1B6DD8353D}" type="slidenum">
              <a:rPr lang="en-US" altLang="zh-CN" smtClean="0"/>
              <a:pPr/>
              <a:t>6</a:t>
            </a:fld>
            <a:endParaRPr lang="en-US" altLang="zh-CN"/>
          </a:p>
        </p:txBody>
      </p:sp>
      <p:sp>
        <p:nvSpPr>
          <p:cNvPr id="81" name="Footer Placeholder 78"/>
          <p:cNvSpPr>
            <a:spLocks noGrp="1"/>
          </p:cNvSpPr>
          <p:nvPr>
            <p:ph type="ftr" sz="quarter" idx="11"/>
          </p:nvPr>
        </p:nvSpPr>
        <p:spPr>
          <a:xfrm>
            <a:off x="2438400" y="6473825"/>
            <a:ext cx="4038600" cy="384175"/>
          </a:xfrm>
        </p:spPr>
        <p:txBody>
          <a:bodyPr/>
          <a:lstStyle/>
          <a:p>
            <a:pPr>
              <a:defRPr/>
            </a:pPr>
            <a:r>
              <a:rPr lang="en-US" dirty="0" smtClean="0"/>
              <a:t>Yan Zhang and Loukas Lazos, INFOCOM 2013, Univ. of Arizona</a:t>
            </a:r>
            <a:endParaRPr lang="en-US" dirty="0"/>
          </a:p>
        </p:txBody>
      </p:sp>
      <p:sp>
        <p:nvSpPr>
          <p:cNvPr id="2" name="TextBox 1"/>
          <p:cNvSpPr txBox="1"/>
          <p:nvPr/>
        </p:nvSpPr>
        <p:spPr>
          <a:xfrm>
            <a:off x="-1359647" y="310776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308316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4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3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1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7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1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138" grpId="0" animBg="1"/>
      <p:bldP spid="139" grpId="0" animBg="1"/>
      <p:bldP spid="140" grpId="0" animBg="1"/>
      <p:bldP spid="43" grpId="0" animBg="1"/>
      <p:bldP spid="44" grpId="0" animBg="1"/>
      <p:bldP spid="45" grpId="0" animBg="1"/>
      <p:bldP spid="46" grpId="0" animBg="1"/>
      <p:bldP spid="47" grpId="0" animBg="1"/>
      <p:bldP spid="48" grpId="0" animBg="1"/>
      <p:bldP spid="49" grpId="0" animBg="1"/>
      <p:bldP spid="54" grpId="0" animBg="1"/>
      <p:bldP spid="59" grpId="0" animBg="1"/>
      <p:bldP spid="83" grpId="0" animBg="1"/>
      <p:bldP spid="150" grpId="0"/>
      <p:bldP spid="151" grpId="0"/>
      <p:bldP spid="152" grpId="0"/>
      <p:bldP spid="158" grpId="0"/>
      <p:bldP spid="159" grpId="0"/>
      <p:bldP spid="160" grpId="0"/>
      <p:bldP spid="161" grpId="0"/>
      <p:bldP spid="162" grpId="0"/>
      <p:bldP spid="163" grpId="0"/>
      <p:bldP spid="77" grpId="0" animBg="1"/>
      <p:bldP spid="78" grpId="0" animBg="1"/>
      <p:bldP spid="85" grpId="0" animBg="1"/>
      <p:bldP spid="8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5496" y="4216149"/>
            <a:ext cx="9307760" cy="2308324"/>
          </a:xfrm>
          <a:prstGeom prst="rect">
            <a:avLst/>
          </a:prstGeom>
        </p:spPr>
        <p:txBody>
          <a:bodyPr wrap="square">
            <a:spAutoFit/>
          </a:bodyPr>
          <a:lstStyle/>
          <a:p>
            <a:r>
              <a:rPr lang="en-US" sz="2400" dirty="0" smtClean="0">
                <a:latin typeface="+mn-lt"/>
              </a:rPr>
              <a:t>Node </a:t>
            </a:r>
            <a:r>
              <a:rPr lang="en-US" sz="2400" i="1" dirty="0" smtClean="0">
                <a:latin typeface="+mn-lt"/>
              </a:rPr>
              <a:t>A</a:t>
            </a:r>
            <a:r>
              <a:rPr lang="en-US" sz="2400" dirty="0" smtClean="0">
                <a:latin typeface="+mn-lt"/>
              </a:rPr>
              <a:t> systematically selects small backoff values to capture the control channel (similar to misbehavior in single-channel MAC protocols)</a:t>
            </a:r>
          </a:p>
          <a:p>
            <a:endParaRPr lang="en-US" sz="2400" dirty="0">
              <a:latin typeface="+mn-lt"/>
            </a:endParaRPr>
          </a:p>
          <a:p>
            <a:r>
              <a:rPr lang="en-US" sz="2400" dirty="0" smtClean="0">
                <a:latin typeface="+mn-lt"/>
              </a:rPr>
              <a:t>Solutions from the single-channel domain cannot be directly ported</a:t>
            </a:r>
          </a:p>
          <a:p>
            <a:pPr lvl="1"/>
            <a:r>
              <a:rPr lang="en-US" sz="2400" dirty="0" smtClean="0">
                <a:latin typeface="+mn-lt"/>
              </a:rPr>
              <a:t>Backoff monitors may disperse to multiple channels</a:t>
            </a:r>
          </a:p>
          <a:p>
            <a:pPr lvl="1"/>
            <a:r>
              <a:rPr lang="en-US" sz="2400" dirty="0" smtClean="0">
                <a:latin typeface="+mn-lt"/>
              </a:rPr>
              <a:t>Sender-monitor pair may collude (e.g., if monitor is a receiver)</a:t>
            </a:r>
          </a:p>
        </p:txBody>
      </p:sp>
      <p:sp>
        <p:nvSpPr>
          <p:cNvPr id="22" name="Title 1"/>
          <p:cNvSpPr>
            <a:spLocks noGrp="1"/>
          </p:cNvSpPr>
          <p:nvPr>
            <p:ph type="title"/>
          </p:nvPr>
        </p:nvSpPr>
        <p:spPr>
          <a:xfrm>
            <a:off x="0" y="76200"/>
            <a:ext cx="9144000" cy="609600"/>
          </a:xfrm>
        </p:spPr>
        <p:txBody>
          <a:bodyPr/>
          <a:lstStyle/>
          <a:p>
            <a:pPr algn="ctr"/>
            <a:r>
              <a:rPr lang="en-US" dirty="0" smtClean="0">
                <a:cs typeface="Times New Roman" pitchFamily="18" charset="0"/>
              </a:rPr>
              <a:t>Backoff Manipulation Attack (BMA)</a:t>
            </a:r>
            <a:endParaRPr lang="en-US" dirty="0">
              <a:cs typeface="Times New Roman" pitchFamily="18" charset="0"/>
            </a:endParaRPr>
          </a:p>
        </p:txBody>
      </p:sp>
      <p:sp>
        <p:nvSpPr>
          <p:cNvPr id="9" name="Date Placeholder 8"/>
          <p:cNvSpPr>
            <a:spLocks noGrp="1"/>
          </p:cNvSpPr>
          <p:nvPr>
            <p:ph type="dt" sz="half" idx="10"/>
          </p:nvPr>
        </p:nvSpPr>
        <p:spPr/>
        <p:txBody>
          <a:bodyPr/>
          <a:lstStyle/>
          <a:p>
            <a:r>
              <a:rPr lang="en-US" altLang="zh-CN" dirty="0" smtClean="0"/>
              <a:t>4/18/2013</a:t>
            </a:r>
            <a:endParaRPr lang="en-US" altLang="zh-CN" dirty="0"/>
          </a:p>
        </p:txBody>
      </p:sp>
      <p:sp>
        <p:nvSpPr>
          <p:cNvPr id="12" name="Slide Number Placeholder 11"/>
          <p:cNvSpPr>
            <a:spLocks noGrp="1"/>
          </p:cNvSpPr>
          <p:nvPr>
            <p:ph type="sldNum" sz="quarter" idx="12"/>
          </p:nvPr>
        </p:nvSpPr>
        <p:spPr/>
        <p:txBody>
          <a:bodyPr/>
          <a:lstStyle/>
          <a:p>
            <a:fld id="{D8894E51-B8CC-DF4B-B2E5-784E7CE7E243}" type="slidenum">
              <a:rPr lang="en-US" altLang="zh-CN" smtClean="0"/>
              <a:pPr/>
              <a:t>7</a:t>
            </a:fld>
            <a:endParaRPr lang="en-US" altLang="zh-CN"/>
          </a:p>
        </p:txBody>
      </p:sp>
      <p:sp>
        <p:nvSpPr>
          <p:cNvPr id="17" name="Footer Placeholder 16"/>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79" name="Straight Arrow Connector 78"/>
          <p:cNvCxnSpPr/>
          <p:nvPr/>
        </p:nvCxnSpPr>
        <p:spPr>
          <a:xfrm flipV="1">
            <a:off x="2707673" y="3030984"/>
            <a:ext cx="6377625" cy="95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0" name="Straight Arrow Connector 89"/>
          <p:cNvCxnSpPr/>
          <p:nvPr/>
        </p:nvCxnSpPr>
        <p:spPr>
          <a:xfrm>
            <a:off x="2687034" y="1226362"/>
            <a:ext cx="63982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1" name="Straight Arrow Connector 90"/>
          <p:cNvCxnSpPr/>
          <p:nvPr/>
        </p:nvCxnSpPr>
        <p:spPr>
          <a:xfrm>
            <a:off x="2707673" y="1793460"/>
            <a:ext cx="637762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2" name="Straight Arrow Connector 91"/>
          <p:cNvCxnSpPr/>
          <p:nvPr/>
        </p:nvCxnSpPr>
        <p:spPr>
          <a:xfrm>
            <a:off x="2707673" y="2453473"/>
            <a:ext cx="637762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3" name="Straight Connector 92"/>
          <p:cNvCxnSpPr/>
          <p:nvPr/>
        </p:nvCxnSpPr>
        <p:spPr>
          <a:xfrm>
            <a:off x="6934200" y="977277"/>
            <a:ext cx="0" cy="2699383"/>
          </a:xfrm>
          <a:prstGeom prst="line">
            <a:avLst/>
          </a:prstGeom>
          <a:ln>
            <a:prstDash val="lgDashDot"/>
          </a:ln>
        </p:spPr>
        <p:style>
          <a:lnRef idx="2">
            <a:schemeClr val="dk1"/>
          </a:lnRef>
          <a:fillRef idx="0">
            <a:schemeClr val="dk1"/>
          </a:fillRef>
          <a:effectRef idx="1">
            <a:schemeClr val="dk1"/>
          </a:effectRef>
          <a:fontRef idx="minor">
            <a:schemeClr val="tx1"/>
          </a:fontRef>
        </p:style>
      </p:cxnSp>
      <p:sp>
        <p:nvSpPr>
          <p:cNvPr id="95" name="Rectangle 94"/>
          <p:cNvSpPr/>
          <p:nvPr/>
        </p:nvSpPr>
        <p:spPr>
          <a:xfrm>
            <a:off x="5257800" y="2723608"/>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100" dirty="0">
              <a:cs typeface="Times New Roman" pitchFamily="18" charset="0"/>
            </a:endParaRPr>
          </a:p>
        </p:txBody>
      </p:sp>
      <p:sp>
        <p:nvSpPr>
          <p:cNvPr id="96" name="Rectangle 95"/>
          <p:cNvSpPr/>
          <p:nvPr/>
        </p:nvSpPr>
        <p:spPr>
          <a:xfrm>
            <a:off x="3276600" y="2720202"/>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100" dirty="0">
              <a:cs typeface="Times New Roman" pitchFamily="18" charset="0"/>
            </a:endParaRPr>
          </a:p>
        </p:txBody>
      </p:sp>
      <p:sp>
        <p:nvSpPr>
          <p:cNvPr id="98" name="Rectangle 97"/>
          <p:cNvSpPr/>
          <p:nvPr/>
        </p:nvSpPr>
        <p:spPr>
          <a:xfrm>
            <a:off x="3798745" y="2720202"/>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99" name="Rectangle 98"/>
          <p:cNvSpPr/>
          <p:nvPr/>
        </p:nvSpPr>
        <p:spPr>
          <a:xfrm>
            <a:off x="5779945" y="2723608"/>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100" name="Rectangle 99"/>
          <p:cNvSpPr/>
          <p:nvPr/>
        </p:nvSpPr>
        <p:spPr>
          <a:xfrm>
            <a:off x="6302090" y="2720202"/>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102" name="Rectangle 101"/>
          <p:cNvSpPr/>
          <p:nvPr/>
        </p:nvSpPr>
        <p:spPr>
          <a:xfrm>
            <a:off x="4320890" y="2729717"/>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103" name="Rectangle 102"/>
          <p:cNvSpPr/>
          <p:nvPr/>
        </p:nvSpPr>
        <p:spPr>
          <a:xfrm>
            <a:off x="7165012" y="2740510"/>
            <a:ext cx="1369388"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C-F</a:t>
            </a:r>
            <a:endParaRPr lang="en-US" i="1" dirty="0">
              <a:cs typeface="Times New Roman" pitchFamily="18" charset="0"/>
            </a:endParaRPr>
          </a:p>
        </p:txBody>
      </p:sp>
      <p:sp>
        <p:nvSpPr>
          <p:cNvPr id="105" name="TextBox 104"/>
          <p:cNvSpPr txBox="1"/>
          <p:nvPr/>
        </p:nvSpPr>
        <p:spPr>
          <a:xfrm>
            <a:off x="3311860" y="3023912"/>
            <a:ext cx="298369" cy="369332"/>
          </a:xfrm>
          <a:prstGeom prst="rect">
            <a:avLst/>
          </a:prstGeom>
          <a:noFill/>
        </p:spPr>
        <p:txBody>
          <a:bodyPr wrap="square" rtlCol="0">
            <a:spAutoFit/>
          </a:bodyPr>
          <a:lstStyle/>
          <a:p>
            <a:r>
              <a:rPr lang="en-US" i="1" dirty="0" smtClean="0">
                <a:latin typeface="+mn-lt"/>
                <a:cs typeface="Times New Roman" pitchFamily="18" charset="0"/>
              </a:rPr>
              <a:t>A</a:t>
            </a:r>
            <a:endParaRPr lang="en-US" i="1" dirty="0">
              <a:latin typeface="+mn-lt"/>
              <a:cs typeface="Times New Roman" pitchFamily="18" charset="0"/>
            </a:endParaRPr>
          </a:p>
        </p:txBody>
      </p:sp>
      <p:sp>
        <p:nvSpPr>
          <p:cNvPr id="106" name="TextBox 105"/>
          <p:cNvSpPr txBox="1"/>
          <p:nvPr/>
        </p:nvSpPr>
        <p:spPr>
          <a:xfrm>
            <a:off x="5334000" y="3050536"/>
            <a:ext cx="298369" cy="369332"/>
          </a:xfrm>
          <a:prstGeom prst="rect">
            <a:avLst/>
          </a:prstGeom>
          <a:noFill/>
        </p:spPr>
        <p:txBody>
          <a:bodyPr wrap="square" rtlCol="0">
            <a:spAutoFit/>
          </a:bodyPr>
          <a:lstStyle/>
          <a:p>
            <a:r>
              <a:rPr lang="en-US" i="1" dirty="0" smtClean="0">
                <a:latin typeface="+mn-lt"/>
                <a:cs typeface="Times New Roman" pitchFamily="18" charset="0"/>
              </a:rPr>
              <a:t>C</a:t>
            </a:r>
            <a:endParaRPr lang="en-US" i="1" dirty="0">
              <a:latin typeface="+mn-lt"/>
              <a:cs typeface="Times New Roman" pitchFamily="18" charset="0"/>
            </a:endParaRPr>
          </a:p>
        </p:txBody>
      </p:sp>
      <p:sp>
        <p:nvSpPr>
          <p:cNvPr id="109" name="TextBox 108"/>
          <p:cNvSpPr txBox="1"/>
          <p:nvPr/>
        </p:nvSpPr>
        <p:spPr>
          <a:xfrm>
            <a:off x="3712062" y="3024619"/>
            <a:ext cx="663450" cy="369332"/>
          </a:xfrm>
          <a:prstGeom prst="rect">
            <a:avLst/>
          </a:prstGeom>
          <a:noFill/>
        </p:spPr>
        <p:txBody>
          <a:bodyPr wrap="square" rtlCol="0">
            <a:spAutoFit/>
          </a:bodyPr>
          <a:lstStyle/>
          <a:p>
            <a:r>
              <a:rPr lang="en-US" i="1" dirty="0" smtClean="0">
                <a:latin typeface="+mn-lt"/>
                <a:cs typeface="Times New Roman" pitchFamily="18" charset="0"/>
              </a:rPr>
              <a:t>D</a:t>
            </a:r>
            <a:r>
              <a:rPr lang="en-US" dirty="0" smtClean="0">
                <a:latin typeface="+mn-lt"/>
                <a:cs typeface="Times New Roman" pitchFamily="18" charset="0"/>
              </a:rPr>
              <a:t>(</a:t>
            </a:r>
            <a:r>
              <a:rPr lang="en-US" i="1" dirty="0" smtClean="0">
                <a:latin typeface="+mn-lt"/>
                <a:cs typeface="Times New Roman" pitchFamily="18" charset="0"/>
              </a:rPr>
              <a:t>f</a:t>
            </a:r>
            <a:r>
              <a:rPr lang="en-US" sz="1400" dirty="0">
                <a:latin typeface="+mn-lt"/>
                <a:cs typeface="Times New Roman" pitchFamily="18" charset="0"/>
              </a:rPr>
              <a:t>2</a:t>
            </a:r>
            <a:r>
              <a:rPr lang="en-US" dirty="0" smtClean="0">
                <a:latin typeface="+mn-lt"/>
                <a:cs typeface="Times New Roman" pitchFamily="18" charset="0"/>
              </a:rPr>
              <a:t>)</a:t>
            </a:r>
            <a:endParaRPr lang="en-US" dirty="0">
              <a:latin typeface="+mn-lt"/>
              <a:cs typeface="Times New Roman" pitchFamily="18" charset="0"/>
            </a:endParaRPr>
          </a:p>
        </p:txBody>
      </p:sp>
      <p:sp>
        <p:nvSpPr>
          <p:cNvPr id="110" name="TextBox 109"/>
          <p:cNvSpPr txBox="1"/>
          <p:nvPr/>
        </p:nvSpPr>
        <p:spPr>
          <a:xfrm>
            <a:off x="5737350" y="3045885"/>
            <a:ext cx="663450" cy="369332"/>
          </a:xfrm>
          <a:prstGeom prst="rect">
            <a:avLst/>
          </a:prstGeom>
          <a:noFill/>
        </p:spPr>
        <p:txBody>
          <a:bodyPr wrap="square" rtlCol="0">
            <a:spAutoFit/>
          </a:bodyPr>
          <a:lstStyle/>
          <a:p>
            <a:r>
              <a:rPr lang="en-US" i="1" dirty="0" smtClean="0">
                <a:latin typeface="+mn-lt"/>
                <a:cs typeface="Times New Roman" pitchFamily="18" charset="0"/>
              </a:rPr>
              <a:t>F</a:t>
            </a:r>
            <a:r>
              <a:rPr lang="en-US" dirty="0" smtClean="0">
                <a:latin typeface="+mn-lt"/>
                <a:cs typeface="Times New Roman" pitchFamily="18" charset="0"/>
              </a:rPr>
              <a:t>(</a:t>
            </a:r>
            <a:r>
              <a:rPr lang="en-US" i="1" dirty="0" smtClean="0">
                <a:latin typeface="+mn-lt"/>
                <a:cs typeface="Times New Roman" pitchFamily="18" charset="0"/>
              </a:rPr>
              <a:t>f</a:t>
            </a:r>
            <a:r>
              <a:rPr lang="en-US" sz="1400" dirty="0" smtClean="0">
                <a:latin typeface="+mn-lt"/>
                <a:cs typeface="Times New Roman" pitchFamily="18" charset="0"/>
              </a:rPr>
              <a:t>1</a:t>
            </a:r>
            <a:r>
              <a:rPr lang="en-US" dirty="0" smtClean="0">
                <a:latin typeface="+mn-lt"/>
                <a:cs typeface="Times New Roman" pitchFamily="18" charset="0"/>
              </a:rPr>
              <a:t>)</a:t>
            </a:r>
            <a:endParaRPr lang="en-US" dirty="0">
              <a:latin typeface="+mn-lt"/>
              <a:cs typeface="Times New Roman" pitchFamily="18" charset="0"/>
            </a:endParaRPr>
          </a:p>
        </p:txBody>
      </p:sp>
      <p:sp>
        <p:nvSpPr>
          <p:cNvPr id="111" name="TextBox 110"/>
          <p:cNvSpPr txBox="1"/>
          <p:nvPr/>
        </p:nvSpPr>
        <p:spPr>
          <a:xfrm>
            <a:off x="4259532" y="3024044"/>
            <a:ext cx="753951" cy="369332"/>
          </a:xfrm>
          <a:prstGeom prst="rect">
            <a:avLst/>
          </a:prstGeom>
          <a:noFill/>
        </p:spPr>
        <p:txBody>
          <a:bodyPr wrap="square" rtlCol="0">
            <a:spAutoFit/>
          </a:bodyPr>
          <a:lstStyle/>
          <a:p>
            <a:r>
              <a:rPr lang="en-US" i="1" dirty="0" smtClean="0">
                <a:latin typeface="+mn-lt"/>
                <a:cs typeface="Times New Roman" pitchFamily="18" charset="0"/>
              </a:rPr>
              <a:t>A</a:t>
            </a:r>
            <a:r>
              <a:rPr lang="en-US" dirty="0" smtClean="0">
                <a:latin typeface="+mn-lt"/>
                <a:cs typeface="Times New Roman" pitchFamily="18" charset="0"/>
              </a:rPr>
              <a:t>(</a:t>
            </a:r>
            <a:r>
              <a:rPr lang="en-US" i="1" dirty="0" smtClean="0">
                <a:latin typeface="+mn-lt"/>
                <a:cs typeface="Times New Roman" pitchFamily="18" charset="0"/>
              </a:rPr>
              <a:t>f</a:t>
            </a:r>
            <a:r>
              <a:rPr lang="en-US" sz="1400" dirty="0" smtClean="0">
                <a:latin typeface="+mn-lt"/>
                <a:cs typeface="Times New Roman" pitchFamily="18" charset="0"/>
              </a:rPr>
              <a:t>2</a:t>
            </a:r>
            <a:r>
              <a:rPr lang="en-US" dirty="0" smtClean="0">
                <a:latin typeface="+mn-lt"/>
                <a:cs typeface="Times New Roman" pitchFamily="18" charset="0"/>
              </a:rPr>
              <a:t>)</a:t>
            </a:r>
            <a:endParaRPr lang="en-US" dirty="0">
              <a:latin typeface="+mn-lt"/>
              <a:cs typeface="Times New Roman" pitchFamily="18" charset="0"/>
            </a:endParaRPr>
          </a:p>
        </p:txBody>
      </p:sp>
      <p:sp>
        <p:nvSpPr>
          <p:cNvPr id="112" name="TextBox 111"/>
          <p:cNvSpPr txBox="1"/>
          <p:nvPr/>
        </p:nvSpPr>
        <p:spPr>
          <a:xfrm>
            <a:off x="6253092" y="3045310"/>
            <a:ext cx="663450" cy="369332"/>
          </a:xfrm>
          <a:prstGeom prst="rect">
            <a:avLst/>
          </a:prstGeom>
          <a:noFill/>
        </p:spPr>
        <p:txBody>
          <a:bodyPr wrap="square" rtlCol="0">
            <a:spAutoFit/>
          </a:bodyPr>
          <a:lstStyle/>
          <a:p>
            <a:r>
              <a:rPr lang="en-US" i="1" dirty="0" smtClean="0">
                <a:latin typeface="+mn-lt"/>
                <a:cs typeface="Times New Roman" pitchFamily="18" charset="0"/>
              </a:rPr>
              <a:t>C</a:t>
            </a:r>
            <a:r>
              <a:rPr lang="en-US" dirty="0" smtClean="0">
                <a:latin typeface="+mn-lt"/>
                <a:cs typeface="Times New Roman" pitchFamily="18" charset="0"/>
              </a:rPr>
              <a:t>(</a:t>
            </a:r>
            <a:r>
              <a:rPr lang="en-US" i="1" dirty="0" smtClean="0">
                <a:latin typeface="+mn-lt"/>
                <a:cs typeface="Times New Roman" pitchFamily="18" charset="0"/>
              </a:rPr>
              <a:t>f</a:t>
            </a:r>
            <a:r>
              <a:rPr lang="en-US" sz="1400" dirty="0" smtClean="0">
                <a:latin typeface="+mn-lt"/>
                <a:cs typeface="Times New Roman" pitchFamily="18" charset="0"/>
              </a:rPr>
              <a:t>1</a:t>
            </a:r>
            <a:r>
              <a:rPr lang="en-US" dirty="0" smtClean="0">
                <a:latin typeface="+mn-lt"/>
                <a:cs typeface="Times New Roman" pitchFamily="18" charset="0"/>
              </a:rPr>
              <a:t>)</a:t>
            </a:r>
            <a:endParaRPr lang="en-US" dirty="0">
              <a:latin typeface="+mn-lt"/>
              <a:cs typeface="Times New Roman" pitchFamily="18" charset="0"/>
            </a:endParaRPr>
          </a:p>
        </p:txBody>
      </p:sp>
      <p:cxnSp>
        <p:nvCxnSpPr>
          <p:cNvPr id="113" name="Straight Arrow Connector 112"/>
          <p:cNvCxnSpPr/>
          <p:nvPr/>
        </p:nvCxnSpPr>
        <p:spPr>
          <a:xfrm>
            <a:off x="3058933" y="3404009"/>
            <a:ext cx="3875267" cy="11668"/>
          </a:xfrm>
          <a:prstGeom prst="straightConnector1">
            <a:avLst/>
          </a:prstGeom>
          <a:ln w="22225">
            <a:headEnd type="arrow" w="med" len="sm"/>
            <a:tailEnd type="arrow" w="med" len="sm"/>
          </a:ln>
        </p:spPr>
        <p:style>
          <a:lnRef idx="2">
            <a:schemeClr val="dk1"/>
          </a:lnRef>
          <a:fillRef idx="0">
            <a:schemeClr val="dk1"/>
          </a:fillRef>
          <a:effectRef idx="1">
            <a:schemeClr val="dk1"/>
          </a:effectRef>
          <a:fontRef idx="minor">
            <a:schemeClr val="tx1"/>
          </a:fontRef>
        </p:style>
      </p:cxnSp>
      <p:sp>
        <p:nvSpPr>
          <p:cNvPr id="115" name="TextBox 114"/>
          <p:cNvSpPr txBox="1"/>
          <p:nvPr/>
        </p:nvSpPr>
        <p:spPr>
          <a:xfrm>
            <a:off x="4343400" y="3424061"/>
            <a:ext cx="1600200" cy="400110"/>
          </a:xfrm>
          <a:prstGeom prst="rect">
            <a:avLst/>
          </a:prstGeom>
          <a:noFill/>
        </p:spPr>
        <p:txBody>
          <a:bodyPr wrap="square" rtlCol="0">
            <a:spAutoFit/>
          </a:bodyPr>
          <a:lstStyle/>
          <a:p>
            <a:r>
              <a:rPr lang="en-US" dirty="0" smtClean="0">
                <a:solidFill>
                  <a:srgbClr val="0000FF"/>
                </a:solidFill>
                <a:latin typeface="+mn-lt"/>
                <a:cs typeface="Times New Roman" pitchFamily="18" charset="0"/>
              </a:rPr>
              <a:t>Control Phase</a:t>
            </a:r>
            <a:endParaRPr lang="en-US" sz="2000" dirty="0">
              <a:solidFill>
                <a:srgbClr val="0000FF"/>
              </a:solidFill>
              <a:latin typeface="+mn-lt"/>
              <a:cs typeface="Times New Roman" pitchFamily="18" charset="0"/>
            </a:endParaRPr>
          </a:p>
        </p:txBody>
      </p:sp>
      <p:sp>
        <p:nvSpPr>
          <p:cNvPr id="116" name="TextBox 115"/>
          <p:cNvSpPr txBox="1"/>
          <p:nvPr/>
        </p:nvSpPr>
        <p:spPr>
          <a:xfrm>
            <a:off x="7391400" y="3453910"/>
            <a:ext cx="1333199" cy="369332"/>
          </a:xfrm>
          <a:prstGeom prst="rect">
            <a:avLst/>
          </a:prstGeom>
          <a:noFill/>
        </p:spPr>
        <p:txBody>
          <a:bodyPr wrap="square" rtlCol="0">
            <a:spAutoFit/>
          </a:bodyPr>
          <a:lstStyle/>
          <a:p>
            <a:r>
              <a:rPr lang="en-US" dirty="0" smtClean="0">
                <a:solidFill>
                  <a:srgbClr val="0000FF"/>
                </a:solidFill>
                <a:latin typeface="+mn-lt"/>
                <a:cs typeface="Times New Roman" pitchFamily="18" charset="0"/>
              </a:rPr>
              <a:t>Data Phase</a:t>
            </a:r>
            <a:endParaRPr lang="en-US" dirty="0">
              <a:solidFill>
                <a:srgbClr val="0000FF"/>
              </a:solidFill>
              <a:latin typeface="+mn-lt"/>
              <a:cs typeface="Times New Roman" pitchFamily="18" charset="0"/>
            </a:endParaRPr>
          </a:p>
        </p:txBody>
      </p:sp>
      <p:sp>
        <p:nvSpPr>
          <p:cNvPr id="117" name="Oval 116"/>
          <p:cNvSpPr/>
          <p:nvPr/>
        </p:nvSpPr>
        <p:spPr>
          <a:xfrm>
            <a:off x="381000" y="1756164"/>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371600" y="1527564"/>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304800" y="2433034"/>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828800" y="2052034"/>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85800" y="2975364"/>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52600" y="2746764"/>
            <a:ext cx="304800" cy="304800"/>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0" y="1675499"/>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124" name="TextBox 123"/>
          <p:cNvSpPr txBox="1"/>
          <p:nvPr/>
        </p:nvSpPr>
        <p:spPr>
          <a:xfrm>
            <a:off x="18400" y="2356834"/>
            <a:ext cx="362600"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125" name="TextBox 124"/>
          <p:cNvSpPr txBox="1"/>
          <p:nvPr/>
        </p:nvSpPr>
        <p:spPr>
          <a:xfrm>
            <a:off x="1676400" y="1370699"/>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126" name="TextBox 125"/>
          <p:cNvSpPr txBox="1"/>
          <p:nvPr/>
        </p:nvSpPr>
        <p:spPr>
          <a:xfrm>
            <a:off x="2103052" y="1895169"/>
            <a:ext cx="335348" cy="461665"/>
          </a:xfrm>
          <a:prstGeom prst="rect">
            <a:avLst/>
          </a:prstGeom>
          <a:noFill/>
        </p:spPr>
        <p:txBody>
          <a:bodyPr wrap="none" rtlCol="0">
            <a:spAutoFit/>
          </a:bodyPr>
          <a:lstStyle/>
          <a:p>
            <a:r>
              <a:rPr lang="en-US" sz="2400" i="1" dirty="0" smtClean="0">
                <a:latin typeface="+mn-lt"/>
              </a:rPr>
              <a:t>E</a:t>
            </a:r>
            <a:endParaRPr lang="en-US" i="1" dirty="0">
              <a:latin typeface="+mn-lt"/>
            </a:endParaRPr>
          </a:p>
        </p:txBody>
      </p:sp>
      <p:sp>
        <p:nvSpPr>
          <p:cNvPr id="127" name="TextBox 126"/>
          <p:cNvSpPr txBox="1"/>
          <p:nvPr/>
        </p:nvSpPr>
        <p:spPr>
          <a:xfrm>
            <a:off x="2057400" y="2594364"/>
            <a:ext cx="325730" cy="461665"/>
          </a:xfrm>
          <a:prstGeom prst="rect">
            <a:avLst/>
          </a:prstGeom>
          <a:noFill/>
        </p:spPr>
        <p:txBody>
          <a:bodyPr wrap="none" rtlCol="0">
            <a:spAutoFit/>
          </a:bodyPr>
          <a:lstStyle/>
          <a:p>
            <a:r>
              <a:rPr lang="en-US" sz="2400" i="1" dirty="0" smtClean="0">
                <a:latin typeface="+mn-lt"/>
              </a:rPr>
              <a:t>F</a:t>
            </a:r>
            <a:endParaRPr lang="en-US" i="1" dirty="0">
              <a:latin typeface="+mn-lt"/>
            </a:endParaRPr>
          </a:p>
        </p:txBody>
      </p:sp>
      <p:cxnSp>
        <p:nvCxnSpPr>
          <p:cNvPr id="128" name="Straight Connector 127"/>
          <p:cNvCxnSpPr/>
          <p:nvPr/>
        </p:nvCxnSpPr>
        <p:spPr>
          <a:xfrm>
            <a:off x="3043338" y="963841"/>
            <a:ext cx="0" cy="2680436"/>
          </a:xfrm>
          <a:prstGeom prst="line">
            <a:avLst/>
          </a:prstGeom>
          <a:ln>
            <a:prstDash val="lgDashDot"/>
          </a:ln>
        </p:spPr>
        <p:style>
          <a:lnRef idx="2">
            <a:schemeClr val="dk1"/>
          </a:lnRef>
          <a:fillRef idx="0">
            <a:schemeClr val="dk1"/>
          </a:fillRef>
          <a:effectRef idx="1">
            <a:schemeClr val="dk1"/>
          </a:effectRef>
          <a:fontRef idx="minor">
            <a:schemeClr val="tx1"/>
          </a:fontRef>
        </p:style>
      </p:cxnSp>
      <p:sp>
        <p:nvSpPr>
          <p:cNvPr id="129" name="TextBox 128"/>
          <p:cNvSpPr txBox="1"/>
          <p:nvPr/>
        </p:nvSpPr>
        <p:spPr>
          <a:xfrm>
            <a:off x="306708" y="3106412"/>
            <a:ext cx="348172"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137" name="Rectangle 136"/>
          <p:cNvSpPr/>
          <p:nvPr/>
        </p:nvSpPr>
        <p:spPr>
          <a:xfrm>
            <a:off x="7108804" y="2164461"/>
            <a:ext cx="1349396"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A-D</a:t>
            </a:r>
            <a:endParaRPr lang="en-US" sz="1600" i="1" dirty="0">
              <a:cs typeface="Times New Roman" pitchFamily="18" charset="0"/>
            </a:endParaRPr>
          </a:p>
        </p:txBody>
      </p:sp>
      <p:sp>
        <p:nvSpPr>
          <p:cNvPr id="139" name="Rounded Rectangle 138"/>
          <p:cNvSpPr/>
          <p:nvPr/>
        </p:nvSpPr>
        <p:spPr>
          <a:xfrm>
            <a:off x="2362200" y="2577477"/>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smtClean="0">
                <a:solidFill>
                  <a:schemeClr val="tx1"/>
                </a:solidFill>
                <a:cs typeface="Times New Roman" pitchFamily="18" charset="0"/>
              </a:rPr>
              <a:t>1</a:t>
            </a:r>
            <a:endParaRPr lang="en-US" sz="1200" i="1" dirty="0">
              <a:solidFill>
                <a:schemeClr val="tx1"/>
              </a:solidFill>
              <a:cs typeface="Times New Roman" pitchFamily="18" charset="0"/>
            </a:endParaRPr>
          </a:p>
        </p:txBody>
      </p:sp>
      <p:sp>
        <p:nvSpPr>
          <p:cNvPr id="140" name="Rounded Rectangle 139"/>
          <p:cNvSpPr/>
          <p:nvPr/>
        </p:nvSpPr>
        <p:spPr>
          <a:xfrm>
            <a:off x="2391457" y="1967877"/>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a:solidFill>
                  <a:schemeClr val="tx1"/>
                </a:solidFill>
                <a:cs typeface="Times New Roman" pitchFamily="18" charset="0"/>
              </a:rPr>
              <a:t>2</a:t>
            </a:r>
          </a:p>
        </p:txBody>
      </p:sp>
      <p:sp>
        <p:nvSpPr>
          <p:cNvPr id="141" name="Rounded Rectangle 140"/>
          <p:cNvSpPr/>
          <p:nvPr/>
        </p:nvSpPr>
        <p:spPr>
          <a:xfrm>
            <a:off x="2397547" y="1358277"/>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a:solidFill>
                  <a:schemeClr val="tx1"/>
                </a:solidFill>
                <a:cs typeface="Times New Roman" pitchFamily="18" charset="0"/>
              </a:rPr>
              <a:t>3</a:t>
            </a:r>
          </a:p>
        </p:txBody>
      </p:sp>
      <p:cxnSp>
        <p:nvCxnSpPr>
          <p:cNvPr id="146" name="Straight Arrow Connector 145"/>
          <p:cNvCxnSpPr/>
          <p:nvPr/>
        </p:nvCxnSpPr>
        <p:spPr>
          <a:xfrm>
            <a:off x="6934200" y="3415677"/>
            <a:ext cx="2209800" cy="0"/>
          </a:xfrm>
          <a:prstGeom prst="straightConnector1">
            <a:avLst/>
          </a:prstGeom>
          <a:ln w="22225">
            <a:headEnd type="arrow" w="med" len="sm"/>
            <a:tailEnd type="arrow" w="med" len="sm"/>
          </a:ln>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8"/>
          <p:cNvSpPr/>
          <p:nvPr/>
        </p:nvSpPr>
        <p:spPr>
          <a:xfrm>
            <a:off x="152400" y="692696"/>
            <a:ext cx="4419600" cy="402674"/>
          </a:xfrm>
          <a:prstGeom prst="rect">
            <a:avLst/>
          </a:prstGeom>
        </p:spPr>
        <p:txBody>
          <a:bodyPr wrap="square">
            <a:spAutoFit/>
          </a:bodyPr>
          <a:lstStyle/>
          <a:p>
            <a:pPr>
              <a:lnSpc>
                <a:spcPct val="90000"/>
              </a:lnSpc>
              <a:defRPr/>
            </a:pPr>
            <a:r>
              <a:rPr lang="en-US" sz="2200" dirty="0" smtClean="0">
                <a:latin typeface="+mn-lt"/>
                <a:cs typeface="Times New Roman" pitchFamily="18" charset="0"/>
              </a:rPr>
              <a:t>Reservations with fictitious nodes</a:t>
            </a:r>
            <a:endParaRPr lang="en-US" sz="2200" dirty="0">
              <a:latin typeface="+mn-lt"/>
              <a:cs typeface="Times New Roman" pitchFamily="18" charset="0"/>
            </a:endParaRPr>
          </a:p>
        </p:txBody>
      </p:sp>
      <p:sp>
        <p:nvSpPr>
          <p:cNvPr id="13" name="Rectangle 12"/>
          <p:cNvSpPr/>
          <p:nvPr/>
        </p:nvSpPr>
        <p:spPr>
          <a:xfrm>
            <a:off x="2781300" y="2816932"/>
            <a:ext cx="5923515" cy="646331"/>
          </a:xfrm>
          <a:prstGeom prst="rect">
            <a:avLst/>
          </a:prstGeom>
        </p:spPr>
        <p:txBody>
          <a:bodyPr wrap="square">
            <a:spAutoFit/>
          </a:bodyPr>
          <a:lstStyle/>
          <a:p>
            <a:pPr algn="ctr">
              <a:lnSpc>
                <a:spcPct val="90000"/>
              </a:lnSpc>
              <a:defRPr/>
            </a:pPr>
            <a:r>
              <a:rPr lang="en-US" sz="2000" i="1" dirty="0" smtClean="0">
                <a:latin typeface="+mn-lt"/>
                <a:cs typeface="Times New Roman" pitchFamily="18" charset="0"/>
              </a:rPr>
              <a:t>I</a:t>
            </a:r>
            <a:r>
              <a:rPr lang="en-US" sz="2000" i="1" baseline="-25000" dirty="0" smtClean="0">
                <a:latin typeface="+mn-lt"/>
                <a:cs typeface="Times New Roman" pitchFamily="18" charset="0"/>
              </a:rPr>
              <a:t>1</a:t>
            </a:r>
            <a:r>
              <a:rPr lang="en-US" sz="2000" dirty="0" smtClean="0">
                <a:latin typeface="+mn-lt"/>
                <a:cs typeface="Times New Roman" pitchFamily="18" charset="0"/>
              </a:rPr>
              <a:t>, </a:t>
            </a:r>
            <a:r>
              <a:rPr lang="en-US" sz="2000" i="1" dirty="0" smtClean="0">
                <a:latin typeface="+mn-lt"/>
                <a:cs typeface="Times New Roman" pitchFamily="18" charset="0"/>
              </a:rPr>
              <a:t>I</a:t>
            </a:r>
            <a:r>
              <a:rPr lang="en-US" sz="2000" i="1" baseline="-25000" dirty="0" smtClean="0">
                <a:latin typeface="+mn-lt"/>
                <a:cs typeface="Times New Roman" pitchFamily="18" charset="0"/>
              </a:rPr>
              <a:t>2</a:t>
            </a:r>
            <a:r>
              <a:rPr lang="en-US" sz="2000" dirty="0" smtClean="0">
                <a:latin typeface="+mn-lt"/>
                <a:cs typeface="Times New Roman" pitchFamily="18" charset="0"/>
              </a:rPr>
              <a:t>, and </a:t>
            </a:r>
            <a:r>
              <a:rPr lang="en-US" sz="2000" i="1" dirty="0" smtClean="0">
                <a:latin typeface="+mn-lt"/>
                <a:cs typeface="Times New Roman" pitchFamily="18" charset="0"/>
              </a:rPr>
              <a:t>I</a:t>
            </a:r>
            <a:r>
              <a:rPr lang="en-US" sz="2000" i="1" baseline="-25000" dirty="0" smtClean="0">
                <a:latin typeface="+mn-lt"/>
                <a:cs typeface="Times New Roman" pitchFamily="18" charset="0"/>
              </a:rPr>
              <a:t>3 </a:t>
            </a:r>
            <a:r>
              <a:rPr lang="en-US" sz="2000" dirty="0" smtClean="0">
                <a:latin typeface="+mn-lt"/>
                <a:cs typeface="Times New Roman" pitchFamily="18" charset="0"/>
              </a:rPr>
              <a:t>are presumed to be hidden terminals to </a:t>
            </a:r>
          </a:p>
          <a:p>
            <a:pPr algn="ctr">
              <a:lnSpc>
                <a:spcPct val="90000"/>
              </a:lnSpc>
              <a:defRPr/>
            </a:pPr>
            <a:r>
              <a:rPr lang="en-US" sz="2000" dirty="0" smtClean="0">
                <a:latin typeface="+mn-lt"/>
                <a:cs typeface="Times New Roman" pitchFamily="18" charset="0"/>
              </a:rPr>
              <a:t>nodes </a:t>
            </a:r>
            <a:r>
              <a:rPr lang="en-US" sz="2000" i="1" dirty="0" smtClean="0">
                <a:latin typeface="+mn-lt"/>
                <a:cs typeface="Times New Roman" pitchFamily="18" charset="0"/>
              </a:rPr>
              <a:t>B</a:t>
            </a:r>
            <a:r>
              <a:rPr lang="en-US" sz="2000" dirty="0" smtClean="0">
                <a:latin typeface="+mn-lt"/>
                <a:cs typeface="Times New Roman" pitchFamily="18" charset="0"/>
              </a:rPr>
              <a:t> to </a:t>
            </a:r>
            <a:r>
              <a:rPr lang="en-US" sz="2000" i="1" dirty="0" smtClean="0">
                <a:latin typeface="+mn-lt"/>
                <a:cs typeface="Times New Roman" pitchFamily="18" charset="0"/>
              </a:rPr>
              <a:t>F</a:t>
            </a:r>
            <a:endParaRPr lang="en-US" sz="2000" baseline="-25000" dirty="0">
              <a:latin typeface="+mn-lt"/>
              <a:cs typeface="Times New Roman" pitchFamily="18" charset="0"/>
            </a:endParaRPr>
          </a:p>
        </p:txBody>
      </p:sp>
      <p:sp>
        <p:nvSpPr>
          <p:cNvPr id="15" name="Title 1"/>
          <p:cNvSpPr>
            <a:spLocks noGrp="1"/>
          </p:cNvSpPr>
          <p:nvPr>
            <p:ph type="title"/>
          </p:nvPr>
        </p:nvSpPr>
        <p:spPr>
          <a:xfrm>
            <a:off x="0" y="76200"/>
            <a:ext cx="9144000" cy="609600"/>
          </a:xfrm>
        </p:spPr>
        <p:txBody>
          <a:bodyPr/>
          <a:lstStyle/>
          <a:p>
            <a:pPr algn="ctr"/>
            <a:r>
              <a:rPr lang="en-US" dirty="0" smtClean="0">
                <a:latin typeface="+mn-lt"/>
                <a:cs typeface="Times New Roman" pitchFamily="18" charset="0"/>
              </a:rPr>
              <a:t>Multi-reservation Attack (MRA)</a:t>
            </a:r>
            <a:endParaRPr lang="en-US" dirty="0">
              <a:latin typeface="+mn-lt"/>
              <a:cs typeface="Times New Roman" pitchFamily="18" charset="0"/>
            </a:endParaRPr>
          </a:p>
        </p:txBody>
      </p:sp>
      <p:sp>
        <p:nvSpPr>
          <p:cNvPr id="10" name="Date Placeholder 9"/>
          <p:cNvSpPr>
            <a:spLocks noGrp="1"/>
          </p:cNvSpPr>
          <p:nvPr>
            <p:ph type="dt" sz="half" idx="10"/>
          </p:nvPr>
        </p:nvSpPr>
        <p:spPr/>
        <p:txBody>
          <a:bodyPr/>
          <a:lstStyle/>
          <a:p>
            <a:r>
              <a:rPr lang="en-US" altLang="zh-CN" smtClean="0">
                <a:latin typeface="+mn-lt"/>
              </a:rPr>
              <a:t>4/18/2013</a:t>
            </a:r>
            <a:endParaRPr lang="en-US" altLang="zh-CN">
              <a:latin typeface="+mn-lt"/>
            </a:endParaRPr>
          </a:p>
        </p:txBody>
      </p:sp>
      <p:sp>
        <p:nvSpPr>
          <p:cNvPr id="16" name="Slide Number Placeholder 15"/>
          <p:cNvSpPr>
            <a:spLocks noGrp="1"/>
          </p:cNvSpPr>
          <p:nvPr>
            <p:ph type="sldNum" sz="quarter" idx="12"/>
          </p:nvPr>
        </p:nvSpPr>
        <p:spPr/>
        <p:txBody>
          <a:bodyPr/>
          <a:lstStyle/>
          <a:p>
            <a:fld id="{D8894E51-B8CC-DF4B-B2E5-784E7CE7E243}" type="slidenum">
              <a:rPr lang="en-US" altLang="zh-CN" smtClean="0">
                <a:latin typeface="+mn-lt"/>
              </a:rPr>
              <a:pPr/>
              <a:t>8</a:t>
            </a:fld>
            <a:endParaRPr lang="en-US" altLang="zh-CN">
              <a:latin typeface="+mn-lt"/>
            </a:endParaRPr>
          </a:p>
        </p:txBody>
      </p:sp>
      <p:sp>
        <p:nvSpPr>
          <p:cNvPr id="19" name="Footer Placeholder 18"/>
          <p:cNvSpPr>
            <a:spLocks noGrp="1"/>
          </p:cNvSpPr>
          <p:nvPr>
            <p:ph type="ftr" sz="quarter" idx="11"/>
          </p:nvPr>
        </p:nvSpPr>
        <p:spPr/>
        <p:txBody>
          <a:bodyPr/>
          <a:lstStyle/>
          <a:p>
            <a:pPr>
              <a:defRPr/>
            </a:pPr>
            <a:r>
              <a:rPr lang="en-US" smtClean="0"/>
              <a:t>Yan Zhang and Loukas Lazos, INFOCOM 2013, Univ. of Arizona</a:t>
            </a:r>
            <a:endParaRPr lang="en-US"/>
          </a:p>
        </p:txBody>
      </p:sp>
      <p:cxnSp>
        <p:nvCxnSpPr>
          <p:cNvPr id="21" name="Straight Arrow Connector 20"/>
          <p:cNvCxnSpPr/>
          <p:nvPr/>
        </p:nvCxnSpPr>
        <p:spPr>
          <a:xfrm flipV="1">
            <a:off x="2250473" y="2140496"/>
            <a:ext cx="6893527" cy="95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a:off x="2250473" y="1378496"/>
            <a:ext cx="689352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a:off x="2250473" y="1759496"/>
            <a:ext cx="689352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Rectangle 28"/>
          <p:cNvSpPr/>
          <p:nvPr/>
        </p:nvSpPr>
        <p:spPr>
          <a:xfrm>
            <a:off x="2327016" y="1843588"/>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200" dirty="0">
              <a:cs typeface="Times New Roman" pitchFamily="18" charset="0"/>
            </a:endParaRPr>
          </a:p>
        </p:txBody>
      </p:sp>
      <p:sp>
        <p:nvSpPr>
          <p:cNvPr id="30" name="Rectangle 29"/>
          <p:cNvSpPr/>
          <p:nvPr/>
        </p:nvSpPr>
        <p:spPr>
          <a:xfrm>
            <a:off x="5715000" y="1843588"/>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200" dirty="0">
              <a:cs typeface="Times New Roman" pitchFamily="18" charset="0"/>
            </a:endParaRPr>
          </a:p>
        </p:txBody>
      </p:sp>
      <p:sp>
        <p:nvSpPr>
          <p:cNvPr id="32" name="Rectangle 31"/>
          <p:cNvSpPr/>
          <p:nvPr/>
        </p:nvSpPr>
        <p:spPr>
          <a:xfrm>
            <a:off x="2849160" y="1843588"/>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34" name="Rectangle 33"/>
          <p:cNvSpPr/>
          <p:nvPr/>
        </p:nvSpPr>
        <p:spPr>
          <a:xfrm>
            <a:off x="6237145" y="1843588"/>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35" name="Rectangle 34"/>
          <p:cNvSpPr/>
          <p:nvPr/>
        </p:nvSpPr>
        <p:spPr>
          <a:xfrm>
            <a:off x="6759290" y="1840182"/>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36" name="Rectangle 35"/>
          <p:cNvSpPr/>
          <p:nvPr/>
        </p:nvSpPr>
        <p:spPr>
          <a:xfrm>
            <a:off x="3371305" y="1843588"/>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39" name="TextBox 38"/>
          <p:cNvSpPr txBox="1"/>
          <p:nvPr/>
        </p:nvSpPr>
        <p:spPr>
          <a:xfrm>
            <a:off x="6175332" y="2126215"/>
            <a:ext cx="663450" cy="369332"/>
          </a:xfrm>
          <a:prstGeom prst="rect">
            <a:avLst/>
          </a:prstGeom>
          <a:noFill/>
        </p:spPr>
        <p:txBody>
          <a:bodyPr wrap="square" rtlCol="0">
            <a:spAutoFit/>
          </a:bodyPr>
          <a:lstStyle/>
          <a:p>
            <a:r>
              <a:rPr lang="en-US" i="1" dirty="0" smtClean="0">
                <a:latin typeface="+mn-lt"/>
                <a:cs typeface="Times New Roman" pitchFamily="18" charset="0"/>
              </a:rPr>
              <a:t>F(f</a:t>
            </a:r>
            <a:r>
              <a:rPr lang="en-US" sz="1200" i="1" dirty="0" smtClean="0">
                <a:latin typeface="+mn-lt"/>
                <a:cs typeface="Times New Roman" pitchFamily="18" charset="0"/>
              </a:rPr>
              <a:t>1</a:t>
            </a:r>
            <a:r>
              <a:rPr lang="en-US" i="1" dirty="0" smtClean="0">
                <a:latin typeface="+mn-lt"/>
                <a:cs typeface="Times New Roman" pitchFamily="18" charset="0"/>
              </a:rPr>
              <a:t>)</a:t>
            </a:r>
            <a:endParaRPr lang="en-US" i="1" dirty="0">
              <a:latin typeface="+mn-lt"/>
              <a:cs typeface="Times New Roman" pitchFamily="18" charset="0"/>
            </a:endParaRPr>
          </a:p>
        </p:txBody>
      </p:sp>
      <p:sp>
        <p:nvSpPr>
          <p:cNvPr id="40" name="TextBox 39"/>
          <p:cNvSpPr txBox="1"/>
          <p:nvPr/>
        </p:nvSpPr>
        <p:spPr>
          <a:xfrm>
            <a:off x="2368631" y="2152164"/>
            <a:ext cx="298369" cy="369332"/>
          </a:xfrm>
          <a:prstGeom prst="rect">
            <a:avLst/>
          </a:prstGeom>
          <a:noFill/>
        </p:spPr>
        <p:txBody>
          <a:bodyPr wrap="square" rtlCol="0">
            <a:spAutoFit/>
          </a:bodyPr>
          <a:lstStyle/>
          <a:p>
            <a:r>
              <a:rPr lang="en-US" i="1" dirty="0" smtClean="0">
                <a:latin typeface="+mn-lt"/>
                <a:cs typeface="Times New Roman" pitchFamily="18" charset="0"/>
              </a:rPr>
              <a:t>A</a:t>
            </a:r>
            <a:endParaRPr lang="en-US" i="1" dirty="0">
              <a:latin typeface="+mn-lt"/>
              <a:cs typeface="Times New Roman" pitchFamily="18" charset="0"/>
            </a:endParaRPr>
          </a:p>
        </p:txBody>
      </p:sp>
      <p:sp>
        <p:nvSpPr>
          <p:cNvPr id="42" name="TextBox 41"/>
          <p:cNvSpPr txBox="1"/>
          <p:nvPr/>
        </p:nvSpPr>
        <p:spPr>
          <a:xfrm>
            <a:off x="5780567" y="2126215"/>
            <a:ext cx="298369" cy="369332"/>
          </a:xfrm>
          <a:prstGeom prst="rect">
            <a:avLst/>
          </a:prstGeom>
          <a:noFill/>
        </p:spPr>
        <p:txBody>
          <a:bodyPr wrap="square" rtlCol="0">
            <a:spAutoFit/>
          </a:bodyPr>
          <a:lstStyle/>
          <a:p>
            <a:r>
              <a:rPr lang="en-US" i="1" dirty="0" smtClean="0">
                <a:latin typeface="+mn-lt"/>
                <a:cs typeface="Times New Roman" pitchFamily="18" charset="0"/>
              </a:rPr>
              <a:t>C</a:t>
            </a:r>
            <a:endParaRPr lang="en-US" i="1" dirty="0">
              <a:latin typeface="+mn-lt"/>
              <a:cs typeface="Times New Roman" pitchFamily="18" charset="0"/>
            </a:endParaRPr>
          </a:p>
        </p:txBody>
      </p:sp>
      <p:sp>
        <p:nvSpPr>
          <p:cNvPr id="43" name="TextBox 42"/>
          <p:cNvSpPr txBox="1"/>
          <p:nvPr/>
        </p:nvSpPr>
        <p:spPr>
          <a:xfrm>
            <a:off x="6664119" y="2130898"/>
            <a:ext cx="663450" cy="369332"/>
          </a:xfrm>
          <a:prstGeom prst="rect">
            <a:avLst/>
          </a:prstGeom>
          <a:noFill/>
        </p:spPr>
        <p:txBody>
          <a:bodyPr wrap="square" rtlCol="0">
            <a:spAutoFit/>
          </a:bodyPr>
          <a:lstStyle/>
          <a:p>
            <a:r>
              <a:rPr lang="en-US" i="1" dirty="0" smtClean="0">
                <a:latin typeface="+mn-lt"/>
                <a:cs typeface="Times New Roman" pitchFamily="18" charset="0"/>
              </a:rPr>
              <a:t>C(f</a:t>
            </a:r>
            <a:r>
              <a:rPr lang="en-US" sz="1200" i="1" dirty="0" smtClean="0">
                <a:latin typeface="+mn-lt"/>
                <a:cs typeface="Times New Roman" pitchFamily="18" charset="0"/>
              </a:rPr>
              <a:t>1</a:t>
            </a:r>
            <a:r>
              <a:rPr lang="en-US" i="1" dirty="0" smtClean="0">
                <a:latin typeface="+mn-lt"/>
                <a:cs typeface="Times New Roman" pitchFamily="18" charset="0"/>
              </a:rPr>
              <a:t>)</a:t>
            </a:r>
            <a:endParaRPr lang="en-US" i="1" dirty="0">
              <a:latin typeface="+mn-lt"/>
              <a:cs typeface="Times New Roman" pitchFamily="18" charset="0"/>
            </a:endParaRPr>
          </a:p>
        </p:txBody>
      </p:sp>
      <p:sp>
        <p:nvSpPr>
          <p:cNvPr id="44" name="TextBox 43"/>
          <p:cNvSpPr txBox="1"/>
          <p:nvPr/>
        </p:nvSpPr>
        <p:spPr>
          <a:xfrm>
            <a:off x="2765550" y="2152164"/>
            <a:ext cx="663450" cy="369332"/>
          </a:xfrm>
          <a:prstGeom prst="rect">
            <a:avLst/>
          </a:prstGeom>
          <a:noFill/>
        </p:spPr>
        <p:txBody>
          <a:bodyPr wrap="square" rtlCol="0">
            <a:spAutoFit/>
          </a:bodyPr>
          <a:lstStyle/>
          <a:p>
            <a:r>
              <a:rPr lang="en-US" i="1" dirty="0" smtClean="0">
                <a:latin typeface="+mn-lt"/>
                <a:cs typeface="Times New Roman" pitchFamily="18" charset="0"/>
              </a:rPr>
              <a:t>D(f</a:t>
            </a:r>
            <a:r>
              <a:rPr lang="en-US" sz="1200" i="1" dirty="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46" name="TextBox 45"/>
          <p:cNvSpPr txBox="1"/>
          <p:nvPr/>
        </p:nvSpPr>
        <p:spPr>
          <a:xfrm>
            <a:off x="3352801" y="2130323"/>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i="1"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50" name="TextBox 49"/>
          <p:cNvSpPr txBox="1"/>
          <p:nvPr/>
        </p:nvSpPr>
        <p:spPr>
          <a:xfrm>
            <a:off x="4748229" y="2442319"/>
            <a:ext cx="1500171" cy="369332"/>
          </a:xfrm>
          <a:prstGeom prst="rect">
            <a:avLst/>
          </a:prstGeom>
          <a:noFill/>
        </p:spPr>
        <p:txBody>
          <a:bodyPr wrap="square" rtlCol="0">
            <a:spAutoFit/>
          </a:bodyPr>
          <a:lstStyle/>
          <a:p>
            <a:r>
              <a:rPr lang="en-US" dirty="0" smtClean="0">
                <a:solidFill>
                  <a:srgbClr val="0000FF"/>
                </a:solidFill>
                <a:latin typeface="+mn-lt"/>
                <a:cs typeface="Times New Roman" pitchFamily="18" charset="0"/>
              </a:rPr>
              <a:t>Control Phase</a:t>
            </a:r>
            <a:endParaRPr lang="en-US" dirty="0">
              <a:solidFill>
                <a:srgbClr val="0000FF"/>
              </a:solidFill>
              <a:latin typeface="+mn-lt"/>
              <a:cs typeface="Times New Roman" pitchFamily="18" charset="0"/>
            </a:endParaRPr>
          </a:p>
        </p:txBody>
      </p:sp>
      <p:sp>
        <p:nvSpPr>
          <p:cNvPr id="52" name="Oval 51"/>
          <p:cNvSpPr/>
          <p:nvPr/>
        </p:nvSpPr>
        <p:spPr>
          <a:xfrm>
            <a:off x="1285284" y="2733084"/>
            <a:ext cx="190372" cy="190372"/>
          </a:xfrm>
          <a:prstGeom prst="ellipse">
            <a:avLst/>
          </a:prstGeom>
          <a:solidFill>
            <a:srgbClr val="FF0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390000" y="2893566"/>
            <a:ext cx="362600" cy="461665"/>
          </a:xfrm>
          <a:prstGeom prst="rect">
            <a:avLst/>
          </a:prstGeom>
          <a:noFill/>
        </p:spPr>
        <p:txBody>
          <a:bodyPr wrap="none" rtlCol="0">
            <a:spAutoFit/>
          </a:bodyPr>
          <a:lstStyle/>
          <a:p>
            <a:r>
              <a:rPr lang="en-US" sz="2400" i="1" dirty="0" smtClean="0">
                <a:latin typeface="+mn-lt"/>
              </a:rPr>
              <a:t>A</a:t>
            </a:r>
            <a:endParaRPr lang="en-US" i="1" dirty="0">
              <a:latin typeface="+mn-lt"/>
            </a:endParaRPr>
          </a:p>
        </p:txBody>
      </p:sp>
      <p:sp>
        <p:nvSpPr>
          <p:cNvPr id="59" name="TextBox 58"/>
          <p:cNvSpPr txBox="1"/>
          <p:nvPr/>
        </p:nvSpPr>
        <p:spPr>
          <a:xfrm>
            <a:off x="1295636" y="3613919"/>
            <a:ext cx="351378" cy="461665"/>
          </a:xfrm>
          <a:prstGeom prst="rect">
            <a:avLst/>
          </a:prstGeom>
          <a:noFill/>
        </p:spPr>
        <p:txBody>
          <a:bodyPr wrap="none" rtlCol="0">
            <a:spAutoFit/>
          </a:bodyPr>
          <a:lstStyle/>
          <a:p>
            <a:r>
              <a:rPr lang="en-US" sz="2400" i="1" dirty="0" smtClean="0">
                <a:latin typeface="+mn-lt"/>
              </a:rPr>
              <a:t>B</a:t>
            </a:r>
            <a:endParaRPr lang="en-US" i="1" dirty="0">
              <a:latin typeface="+mn-lt"/>
            </a:endParaRPr>
          </a:p>
        </p:txBody>
      </p:sp>
      <p:sp>
        <p:nvSpPr>
          <p:cNvPr id="60" name="TextBox 59"/>
          <p:cNvSpPr txBox="1"/>
          <p:nvPr/>
        </p:nvSpPr>
        <p:spPr>
          <a:xfrm>
            <a:off x="2103052" y="2421721"/>
            <a:ext cx="373820" cy="461665"/>
          </a:xfrm>
          <a:prstGeom prst="rect">
            <a:avLst/>
          </a:prstGeom>
          <a:noFill/>
        </p:spPr>
        <p:txBody>
          <a:bodyPr wrap="none" rtlCol="0">
            <a:spAutoFit/>
          </a:bodyPr>
          <a:lstStyle/>
          <a:p>
            <a:r>
              <a:rPr lang="en-US" sz="2400" i="1" dirty="0" smtClean="0">
                <a:latin typeface="+mn-lt"/>
              </a:rPr>
              <a:t>D</a:t>
            </a:r>
            <a:endParaRPr lang="en-US" i="1" dirty="0">
              <a:latin typeface="+mn-lt"/>
            </a:endParaRPr>
          </a:p>
        </p:txBody>
      </p:sp>
      <p:sp>
        <p:nvSpPr>
          <p:cNvPr id="61" name="TextBox 60"/>
          <p:cNvSpPr txBox="1"/>
          <p:nvPr/>
        </p:nvSpPr>
        <p:spPr>
          <a:xfrm>
            <a:off x="2179252" y="2878921"/>
            <a:ext cx="335348" cy="461665"/>
          </a:xfrm>
          <a:prstGeom prst="rect">
            <a:avLst/>
          </a:prstGeom>
          <a:noFill/>
        </p:spPr>
        <p:txBody>
          <a:bodyPr wrap="none" rtlCol="0">
            <a:spAutoFit/>
          </a:bodyPr>
          <a:lstStyle/>
          <a:p>
            <a:r>
              <a:rPr lang="en-US" sz="2400" i="1" dirty="0" smtClean="0">
                <a:latin typeface="+mn-lt"/>
              </a:rPr>
              <a:t>E</a:t>
            </a:r>
            <a:endParaRPr lang="en-US" i="1" dirty="0">
              <a:latin typeface="+mn-lt"/>
            </a:endParaRPr>
          </a:p>
        </p:txBody>
      </p:sp>
      <p:sp>
        <p:nvSpPr>
          <p:cNvPr id="62" name="TextBox 61"/>
          <p:cNvSpPr txBox="1"/>
          <p:nvPr/>
        </p:nvSpPr>
        <p:spPr>
          <a:xfrm>
            <a:off x="1548722" y="1907431"/>
            <a:ext cx="325730" cy="461665"/>
          </a:xfrm>
          <a:prstGeom prst="rect">
            <a:avLst/>
          </a:prstGeom>
          <a:noFill/>
        </p:spPr>
        <p:txBody>
          <a:bodyPr wrap="none" rtlCol="0">
            <a:spAutoFit/>
          </a:bodyPr>
          <a:lstStyle/>
          <a:p>
            <a:r>
              <a:rPr lang="en-US" sz="2400" i="1" dirty="0" smtClean="0">
                <a:latin typeface="+mn-lt"/>
              </a:rPr>
              <a:t>F</a:t>
            </a:r>
            <a:endParaRPr lang="en-US" sz="2000" i="1" dirty="0">
              <a:latin typeface="+mn-lt"/>
            </a:endParaRPr>
          </a:p>
        </p:txBody>
      </p:sp>
      <p:sp>
        <p:nvSpPr>
          <p:cNvPr id="64" name="TextBox 63"/>
          <p:cNvSpPr txBox="1"/>
          <p:nvPr/>
        </p:nvSpPr>
        <p:spPr>
          <a:xfrm>
            <a:off x="1709228" y="3579366"/>
            <a:ext cx="348172" cy="461665"/>
          </a:xfrm>
          <a:prstGeom prst="rect">
            <a:avLst/>
          </a:prstGeom>
          <a:noFill/>
        </p:spPr>
        <p:txBody>
          <a:bodyPr wrap="none" rtlCol="0">
            <a:spAutoFit/>
          </a:bodyPr>
          <a:lstStyle/>
          <a:p>
            <a:r>
              <a:rPr lang="en-US" sz="2400" i="1" dirty="0" smtClean="0">
                <a:latin typeface="+mn-lt"/>
              </a:rPr>
              <a:t>C</a:t>
            </a:r>
            <a:endParaRPr lang="en-US" i="1" dirty="0">
              <a:latin typeface="+mn-lt"/>
            </a:endParaRPr>
          </a:p>
        </p:txBody>
      </p:sp>
      <p:sp>
        <p:nvSpPr>
          <p:cNvPr id="71" name="Rectangle 70"/>
          <p:cNvSpPr/>
          <p:nvPr/>
        </p:nvSpPr>
        <p:spPr>
          <a:xfrm>
            <a:off x="2789071" y="4366390"/>
            <a:ext cx="1219200"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C - F</a:t>
            </a:r>
            <a:endParaRPr lang="en-US" i="1" dirty="0">
              <a:cs typeface="Times New Roman" pitchFamily="18" charset="0"/>
            </a:endParaRPr>
          </a:p>
        </p:txBody>
      </p:sp>
      <p:sp>
        <p:nvSpPr>
          <p:cNvPr id="72" name="Rounded Rectangle 71"/>
          <p:cNvSpPr/>
          <p:nvPr/>
        </p:nvSpPr>
        <p:spPr>
          <a:xfrm>
            <a:off x="1905000" y="181049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smtClean="0">
                <a:solidFill>
                  <a:schemeClr val="tx1"/>
                </a:solidFill>
                <a:cs typeface="Times New Roman" pitchFamily="18" charset="0"/>
              </a:rPr>
              <a:t>1</a:t>
            </a:r>
            <a:endParaRPr lang="en-US" sz="1200" i="1" dirty="0">
              <a:solidFill>
                <a:schemeClr val="tx1"/>
              </a:solidFill>
              <a:cs typeface="Times New Roman" pitchFamily="18" charset="0"/>
            </a:endParaRPr>
          </a:p>
        </p:txBody>
      </p:sp>
      <p:sp>
        <p:nvSpPr>
          <p:cNvPr id="73" name="Rounded Rectangle 72"/>
          <p:cNvSpPr/>
          <p:nvPr/>
        </p:nvSpPr>
        <p:spPr>
          <a:xfrm>
            <a:off x="1934257" y="1353290"/>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dirty="0">
                <a:solidFill>
                  <a:schemeClr val="tx1"/>
                </a:solidFill>
                <a:cs typeface="Times New Roman" pitchFamily="18" charset="0"/>
              </a:rPr>
              <a:t>2</a:t>
            </a:r>
          </a:p>
        </p:txBody>
      </p:sp>
      <p:sp>
        <p:nvSpPr>
          <p:cNvPr id="75" name="Oval 74"/>
          <p:cNvSpPr/>
          <p:nvPr/>
        </p:nvSpPr>
        <p:spPr>
          <a:xfrm>
            <a:off x="1344350" y="3503166"/>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725350" y="3426966"/>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026852" y="3050431"/>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950652" y="2593231"/>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645852" y="2288431"/>
            <a:ext cx="190372" cy="190372"/>
          </a:xfrm>
          <a:prstGeom prst="ellipse">
            <a:avLst/>
          </a:prstGeom>
          <a:solidFill>
            <a:srgbClr val="92D05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50452" y="2440831"/>
            <a:ext cx="190372" cy="190372"/>
          </a:xfrm>
          <a:prstGeom prst="ellipse">
            <a:avLst/>
          </a:prstGeom>
          <a:solidFill>
            <a:srgbClr val="FFC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50452" y="2821831"/>
            <a:ext cx="190372" cy="190372"/>
          </a:xfrm>
          <a:prstGeom prst="ellipse">
            <a:avLst/>
          </a:prstGeom>
          <a:solidFill>
            <a:srgbClr val="FFC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579052" y="2059831"/>
            <a:ext cx="190372" cy="190372"/>
          </a:xfrm>
          <a:prstGeom prst="ellipse">
            <a:avLst/>
          </a:prstGeom>
          <a:solidFill>
            <a:srgbClr val="FFC000"/>
          </a:solidFill>
          <a:ln w="31750">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274252" y="1755031"/>
            <a:ext cx="378630" cy="461665"/>
          </a:xfrm>
          <a:prstGeom prst="rect">
            <a:avLst/>
          </a:prstGeom>
          <a:noFill/>
        </p:spPr>
        <p:txBody>
          <a:bodyPr wrap="none" rtlCol="0">
            <a:spAutoFit/>
          </a:bodyPr>
          <a:lstStyle/>
          <a:p>
            <a:r>
              <a:rPr lang="en-US" sz="2400" i="1" dirty="0" smtClean="0">
                <a:latin typeface="+mn-lt"/>
              </a:rPr>
              <a:t>I</a:t>
            </a:r>
            <a:r>
              <a:rPr lang="en-US" sz="1600" dirty="0" smtClean="0">
                <a:latin typeface="+mn-lt"/>
              </a:rPr>
              <a:t>1</a:t>
            </a:r>
            <a:endParaRPr lang="en-US" dirty="0">
              <a:latin typeface="+mn-lt"/>
            </a:endParaRPr>
          </a:p>
        </p:txBody>
      </p:sp>
      <p:cxnSp>
        <p:nvCxnSpPr>
          <p:cNvPr id="85" name="Straight Arrow Connector 84"/>
          <p:cNvCxnSpPr>
            <a:stCxn id="52" idx="1"/>
            <a:endCxn id="80" idx="6"/>
          </p:cNvCxnSpPr>
          <p:nvPr/>
        </p:nvCxnSpPr>
        <p:spPr>
          <a:xfrm flipH="1" flipV="1">
            <a:off x="540824" y="2536017"/>
            <a:ext cx="772339" cy="224946"/>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2" idx="2"/>
            <a:endCxn id="81" idx="6"/>
          </p:cNvCxnSpPr>
          <p:nvPr/>
        </p:nvCxnSpPr>
        <p:spPr>
          <a:xfrm flipH="1">
            <a:off x="540824" y="2828270"/>
            <a:ext cx="744460" cy="8874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52" idx="0"/>
            <a:endCxn id="82" idx="5"/>
          </p:cNvCxnSpPr>
          <p:nvPr/>
        </p:nvCxnSpPr>
        <p:spPr>
          <a:xfrm flipH="1" flipV="1">
            <a:off x="741545" y="2222324"/>
            <a:ext cx="638925" cy="510760"/>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5194" y="2288431"/>
            <a:ext cx="365806" cy="461665"/>
          </a:xfrm>
          <a:prstGeom prst="rect">
            <a:avLst/>
          </a:prstGeom>
          <a:noFill/>
        </p:spPr>
        <p:txBody>
          <a:bodyPr wrap="none" rtlCol="0">
            <a:spAutoFit/>
          </a:bodyPr>
          <a:lstStyle/>
          <a:p>
            <a:r>
              <a:rPr lang="en-US" sz="2400" i="1" dirty="0" smtClean="0">
                <a:latin typeface="+mn-lt"/>
              </a:rPr>
              <a:t>I</a:t>
            </a:r>
            <a:r>
              <a:rPr lang="en-US" sz="1600" dirty="0" smtClean="0">
                <a:latin typeface="+mn-lt"/>
              </a:rPr>
              <a:t>2</a:t>
            </a:r>
            <a:endParaRPr lang="en-US" dirty="0">
              <a:latin typeface="+mn-lt"/>
            </a:endParaRPr>
          </a:p>
        </p:txBody>
      </p:sp>
      <p:sp>
        <p:nvSpPr>
          <p:cNvPr id="91" name="TextBox 90"/>
          <p:cNvSpPr txBox="1"/>
          <p:nvPr/>
        </p:nvSpPr>
        <p:spPr>
          <a:xfrm>
            <a:off x="0" y="2669431"/>
            <a:ext cx="365806" cy="461665"/>
          </a:xfrm>
          <a:prstGeom prst="rect">
            <a:avLst/>
          </a:prstGeom>
          <a:noFill/>
        </p:spPr>
        <p:txBody>
          <a:bodyPr wrap="none" rtlCol="0">
            <a:spAutoFit/>
          </a:bodyPr>
          <a:lstStyle/>
          <a:p>
            <a:r>
              <a:rPr lang="en-US" sz="2400" i="1" dirty="0" smtClean="0">
                <a:latin typeface="+mn-lt"/>
              </a:rPr>
              <a:t>I</a:t>
            </a:r>
            <a:r>
              <a:rPr lang="en-US" sz="1600" dirty="0" smtClean="0">
                <a:latin typeface="+mn-lt"/>
              </a:rPr>
              <a:t>3</a:t>
            </a:r>
            <a:endParaRPr lang="en-US" dirty="0">
              <a:latin typeface="+mn-lt"/>
            </a:endParaRPr>
          </a:p>
        </p:txBody>
      </p:sp>
      <p:sp>
        <p:nvSpPr>
          <p:cNvPr id="92" name="Rectangle 91"/>
          <p:cNvSpPr/>
          <p:nvPr/>
        </p:nvSpPr>
        <p:spPr>
          <a:xfrm>
            <a:off x="539552" y="2745631"/>
            <a:ext cx="914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ACK(</a:t>
            </a:r>
            <a:r>
              <a:rPr lang="en-US" i="1" dirty="0" smtClean="0">
                <a:solidFill>
                  <a:schemeClr val="tx1"/>
                </a:solidFill>
              </a:rPr>
              <a:t>f</a:t>
            </a:r>
            <a:r>
              <a:rPr lang="en-US" sz="1400" dirty="0" smtClean="0">
                <a:solidFill>
                  <a:schemeClr val="tx1"/>
                </a:solidFill>
              </a:rPr>
              <a:t>2</a:t>
            </a:r>
            <a:r>
              <a:rPr lang="en-US" dirty="0" smtClean="0">
                <a:solidFill>
                  <a:schemeClr val="tx1"/>
                </a:solidFill>
              </a:rPr>
              <a:t>)</a:t>
            </a:r>
            <a:endParaRPr lang="en-US" dirty="0">
              <a:solidFill>
                <a:schemeClr val="tx1"/>
              </a:solidFill>
            </a:endParaRPr>
          </a:p>
        </p:txBody>
      </p:sp>
      <p:sp>
        <p:nvSpPr>
          <p:cNvPr id="96" name="Rectangle 95"/>
          <p:cNvSpPr/>
          <p:nvPr/>
        </p:nvSpPr>
        <p:spPr>
          <a:xfrm>
            <a:off x="3972047" y="1835696"/>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97" name="Rectangle 96"/>
          <p:cNvSpPr/>
          <p:nvPr/>
        </p:nvSpPr>
        <p:spPr>
          <a:xfrm>
            <a:off x="4462132" y="1835696"/>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98" name="Rectangle 97"/>
          <p:cNvSpPr/>
          <p:nvPr/>
        </p:nvSpPr>
        <p:spPr>
          <a:xfrm>
            <a:off x="4952014" y="1835696"/>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102" name="TextBox 101"/>
          <p:cNvSpPr txBox="1"/>
          <p:nvPr/>
        </p:nvSpPr>
        <p:spPr>
          <a:xfrm>
            <a:off x="3886200" y="2140496"/>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i="1"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03" name="TextBox 102"/>
          <p:cNvSpPr txBox="1"/>
          <p:nvPr/>
        </p:nvSpPr>
        <p:spPr>
          <a:xfrm>
            <a:off x="4419600" y="2140496"/>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04" name="TextBox 103"/>
          <p:cNvSpPr txBox="1"/>
          <p:nvPr/>
        </p:nvSpPr>
        <p:spPr>
          <a:xfrm>
            <a:off x="4876800" y="2140496"/>
            <a:ext cx="685800" cy="369332"/>
          </a:xfrm>
          <a:prstGeom prst="rect">
            <a:avLst/>
          </a:prstGeom>
          <a:noFill/>
        </p:spPr>
        <p:txBody>
          <a:bodyPr wrap="square" rtlCol="0">
            <a:spAutoFit/>
          </a:bodyPr>
          <a:lstStyle/>
          <a:p>
            <a:r>
              <a:rPr lang="en-US" i="1" dirty="0" smtClean="0">
                <a:latin typeface="+mn-lt"/>
                <a:cs typeface="Times New Roman" pitchFamily="18" charset="0"/>
              </a:rPr>
              <a:t>A(f</a:t>
            </a:r>
            <a:r>
              <a:rPr lang="en-US" sz="1200" dirty="0" smtClean="0">
                <a:latin typeface="+mn-lt"/>
                <a:cs typeface="Times New Roman" pitchFamily="18" charset="0"/>
              </a:rPr>
              <a:t>2</a:t>
            </a:r>
            <a:r>
              <a:rPr lang="en-US" i="1" dirty="0" smtClean="0">
                <a:latin typeface="+mn-lt"/>
                <a:cs typeface="Times New Roman" pitchFamily="18" charset="0"/>
              </a:rPr>
              <a:t>)</a:t>
            </a:r>
            <a:endParaRPr lang="en-US" i="1" dirty="0">
              <a:latin typeface="+mn-lt"/>
              <a:cs typeface="Times New Roman" pitchFamily="18" charset="0"/>
            </a:endParaRPr>
          </a:p>
        </p:txBody>
      </p:sp>
      <p:sp>
        <p:nvSpPr>
          <p:cNvPr id="105" name="Left Brace 104"/>
          <p:cNvSpPr/>
          <p:nvPr/>
        </p:nvSpPr>
        <p:spPr>
          <a:xfrm rot="5400000">
            <a:off x="4495800" y="921296"/>
            <a:ext cx="381000" cy="1447800"/>
          </a:xfrm>
          <a:prstGeom prst="leftBrace">
            <a:avLst>
              <a:gd name="adj1" fmla="val 8333"/>
              <a:gd name="adj2" fmla="val 5093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TextBox 105"/>
          <p:cNvSpPr txBox="1"/>
          <p:nvPr/>
        </p:nvSpPr>
        <p:spPr>
          <a:xfrm>
            <a:off x="3753822" y="1048670"/>
            <a:ext cx="1961178" cy="400110"/>
          </a:xfrm>
          <a:prstGeom prst="rect">
            <a:avLst/>
          </a:prstGeom>
          <a:noFill/>
        </p:spPr>
        <p:txBody>
          <a:bodyPr wrap="none" rtlCol="0">
            <a:spAutoFit/>
          </a:bodyPr>
          <a:lstStyle/>
          <a:p>
            <a:r>
              <a:rPr lang="en-US" sz="2000" dirty="0" smtClean="0">
                <a:solidFill>
                  <a:srgbClr val="FF0000"/>
                </a:solidFill>
                <a:latin typeface="+mn-lt"/>
              </a:rPr>
              <a:t>fake reservations</a:t>
            </a:r>
            <a:endParaRPr lang="en-US" sz="1600" dirty="0">
              <a:solidFill>
                <a:srgbClr val="FF0000"/>
              </a:solidFill>
              <a:latin typeface="+mn-lt"/>
            </a:endParaRPr>
          </a:p>
        </p:txBody>
      </p:sp>
      <p:sp>
        <p:nvSpPr>
          <p:cNvPr id="107" name="Rectangle 106"/>
          <p:cNvSpPr/>
          <p:nvPr/>
        </p:nvSpPr>
        <p:spPr>
          <a:xfrm>
            <a:off x="7434652" y="1832955"/>
            <a:ext cx="447553" cy="300167"/>
          </a:xfrm>
          <a:prstGeom prst="rect">
            <a:avLst/>
          </a:prstGeom>
          <a:solidFill>
            <a:srgbClr val="FFFF00"/>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cs typeface="Times New Roman" pitchFamily="18" charset="0"/>
              </a:rPr>
              <a:t>REQ</a:t>
            </a:r>
            <a:endParaRPr lang="en-US" sz="1200" dirty="0">
              <a:cs typeface="Times New Roman" pitchFamily="18" charset="0"/>
            </a:endParaRPr>
          </a:p>
        </p:txBody>
      </p:sp>
      <p:sp>
        <p:nvSpPr>
          <p:cNvPr id="108" name="Rectangle 107"/>
          <p:cNvSpPr/>
          <p:nvPr/>
        </p:nvSpPr>
        <p:spPr>
          <a:xfrm>
            <a:off x="7956797" y="1832955"/>
            <a:ext cx="447553" cy="300167"/>
          </a:xfrm>
          <a:prstGeom prst="rect">
            <a:avLst/>
          </a:prstGeom>
          <a:solidFill>
            <a:srgbClr val="F8B2E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cs typeface="Times New Roman" pitchFamily="18" charset="0"/>
              </a:rPr>
              <a:t>ACK</a:t>
            </a:r>
            <a:endParaRPr lang="en-US" sz="1200" dirty="0">
              <a:cs typeface="Times New Roman" pitchFamily="18" charset="0"/>
            </a:endParaRPr>
          </a:p>
        </p:txBody>
      </p:sp>
      <p:sp>
        <p:nvSpPr>
          <p:cNvPr id="109" name="Rectangle 108"/>
          <p:cNvSpPr/>
          <p:nvPr/>
        </p:nvSpPr>
        <p:spPr>
          <a:xfrm>
            <a:off x="8478942" y="1829549"/>
            <a:ext cx="447553" cy="300167"/>
          </a:xfrm>
          <a:prstGeom prst="rect">
            <a:avLst/>
          </a:prstGeom>
          <a:solidFill>
            <a:schemeClr val="accent5">
              <a:lumMod val="60000"/>
              <a:lumOff val="4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dirty="0" smtClean="0">
                <a:cs typeface="Times New Roman" pitchFamily="18" charset="0"/>
              </a:rPr>
              <a:t>RES</a:t>
            </a:r>
            <a:endParaRPr lang="en-US" sz="1200" dirty="0">
              <a:cs typeface="Times New Roman" pitchFamily="18" charset="0"/>
            </a:endParaRPr>
          </a:p>
        </p:txBody>
      </p:sp>
      <p:sp>
        <p:nvSpPr>
          <p:cNvPr id="110" name="TextBox 109"/>
          <p:cNvSpPr txBox="1"/>
          <p:nvPr/>
        </p:nvSpPr>
        <p:spPr>
          <a:xfrm>
            <a:off x="7485258" y="2120265"/>
            <a:ext cx="298369" cy="369332"/>
          </a:xfrm>
          <a:prstGeom prst="rect">
            <a:avLst/>
          </a:prstGeom>
          <a:noFill/>
        </p:spPr>
        <p:txBody>
          <a:bodyPr wrap="square" rtlCol="0">
            <a:spAutoFit/>
          </a:bodyPr>
          <a:lstStyle/>
          <a:p>
            <a:r>
              <a:rPr lang="en-US" i="1" dirty="0" smtClean="0">
                <a:latin typeface="+mn-lt"/>
                <a:cs typeface="Times New Roman" pitchFamily="18" charset="0"/>
              </a:rPr>
              <a:t>B</a:t>
            </a:r>
            <a:endParaRPr lang="en-US" i="1" dirty="0">
              <a:latin typeface="+mn-lt"/>
              <a:cs typeface="Times New Roman" pitchFamily="18" charset="0"/>
            </a:endParaRPr>
          </a:p>
        </p:txBody>
      </p:sp>
      <p:sp>
        <p:nvSpPr>
          <p:cNvPr id="111" name="TextBox 110"/>
          <p:cNvSpPr txBox="1"/>
          <p:nvPr/>
        </p:nvSpPr>
        <p:spPr>
          <a:xfrm>
            <a:off x="7885968" y="2106828"/>
            <a:ext cx="663450" cy="369332"/>
          </a:xfrm>
          <a:prstGeom prst="rect">
            <a:avLst/>
          </a:prstGeom>
          <a:noFill/>
        </p:spPr>
        <p:txBody>
          <a:bodyPr wrap="square" rtlCol="0">
            <a:spAutoFit/>
          </a:bodyPr>
          <a:lstStyle/>
          <a:p>
            <a:r>
              <a:rPr lang="en-US" i="1" dirty="0" smtClean="0">
                <a:latin typeface="+mn-lt"/>
                <a:cs typeface="Times New Roman" pitchFamily="18" charset="0"/>
              </a:rPr>
              <a:t>E(f</a:t>
            </a:r>
            <a:r>
              <a:rPr lang="en-US" sz="1200" i="1" dirty="0" smtClean="0">
                <a:latin typeface="+mn-lt"/>
                <a:cs typeface="Times New Roman" pitchFamily="18" charset="0"/>
              </a:rPr>
              <a:t>1</a:t>
            </a:r>
            <a:r>
              <a:rPr lang="en-US" i="1" dirty="0" smtClean="0">
                <a:latin typeface="+mn-lt"/>
                <a:cs typeface="Times New Roman" pitchFamily="18" charset="0"/>
              </a:rPr>
              <a:t>)</a:t>
            </a:r>
            <a:endParaRPr lang="en-US" i="1" dirty="0">
              <a:latin typeface="+mn-lt"/>
              <a:cs typeface="Times New Roman" pitchFamily="18" charset="0"/>
            </a:endParaRPr>
          </a:p>
        </p:txBody>
      </p:sp>
      <p:sp>
        <p:nvSpPr>
          <p:cNvPr id="112" name="TextBox 111"/>
          <p:cNvSpPr txBox="1"/>
          <p:nvPr/>
        </p:nvSpPr>
        <p:spPr>
          <a:xfrm>
            <a:off x="8425616" y="2112125"/>
            <a:ext cx="663450" cy="369332"/>
          </a:xfrm>
          <a:prstGeom prst="rect">
            <a:avLst/>
          </a:prstGeom>
          <a:noFill/>
        </p:spPr>
        <p:txBody>
          <a:bodyPr wrap="square" rtlCol="0">
            <a:spAutoFit/>
          </a:bodyPr>
          <a:lstStyle/>
          <a:p>
            <a:r>
              <a:rPr lang="en-US" i="1" dirty="0" smtClean="0">
                <a:latin typeface="+mn-lt"/>
                <a:cs typeface="Times New Roman" pitchFamily="18" charset="0"/>
              </a:rPr>
              <a:t>B(f</a:t>
            </a:r>
            <a:r>
              <a:rPr lang="en-US" sz="1200" i="1" dirty="0" smtClean="0">
                <a:latin typeface="+mn-lt"/>
                <a:cs typeface="Times New Roman" pitchFamily="18" charset="0"/>
              </a:rPr>
              <a:t>1</a:t>
            </a:r>
            <a:r>
              <a:rPr lang="en-US" i="1" dirty="0" smtClean="0">
                <a:latin typeface="+mn-lt"/>
                <a:cs typeface="Times New Roman" pitchFamily="18" charset="0"/>
              </a:rPr>
              <a:t>)</a:t>
            </a:r>
            <a:endParaRPr lang="en-US" i="1" dirty="0">
              <a:latin typeface="+mn-lt"/>
              <a:cs typeface="Times New Roman" pitchFamily="18" charset="0"/>
            </a:endParaRPr>
          </a:p>
        </p:txBody>
      </p:sp>
      <p:sp>
        <p:nvSpPr>
          <p:cNvPr id="117" name="Right Arrow 116"/>
          <p:cNvSpPr/>
          <p:nvPr/>
        </p:nvSpPr>
        <p:spPr>
          <a:xfrm>
            <a:off x="2086295" y="5775264"/>
            <a:ext cx="515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ight Arrow 117"/>
          <p:cNvSpPr/>
          <p:nvPr/>
        </p:nvSpPr>
        <p:spPr>
          <a:xfrm>
            <a:off x="4257479" y="5773168"/>
            <a:ext cx="5334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ight Arrow 118"/>
          <p:cNvSpPr/>
          <p:nvPr/>
        </p:nvSpPr>
        <p:spPr>
          <a:xfrm>
            <a:off x="6489727" y="5729388"/>
            <a:ext cx="609600" cy="306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770271" y="4724472"/>
            <a:ext cx="1500171" cy="369332"/>
          </a:xfrm>
          <a:prstGeom prst="rect">
            <a:avLst/>
          </a:prstGeom>
          <a:noFill/>
        </p:spPr>
        <p:txBody>
          <a:bodyPr wrap="square" rtlCol="0">
            <a:spAutoFit/>
          </a:bodyPr>
          <a:lstStyle/>
          <a:p>
            <a:r>
              <a:rPr lang="en-US" dirty="0" smtClean="0">
                <a:solidFill>
                  <a:srgbClr val="0000FF"/>
                </a:solidFill>
                <a:latin typeface="+mn-lt"/>
                <a:cs typeface="Times New Roman" pitchFamily="18" charset="0"/>
              </a:rPr>
              <a:t>Data Phase</a:t>
            </a:r>
            <a:endParaRPr lang="en-US" dirty="0">
              <a:solidFill>
                <a:srgbClr val="0000FF"/>
              </a:solidFill>
              <a:latin typeface="+mn-lt"/>
              <a:cs typeface="Times New Roman" pitchFamily="18" charset="0"/>
            </a:endParaRPr>
          </a:p>
        </p:txBody>
      </p:sp>
      <p:cxnSp>
        <p:nvCxnSpPr>
          <p:cNvPr id="155" name="Straight Arrow Connector 154"/>
          <p:cNvCxnSpPr/>
          <p:nvPr/>
        </p:nvCxnSpPr>
        <p:spPr>
          <a:xfrm flipV="1">
            <a:off x="2601144" y="4648272"/>
            <a:ext cx="6360127" cy="95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6" name="Straight Arrow Connector 155"/>
          <p:cNvCxnSpPr/>
          <p:nvPr/>
        </p:nvCxnSpPr>
        <p:spPr>
          <a:xfrm>
            <a:off x="2601144" y="3835278"/>
            <a:ext cx="636012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7" name="Straight Arrow Connector 156"/>
          <p:cNvCxnSpPr/>
          <p:nvPr/>
        </p:nvCxnSpPr>
        <p:spPr>
          <a:xfrm>
            <a:off x="2601144" y="4216278"/>
            <a:ext cx="636012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70" name="Rounded Rectangle 169"/>
          <p:cNvSpPr/>
          <p:nvPr/>
        </p:nvSpPr>
        <p:spPr>
          <a:xfrm>
            <a:off x="2303748" y="4333238"/>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smtClean="0">
                <a:solidFill>
                  <a:schemeClr val="tx1"/>
                </a:solidFill>
                <a:cs typeface="Times New Roman" pitchFamily="18" charset="0"/>
              </a:rPr>
              <a:t>1</a:t>
            </a:r>
            <a:endParaRPr lang="en-US" sz="1200" i="1" dirty="0">
              <a:solidFill>
                <a:schemeClr val="tx1"/>
              </a:solidFill>
              <a:cs typeface="Times New Roman" pitchFamily="18" charset="0"/>
            </a:endParaRPr>
          </a:p>
        </p:txBody>
      </p:sp>
      <p:sp>
        <p:nvSpPr>
          <p:cNvPr id="171" name="Rounded Rectangle 170"/>
          <p:cNvSpPr/>
          <p:nvPr/>
        </p:nvSpPr>
        <p:spPr>
          <a:xfrm>
            <a:off x="2333005" y="3825044"/>
            <a:ext cx="410257" cy="330006"/>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i="1" dirty="0" smtClean="0">
                <a:solidFill>
                  <a:schemeClr val="tx1"/>
                </a:solidFill>
                <a:cs typeface="Times New Roman" pitchFamily="18" charset="0"/>
              </a:rPr>
              <a:t>f</a:t>
            </a:r>
            <a:r>
              <a:rPr lang="en-US" sz="1200" i="1" dirty="0">
                <a:solidFill>
                  <a:schemeClr val="tx1"/>
                </a:solidFill>
                <a:cs typeface="Times New Roman" pitchFamily="18" charset="0"/>
              </a:rPr>
              <a:t>2</a:t>
            </a:r>
          </a:p>
        </p:txBody>
      </p:sp>
      <p:sp>
        <p:nvSpPr>
          <p:cNvPr id="188" name="Rectangle 187"/>
          <p:cNvSpPr/>
          <p:nvPr/>
        </p:nvSpPr>
        <p:spPr>
          <a:xfrm>
            <a:off x="4236871" y="4366390"/>
            <a:ext cx="1219200"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B - E</a:t>
            </a:r>
            <a:endParaRPr lang="en-US" i="1" dirty="0">
              <a:cs typeface="Times New Roman" pitchFamily="18" charset="0"/>
            </a:endParaRPr>
          </a:p>
        </p:txBody>
      </p:sp>
      <p:sp>
        <p:nvSpPr>
          <p:cNvPr id="189" name="Rectangle 188"/>
          <p:cNvSpPr/>
          <p:nvPr/>
        </p:nvSpPr>
        <p:spPr>
          <a:xfrm>
            <a:off x="5760871" y="4366390"/>
            <a:ext cx="1219200"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C - F</a:t>
            </a:r>
            <a:endParaRPr lang="en-US" i="1" dirty="0">
              <a:cs typeface="Times New Roman" pitchFamily="18" charset="0"/>
            </a:endParaRPr>
          </a:p>
        </p:txBody>
      </p:sp>
      <p:sp>
        <p:nvSpPr>
          <p:cNvPr id="190" name="Rectangle 189"/>
          <p:cNvSpPr/>
          <p:nvPr/>
        </p:nvSpPr>
        <p:spPr>
          <a:xfrm>
            <a:off x="7361071" y="4364738"/>
            <a:ext cx="1219200" cy="281882"/>
          </a:xfrm>
          <a:prstGeom prst="rect">
            <a:avLst/>
          </a:prstGeom>
          <a:solidFill>
            <a:srgbClr val="92D050"/>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smtClean="0">
                <a:cs typeface="Times New Roman" pitchFamily="18" charset="0"/>
              </a:rPr>
              <a:t>B - E</a:t>
            </a:r>
            <a:endParaRPr lang="en-US" i="1" dirty="0">
              <a:cs typeface="Times New Roman" pitchFamily="18" charset="0"/>
            </a:endParaRPr>
          </a:p>
        </p:txBody>
      </p:sp>
      <p:graphicFrame>
        <p:nvGraphicFramePr>
          <p:cNvPr id="88" name="Table 133"/>
          <p:cNvGraphicFramePr>
            <a:graphicFrameLocks noGrp="1"/>
          </p:cNvGraphicFramePr>
          <p:nvPr>
            <p:extLst>
              <p:ext uri="{D42A27DB-BD31-4B8C-83A1-F6EECF244321}">
                <p14:modId xmlns:p14="http://schemas.microsoft.com/office/powerpoint/2010/main" val="3932354872"/>
              </p:ext>
            </p:extLst>
          </p:nvPr>
        </p:nvGraphicFramePr>
        <p:xfrm>
          <a:off x="414566" y="5139768"/>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bl>
          </a:graphicData>
        </a:graphic>
      </p:graphicFrame>
      <p:graphicFrame>
        <p:nvGraphicFramePr>
          <p:cNvPr id="93" name="Table 133"/>
          <p:cNvGraphicFramePr>
            <a:graphicFrameLocks noGrp="1"/>
          </p:cNvGraphicFramePr>
          <p:nvPr>
            <p:extLst>
              <p:ext uri="{D42A27DB-BD31-4B8C-83A1-F6EECF244321}">
                <p14:modId xmlns:p14="http://schemas.microsoft.com/office/powerpoint/2010/main" val="3932354872"/>
              </p:ext>
            </p:extLst>
          </p:nvPr>
        </p:nvGraphicFramePr>
        <p:xfrm>
          <a:off x="2601295" y="5139768"/>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LOW(1)</a:t>
                      </a:r>
                      <a:endParaRPr lang="en-US" dirty="0"/>
                    </a:p>
                  </a:txBody>
                  <a:tcPr/>
                </a:tc>
              </a:tr>
            </a:tbl>
          </a:graphicData>
        </a:graphic>
      </p:graphicFrame>
      <p:graphicFrame>
        <p:nvGraphicFramePr>
          <p:cNvPr id="94" name="Table 133"/>
          <p:cNvGraphicFramePr>
            <a:graphicFrameLocks noGrp="1"/>
          </p:cNvGraphicFramePr>
          <p:nvPr>
            <p:extLst>
              <p:ext uri="{D42A27DB-BD31-4B8C-83A1-F6EECF244321}">
                <p14:modId xmlns:p14="http://schemas.microsoft.com/office/powerpoint/2010/main" val="3932354872"/>
              </p:ext>
            </p:extLst>
          </p:nvPr>
        </p:nvGraphicFramePr>
        <p:xfrm>
          <a:off x="2605428" y="5143544"/>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b="1" i="1" dirty="0" smtClean="0">
                          <a:solidFill>
                            <a:srgbClr val="FF0000"/>
                          </a:solidFill>
                        </a:rPr>
                        <a:t>f</a:t>
                      </a:r>
                      <a:r>
                        <a:rPr lang="en-US" sz="1600" b="1" dirty="0" smtClean="0">
                          <a:solidFill>
                            <a:srgbClr val="FF0000"/>
                          </a:solidFill>
                        </a:rPr>
                        <a:t>2</a:t>
                      </a:r>
                      <a:endParaRPr lang="en-US" b="1" dirty="0">
                        <a:solidFill>
                          <a:srgbClr val="FF0000"/>
                        </a:solidFill>
                      </a:endParaRPr>
                    </a:p>
                  </a:txBody>
                  <a:tcPr/>
                </a:tc>
                <a:tc>
                  <a:txBody>
                    <a:bodyPr/>
                    <a:lstStyle/>
                    <a:p>
                      <a:r>
                        <a:rPr lang="en-US" b="1" dirty="0" smtClean="0">
                          <a:solidFill>
                            <a:srgbClr val="FF0000"/>
                          </a:solidFill>
                        </a:rPr>
                        <a:t>LOW(4)</a:t>
                      </a:r>
                      <a:endParaRPr lang="en-US" b="1" dirty="0">
                        <a:solidFill>
                          <a:srgbClr val="FF0000"/>
                        </a:solidFill>
                      </a:endParaRPr>
                    </a:p>
                  </a:txBody>
                  <a:tcPr/>
                </a:tc>
              </a:tr>
            </a:tbl>
          </a:graphicData>
        </a:graphic>
      </p:graphicFrame>
      <p:graphicFrame>
        <p:nvGraphicFramePr>
          <p:cNvPr id="99" name="Table 133"/>
          <p:cNvGraphicFramePr>
            <a:graphicFrameLocks noGrp="1"/>
          </p:cNvGraphicFramePr>
          <p:nvPr>
            <p:extLst>
              <p:ext uri="{D42A27DB-BD31-4B8C-83A1-F6EECF244321}">
                <p14:modId xmlns:p14="http://schemas.microsoft.com/office/powerpoint/2010/main" val="3932354872"/>
              </p:ext>
            </p:extLst>
          </p:nvPr>
        </p:nvGraphicFramePr>
        <p:xfrm>
          <a:off x="4833543" y="5139768"/>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LOW(1)</a:t>
                      </a:r>
                      <a:endParaRPr lang="en-US" dirty="0"/>
                    </a:p>
                  </a:txBody>
                  <a:tcPr/>
                </a:tc>
              </a:tr>
              <a:tr h="382309">
                <a:tc>
                  <a:txBody>
                    <a:bodyPr/>
                    <a:lstStyle/>
                    <a:p>
                      <a:pPr algn="ctr"/>
                      <a:r>
                        <a:rPr lang="en-US" sz="2000" b="1" i="1" dirty="0" smtClean="0">
                          <a:solidFill>
                            <a:srgbClr val="FF0000"/>
                          </a:solidFill>
                        </a:rPr>
                        <a:t>f</a:t>
                      </a:r>
                      <a:r>
                        <a:rPr lang="en-US" sz="1600" b="1" dirty="0" smtClean="0">
                          <a:solidFill>
                            <a:srgbClr val="FF0000"/>
                          </a:solidFill>
                        </a:rPr>
                        <a:t>2</a:t>
                      </a:r>
                      <a:endParaRPr lang="en-US" b="1" dirty="0">
                        <a:solidFill>
                          <a:srgbClr val="FF0000"/>
                        </a:solidFill>
                      </a:endParaRPr>
                    </a:p>
                  </a:txBody>
                  <a:tcPr/>
                </a:tc>
                <a:tc>
                  <a:txBody>
                    <a:bodyPr/>
                    <a:lstStyle/>
                    <a:p>
                      <a:r>
                        <a:rPr lang="en-US" b="1" dirty="0" smtClean="0">
                          <a:solidFill>
                            <a:srgbClr val="FF0000"/>
                          </a:solidFill>
                        </a:rPr>
                        <a:t>LOW(4)</a:t>
                      </a:r>
                      <a:endParaRPr lang="en-US" b="1" dirty="0">
                        <a:solidFill>
                          <a:srgbClr val="FF0000"/>
                        </a:solidFill>
                      </a:endParaRPr>
                    </a:p>
                  </a:txBody>
                  <a:tcPr/>
                </a:tc>
              </a:tr>
            </a:tbl>
          </a:graphicData>
        </a:graphic>
      </p:graphicFrame>
      <p:graphicFrame>
        <p:nvGraphicFramePr>
          <p:cNvPr id="100" name="Table 133"/>
          <p:cNvGraphicFramePr>
            <a:graphicFrameLocks noGrp="1"/>
          </p:cNvGraphicFramePr>
          <p:nvPr>
            <p:extLst>
              <p:ext uri="{D42A27DB-BD31-4B8C-83A1-F6EECF244321}">
                <p14:modId xmlns:p14="http://schemas.microsoft.com/office/powerpoint/2010/main" val="3932354872"/>
              </p:ext>
            </p:extLst>
          </p:nvPr>
        </p:nvGraphicFramePr>
        <p:xfrm>
          <a:off x="7128284" y="5122344"/>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B</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HIGH</a:t>
                      </a:r>
                      <a:endParaRPr lang="en-US" dirty="0"/>
                    </a:p>
                  </a:txBody>
                  <a:tcPr/>
                </a:tc>
              </a:tr>
              <a:tr h="382309">
                <a:tc>
                  <a:txBody>
                    <a:bodyPr/>
                    <a:lstStyle/>
                    <a:p>
                      <a:pPr algn="ctr"/>
                      <a:r>
                        <a:rPr lang="en-US" sz="2000" b="1" i="1" dirty="0" smtClean="0">
                          <a:solidFill>
                            <a:srgbClr val="FF0000"/>
                          </a:solidFill>
                        </a:rPr>
                        <a:t>f</a:t>
                      </a:r>
                      <a:r>
                        <a:rPr lang="en-US" sz="1600" b="1" dirty="0" smtClean="0">
                          <a:solidFill>
                            <a:srgbClr val="FF0000"/>
                          </a:solidFill>
                        </a:rPr>
                        <a:t>2</a:t>
                      </a:r>
                      <a:endParaRPr lang="en-US" b="1" dirty="0">
                        <a:solidFill>
                          <a:srgbClr val="FF0000"/>
                        </a:solidFill>
                      </a:endParaRPr>
                    </a:p>
                  </a:txBody>
                  <a:tcPr/>
                </a:tc>
                <a:tc>
                  <a:txBody>
                    <a:bodyPr/>
                    <a:lstStyle/>
                    <a:p>
                      <a:r>
                        <a:rPr lang="en-US" b="1" dirty="0" smtClean="0">
                          <a:solidFill>
                            <a:srgbClr val="FF0000"/>
                          </a:solidFill>
                        </a:rPr>
                        <a:t>LOW(4)</a:t>
                      </a:r>
                      <a:endParaRPr lang="en-US" b="1" dirty="0">
                        <a:solidFill>
                          <a:srgbClr val="FF0000"/>
                        </a:solidFill>
                      </a:endParaRPr>
                    </a:p>
                  </a:txBody>
                  <a:tcPr/>
                </a:tc>
              </a:tr>
            </a:tbl>
          </a:graphicData>
        </a:graphic>
      </p:graphicFrame>
      <p:cxnSp>
        <p:nvCxnSpPr>
          <p:cNvPr id="121" name="Straight Arrow Connector 88"/>
          <p:cNvCxnSpPr>
            <a:stCxn id="52" idx="6"/>
            <a:endCxn id="78" idx="2"/>
          </p:cNvCxnSpPr>
          <p:nvPr/>
        </p:nvCxnSpPr>
        <p:spPr>
          <a:xfrm flipV="1">
            <a:off x="1475656" y="2688417"/>
            <a:ext cx="474996" cy="1398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7" name="Rectangle 17"/>
          <p:cNvSpPr>
            <a:spLocks noChangeArrowheads="1"/>
          </p:cNvSpPr>
          <p:nvPr/>
        </p:nvSpPr>
        <p:spPr bwMode="auto">
          <a:xfrm>
            <a:off x="7485615" y="3903040"/>
            <a:ext cx="1219200" cy="30198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 - D</a:t>
            </a:r>
            <a:endParaRPr lang="de-DE" altLang="zh-CN" i="1" dirty="0"/>
          </a:p>
        </p:txBody>
      </p:sp>
      <p:sp>
        <p:nvSpPr>
          <p:cNvPr id="128" name="Rectangle 17"/>
          <p:cNvSpPr>
            <a:spLocks noChangeArrowheads="1"/>
          </p:cNvSpPr>
          <p:nvPr/>
        </p:nvSpPr>
        <p:spPr bwMode="auto">
          <a:xfrm>
            <a:off x="5973447" y="3903040"/>
            <a:ext cx="1219200" cy="30198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 - D</a:t>
            </a:r>
            <a:endParaRPr lang="de-DE" altLang="zh-CN" i="1" dirty="0"/>
          </a:p>
        </p:txBody>
      </p:sp>
      <p:sp>
        <p:nvSpPr>
          <p:cNvPr id="129" name="Rectangle 17"/>
          <p:cNvSpPr>
            <a:spLocks noChangeArrowheads="1"/>
          </p:cNvSpPr>
          <p:nvPr/>
        </p:nvSpPr>
        <p:spPr bwMode="auto">
          <a:xfrm>
            <a:off x="4378638" y="3903040"/>
            <a:ext cx="1219200" cy="30198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 - D</a:t>
            </a:r>
            <a:endParaRPr lang="de-DE" altLang="zh-CN" i="1" dirty="0"/>
          </a:p>
        </p:txBody>
      </p:sp>
      <p:sp>
        <p:nvSpPr>
          <p:cNvPr id="130" name="Rectangle 17"/>
          <p:cNvSpPr>
            <a:spLocks noChangeArrowheads="1"/>
          </p:cNvSpPr>
          <p:nvPr/>
        </p:nvSpPr>
        <p:spPr bwMode="auto">
          <a:xfrm>
            <a:off x="2855550" y="3905853"/>
            <a:ext cx="1219200" cy="30198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eaLnBrk="0" hangingPunct="0"/>
            <a:r>
              <a:rPr lang="de-DE" altLang="zh-CN" i="1" dirty="0" smtClean="0"/>
              <a:t>A - D</a:t>
            </a:r>
            <a:endParaRPr lang="de-DE" altLang="zh-CN" i="1" dirty="0"/>
          </a:p>
        </p:txBody>
      </p:sp>
      <p:sp>
        <p:nvSpPr>
          <p:cNvPr id="2" name="Oval 1"/>
          <p:cNvSpPr/>
          <p:nvPr/>
        </p:nvSpPr>
        <p:spPr>
          <a:xfrm>
            <a:off x="2214187" y="3562002"/>
            <a:ext cx="6852026" cy="87511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0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1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0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55"/>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56"/>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5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7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7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88"/>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8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9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27"/>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28"/>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2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30"/>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35"/>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9" grpId="0" animBg="1"/>
      <p:bldP spid="30" grpId="0" animBg="1"/>
      <p:bldP spid="32" grpId="0" animBg="1"/>
      <p:bldP spid="34" grpId="0" animBg="1"/>
      <p:bldP spid="35" grpId="0" animBg="1"/>
      <p:bldP spid="36" grpId="0" animBg="1"/>
      <p:bldP spid="39" grpId="0"/>
      <p:bldP spid="40" grpId="0"/>
      <p:bldP spid="42" grpId="0"/>
      <p:bldP spid="43" grpId="0"/>
      <p:bldP spid="44" grpId="0"/>
      <p:bldP spid="46" grpId="0"/>
      <p:bldP spid="71" grpId="0" animBg="1"/>
      <p:bldP spid="80" grpId="0" animBg="1"/>
      <p:bldP spid="81" grpId="0" animBg="1"/>
      <p:bldP spid="82" grpId="0" animBg="1"/>
      <p:bldP spid="83" grpId="0"/>
      <p:bldP spid="90" grpId="0"/>
      <p:bldP spid="91" grpId="0"/>
      <p:bldP spid="92" grpId="0"/>
      <p:bldP spid="96" grpId="0" animBg="1"/>
      <p:bldP spid="97" grpId="0" animBg="1"/>
      <p:bldP spid="98" grpId="0" animBg="1"/>
      <p:bldP spid="102" grpId="0"/>
      <p:bldP spid="103" grpId="0"/>
      <p:bldP spid="104" grpId="0"/>
      <p:bldP spid="105" grpId="0" animBg="1"/>
      <p:bldP spid="106" grpId="0"/>
      <p:bldP spid="107" grpId="0" animBg="1"/>
      <p:bldP spid="108" grpId="0" animBg="1"/>
      <p:bldP spid="109" grpId="0" animBg="1"/>
      <p:bldP spid="110" grpId="0"/>
      <p:bldP spid="111" grpId="0"/>
      <p:bldP spid="112" grpId="0"/>
      <p:bldP spid="117" grpId="0" animBg="1"/>
      <p:bldP spid="118" grpId="0" animBg="1"/>
      <p:bldP spid="119" grpId="0" animBg="1"/>
      <p:bldP spid="135" grpId="0"/>
      <p:bldP spid="170" grpId="0" animBg="1"/>
      <p:bldP spid="171" grpId="0" animBg="1"/>
      <p:bldP spid="188" grpId="0" animBg="1"/>
      <p:bldP spid="189" grpId="0" animBg="1"/>
      <p:bldP spid="190" grpId="0" animBg="1"/>
      <p:bldP spid="127" grpId="0" animBg="1"/>
      <p:bldP spid="128" grpId="0" animBg="1"/>
      <p:bldP spid="129" grpId="0" animBg="1"/>
      <p:bldP spid="130"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0" y="76200"/>
            <a:ext cx="9144000" cy="609600"/>
          </a:xfrm>
        </p:spPr>
        <p:txBody>
          <a:bodyPr/>
          <a:lstStyle/>
          <a:p>
            <a:pPr algn="ctr"/>
            <a:r>
              <a:rPr lang="en-US" dirty="0" smtClean="0">
                <a:cs typeface="Times New Roman" pitchFamily="18" charset="0"/>
              </a:rPr>
              <a:t>MRA – Incomplete Negotiations</a:t>
            </a:r>
            <a:endParaRPr lang="en-US" dirty="0">
              <a:cs typeface="Times New Roman" pitchFamily="18" charset="0"/>
            </a:endParaRPr>
          </a:p>
        </p:txBody>
      </p:sp>
      <p:sp>
        <p:nvSpPr>
          <p:cNvPr id="10" name="Date Placeholder 9"/>
          <p:cNvSpPr>
            <a:spLocks noGrp="1"/>
          </p:cNvSpPr>
          <p:nvPr>
            <p:ph type="dt" sz="half" idx="10"/>
          </p:nvPr>
        </p:nvSpPr>
        <p:spPr/>
        <p:txBody>
          <a:bodyPr/>
          <a:lstStyle/>
          <a:p>
            <a:r>
              <a:rPr lang="en-US" altLang="zh-CN" smtClean="0"/>
              <a:t>4/18/2013</a:t>
            </a:r>
            <a:endParaRPr lang="en-US" altLang="zh-CN"/>
          </a:p>
        </p:txBody>
      </p:sp>
      <p:sp>
        <p:nvSpPr>
          <p:cNvPr id="18" name="Slide Number Placeholder 17"/>
          <p:cNvSpPr>
            <a:spLocks noGrp="1"/>
          </p:cNvSpPr>
          <p:nvPr>
            <p:ph type="sldNum" sz="quarter" idx="12"/>
          </p:nvPr>
        </p:nvSpPr>
        <p:spPr/>
        <p:txBody>
          <a:bodyPr/>
          <a:lstStyle/>
          <a:p>
            <a:fld id="{D8894E51-B8CC-DF4B-B2E5-784E7CE7E243}" type="slidenum">
              <a:rPr lang="en-US" altLang="zh-CN" smtClean="0"/>
              <a:pPr/>
              <a:t>9</a:t>
            </a:fld>
            <a:endParaRPr lang="en-US" altLang="zh-CN"/>
          </a:p>
        </p:txBody>
      </p:sp>
      <p:sp>
        <p:nvSpPr>
          <p:cNvPr id="20" name="Footer Placeholder 19"/>
          <p:cNvSpPr>
            <a:spLocks noGrp="1"/>
          </p:cNvSpPr>
          <p:nvPr>
            <p:ph type="ftr" sz="quarter" idx="11"/>
          </p:nvPr>
        </p:nvSpPr>
        <p:spPr/>
        <p:txBody>
          <a:bodyPr/>
          <a:lstStyle/>
          <a:p>
            <a:pPr>
              <a:defRPr/>
            </a:pPr>
            <a:r>
              <a:rPr lang="en-US" smtClean="0"/>
              <a:t>Yan Zhang and Loukas Lazos, INFOCOM 2013, Univ. of Arizona</a:t>
            </a:r>
            <a:endParaRPr lang="en-US"/>
          </a:p>
        </p:txBody>
      </p:sp>
      <p:pic>
        <p:nvPicPr>
          <p:cNvPr id="44036" name="Picture 4"/>
          <p:cNvPicPr>
            <a:picLocks noChangeAspect="1" noChangeArrowheads="1"/>
          </p:cNvPicPr>
          <p:nvPr/>
        </p:nvPicPr>
        <p:blipFill>
          <a:blip r:embed="rId3" cstate="print"/>
          <a:srcRect/>
          <a:stretch>
            <a:fillRect/>
          </a:stretch>
        </p:blipFill>
        <p:spPr bwMode="auto">
          <a:xfrm>
            <a:off x="652972" y="1981200"/>
            <a:ext cx="342900" cy="333375"/>
          </a:xfrm>
          <a:prstGeom prst="rect">
            <a:avLst/>
          </a:prstGeom>
          <a:noFill/>
          <a:ln w="9525">
            <a:noFill/>
            <a:miter lim="800000"/>
            <a:headEnd/>
            <a:tailEnd/>
          </a:ln>
        </p:spPr>
      </p:pic>
      <p:pic>
        <p:nvPicPr>
          <p:cNvPr id="44037" name="Picture 5"/>
          <p:cNvPicPr>
            <a:picLocks noChangeAspect="1" noChangeArrowheads="1"/>
          </p:cNvPicPr>
          <p:nvPr/>
        </p:nvPicPr>
        <p:blipFill>
          <a:blip r:embed="rId4" cstate="print"/>
          <a:srcRect/>
          <a:stretch>
            <a:fillRect/>
          </a:stretch>
        </p:blipFill>
        <p:spPr bwMode="auto">
          <a:xfrm>
            <a:off x="1905000" y="1981200"/>
            <a:ext cx="342900" cy="342900"/>
          </a:xfrm>
          <a:prstGeom prst="rect">
            <a:avLst/>
          </a:prstGeom>
          <a:noFill/>
          <a:ln w="9525">
            <a:noFill/>
            <a:miter lim="800000"/>
            <a:headEnd/>
            <a:tailEnd/>
          </a:ln>
        </p:spPr>
      </p:pic>
      <p:pic>
        <p:nvPicPr>
          <p:cNvPr id="44038" name="Picture 6"/>
          <p:cNvPicPr>
            <a:picLocks noChangeAspect="1" noChangeArrowheads="1"/>
          </p:cNvPicPr>
          <p:nvPr/>
        </p:nvPicPr>
        <p:blipFill>
          <a:blip r:embed="rId3" cstate="print"/>
          <a:srcRect/>
          <a:stretch>
            <a:fillRect/>
          </a:stretch>
        </p:blipFill>
        <p:spPr bwMode="auto">
          <a:xfrm>
            <a:off x="3162300" y="1981200"/>
            <a:ext cx="342900" cy="333375"/>
          </a:xfrm>
          <a:prstGeom prst="rect">
            <a:avLst/>
          </a:prstGeom>
          <a:noFill/>
          <a:ln w="9525">
            <a:noFill/>
            <a:miter lim="800000"/>
            <a:headEnd/>
            <a:tailEnd/>
          </a:ln>
        </p:spPr>
      </p:pic>
      <p:pic>
        <p:nvPicPr>
          <p:cNvPr id="44039" name="Picture 7"/>
          <p:cNvPicPr>
            <a:picLocks noChangeAspect="1" noChangeArrowheads="1"/>
          </p:cNvPicPr>
          <p:nvPr/>
        </p:nvPicPr>
        <p:blipFill>
          <a:blip r:embed="rId3" cstate="print"/>
          <a:srcRect/>
          <a:stretch>
            <a:fillRect/>
          </a:stretch>
        </p:blipFill>
        <p:spPr bwMode="auto">
          <a:xfrm>
            <a:off x="4305300" y="1970567"/>
            <a:ext cx="342900" cy="333375"/>
          </a:xfrm>
          <a:prstGeom prst="rect">
            <a:avLst/>
          </a:prstGeom>
          <a:noFill/>
          <a:ln w="9525">
            <a:noFill/>
            <a:miter lim="800000"/>
            <a:headEnd/>
            <a:tailEnd/>
          </a:ln>
        </p:spPr>
      </p:pic>
      <p:sp>
        <p:nvSpPr>
          <p:cNvPr id="22" name="TextBox 21"/>
          <p:cNvSpPr txBox="1"/>
          <p:nvPr/>
        </p:nvSpPr>
        <p:spPr>
          <a:xfrm>
            <a:off x="381000" y="1900535"/>
            <a:ext cx="348172" cy="461665"/>
          </a:xfrm>
          <a:prstGeom prst="rect">
            <a:avLst/>
          </a:prstGeom>
          <a:noFill/>
        </p:spPr>
        <p:txBody>
          <a:bodyPr wrap="none" rtlCol="0">
            <a:spAutoFit/>
          </a:bodyPr>
          <a:lstStyle/>
          <a:p>
            <a:r>
              <a:rPr lang="en-US" sz="2400" i="1" dirty="0" smtClean="0">
                <a:latin typeface="+mn-lt"/>
              </a:rPr>
              <a:t>C</a:t>
            </a:r>
            <a:endParaRPr lang="en-US" sz="2400" i="1" dirty="0">
              <a:latin typeface="+mn-lt"/>
            </a:endParaRPr>
          </a:p>
        </p:txBody>
      </p:sp>
      <p:sp>
        <p:nvSpPr>
          <p:cNvPr id="23" name="TextBox 22"/>
          <p:cNvSpPr txBox="1"/>
          <p:nvPr/>
        </p:nvSpPr>
        <p:spPr>
          <a:xfrm>
            <a:off x="3962400" y="1894367"/>
            <a:ext cx="373820" cy="461665"/>
          </a:xfrm>
          <a:prstGeom prst="rect">
            <a:avLst/>
          </a:prstGeom>
          <a:noFill/>
        </p:spPr>
        <p:txBody>
          <a:bodyPr wrap="none" rtlCol="0">
            <a:spAutoFit/>
          </a:bodyPr>
          <a:lstStyle/>
          <a:p>
            <a:r>
              <a:rPr lang="en-US" sz="2400" i="1" dirty="0" smtClean="0">
                <a:latin typeface="+mn-lt"/>
              </a:rPr>
              <a:t>D</a:t>
            </a:r>
            <a:endParaRPr lang="en-US" sz="2400" i="1" dirty="0">
              <a:latin typeface="+mn-lt"/>
            </a:endParaRPr>
          </a:p>
        </p:txBody>
      </p:sp>
      <p:sp>
        <p:nvSpPr>
          <p:cNvPr id="24" name="TextBox 23"/>
          <p:cNvSpPr txBox="1"/>
          <p:nvPr/>
        </p:nvSpPr>
        <p:spPr>
          <a:xfrm>
            <a:off x="2857500" y="1905000"/>
            <a:ext cx="348172" cy="461665"/>
          </a:xfrm>
          <a:prstGeom prst="rect">
            <a:avLst/>
          </a:prstGeom>
          <a:noFill/>
        </p:spPr>
        <p:txBody>
          <a:bodyPr wrap="none" rtlCol="0">
            <a:spAutoFit/>
          </a:bodyPr>
          <a:lstStyle/>
          <a:p>
            <a:r>
              <a:rPr lang="en-US" sz="2400" i="1" dirty="0" smtClean="0">
                <a:latin typeface="+mn-lt"/>
              </a:rPr>
              <a:t>B</a:t>
            </a:r>
            <a:endParaRPr lang="en-US" sz="2400" i="1" dirty="0">
              <a:latin typeface="+mn-lt"/>
            </a:endParaRPr>
          </a:p>
        </p:txBody>
      </p:sp>
      <p:sp>
        <p:nvSpPr>
          <p:cNvPr id="25" name="TextBox 24"/>
          <p:cNvSpPr txBox="1"/>
          <p:nvPr/>
        </p:nvSpPr>
        <p:spPr>
          <a:xfrm>
            <a:off x="1600200" y="1905000"/>
            <a:ext cx="362600" cy="461665"/>
          </a:xfrm>
          <a:prstGeom prst="rect">
            <a:avLst/>
          </a:prstGeom>
          <a:noFill/>
        </p:spPr>
        <p:txBody>
          <a:bodyPr wrap="none" rtlCol="0">
            <a:spAutoFit/>
          </a:bodyPr>
          <a:lstStyle/>
          <a:p>
            <a:r>
              <a:rPr lang="en-US" sz="2400" i="1" dirty="0" smtClean="0">
                <a:latin typeface="+mn-lt"/>
              </a:rPr>
              <a:t>A</a:t>
            </a:r>
            <a:endParaRPr lang="en-US" sz="2400" i="1" dirty="0">
              <a:latin typeface="+mn-lt"/>
            </a:endParaRPr>
          </a:p>
        </p:txBody>
      </p:sp>
      <p:cxnSp>
        <p:nvCxnSpPr>
          <p:cNvPr id="34" name="Straight Connector 33"/>
          <p:cNvCxnSpPr/>
          <p:nvPr/>
        </p:nvCxnSpPr>
        <p:spPr>
          <a:xfrm>
            <a:off x="822206" y="2275367"/>
            <a:ext cx="0" cy="213360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078666" y="2286000"/>
            <a:ext cx="0" cy="213360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335966" y="2286000"/>
            <a:ext cx="0" cy="213360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495800" y="2231066"/>
            <a:ext cx="0" cy="213360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078666" y="2590800"/>
            <a:ext cx="1274134"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804411">
            <a:off x="2087200" y="2360448"/>
            <a:ext cx="1309023" cy="400110"/>
          </a:xfrm>
          <a:prstGeom prst="rect">
            <a:avLst/>
          </a:prstGeom>
          <a:noFill/>
        </p:spPr>
        <p:txBody>
          <a:bodyPr wrap="none" rtlCol="0">
            <a:spAutoFit/>
          </a:bodyPr>
          <a:lstStyle/>
          <a:p>
            <a:r>
              <a:rPr lang="en-US" sz="2000" dirty="0" smtClean="0">
                <a:latin typeface="+mn-lt"/>
              </a:rPr>
              <a:t>REQ(PCL</a:t>
            </a:r>
            <a:r>
              <a:rPr lang="en-US" sz="1400" i="1" dirty="0" smtClean="0">
                <a:latin typeface="+mn-lt"/>
              </a:rPr>
              <a:t>A</a:t>
            </a:r>
            <a:r>
              <a:rPr lang="en-US" i="1" dirty="0" smtClean="0"/>
              <a:t>)</a:t>
            </a:r>
            <a:endParaRPr lang="en-US" i="1" dirty="0"/>
          </a:p>
        </p:txBody>
      </p:sp>
      <p:cxnSp>
        <p:nvCxnSpPr>
          <p:cNvPr id="52" name="Straight Arrow Connector 51"/>
          <p:cNvCxnSpPr/>
          <p:nvPr/>
        </p:nvCxnSpPr>
        <p:spPr>
          <a:xfrm flipH="1">
            <a:off x="2057400" y="3048000"/>
            <a:ext cx="12954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rot="20784433">
            <a:off x="2139898" y="2831741"/>
            <a:ext cx="976662" cy="400110"/>
          </a:xfrm>
          <a:prstGeom prst="rect">
            <a:avLst/>
          </a:prstGeom>
          <a:noFill/>
        </p:spPr>
        <p:txBody>
          <a:bodyPr wrap="none" rtlCol="0">
            <a:spAutoFit/>
          </a:bodyPr>
          <a:lstStyle/>
          <a:p>
            <a:r>
              <a:rPr lang="en-US" sz="2000" dirty="0" smtClean="0">
                <a:latin typeface="+mn-lt"/>
              </a:rPr>
              <a:t>ACK(</a:t>
            </a:r>
            <a:r>
              <a:rPr lang="en-US" sz="2000" i="1" dirty="0" smtClean="0">
                <a:latin typeface="+mn-lt"/>
              </a:rPr>
              <a:t>f</a:t>
            </a:r>
            <a:r>
              <a:rPr lang="en-US" sz="1400" dirty="0" smtClean="0">
                <a:latin typeface="+mn-lt"/>
              </a:rPr>
              <a:t>1</a:t>
            </a:r>
            <a:r>
              <a:rPr lang="en-US" sz="2000" i="1" dirty="0" smtClean="0">
                <a:latin typeface="+mn-lt"/>
              </a:rPr>
              <a:t>)</a:t>
            </a:r>
            <a:endParaRPr lang="en-US" sz="2000" i="1" dirty="0">
              <a:latin typeface="+mn-lt"/>
            </a:endParaRPr>
          </a:p>
        </p:txBody>
      </p:sp>
      <p:cxnSp>
        <p:nvCxnSpPr>
          <p:cNvPr id="54" name="Straight Arrow Connector 53"/>
          <p:cNvCxnSpPr/>
          <p:nvPr/>
        </p:nvCxnSpPr>
        <p:spPr>
          <a:xfrm flipH="1">
            <a:off x="838200" y="3505200"/>
            <a:ext cx="12192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rot="20768194">
            <a:off x="817189" y="3253875"/>
            <a:ext cx="1258240" cy="400110"/>
          </a:xfrm>
          <a:prstGeom prst="rect">
            <a:avLst/>
          </a:prstGeom>
          <a:noFill/>
        </p:spPr>
        <p:txBody>
          <a:bodyPr wrap="none" rtlCol="0">
            <a:spAutoFit/>
          </a:bodyPr>
          <a:lstStyle/>
          <a:p>
            <a:r>
              <a:rPr lang="en-US" sz="2000" dirty="0" smtClean="0">
                <a:latin typeface="+mn-lt"/>
              </a:rPr>
              <a:t>REQ(PCL</a:t>
            </a:r>
            <a:r>
              <a:rPr lang="en-US" sz="1400" i="1" dirty="0" smtClean="0">
                <a:latin typeface="+mn-lt"/>
              </a:rPr>
              <a:t>A</a:t>
            </a:r>
            <a:r>
              <a:rPr lang="en-US" sz="2000" dirty="0" smtClean="0">
                <a:latin typeface="+mn-lt"/>
              </a:rPr>
              <a:t>)</a:t>
            </a:r>
            <a:endParaRPr lang="en-US" sz="2000" dirty="0">
              <a:latin typeface="+mn-lt"/>
            </a:endParaRPr>
          </a:p>
        </p:txBody>
      </p:sp>
      <p:cxnSp>
        <p:nvCxnSpPr>
          <p:cNvPr id="58" name="Straight Arrow Connector 57"/>
          <p:cNvCxnSpPr/>
          <p:nvPr/>
        </p:nvCxnSpPr>
        <p:spPr>
          <a:xfrm>
            <a:off x="838200" y="3962400"/>
            <a:ext cx="12192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rot="842462">
            <a:off x="1073906" y="3775366"/>
            <a:ext cx="976662" cy="400110"/>
          </a:xfrm>
          <a:prstGeom prst="rect">
            <a:avLst/>
          </a:prstGeom>
          <a:noFill/>
        </p:spPr>
        <p:txBody>
          <a:bodyPr wrap="none" rtlCol="0">
            <a:spAutoFit/>
          </a:bodyPr>
          <a:lstStyle/>
          <a:p>
            <a:r>
              <a:rPr lang="en-US" sz="2000" dirty="0" smtClean="0">
                <a:latin typeface="+mn-lt"/>
              </a:rPr>
              <a:t>ACK(</a:t>
            </a:r>
            <a:r>
              <a:rPr lang="en-US" sz="2000" i="1" dirty="0" smtClean="0">
                <a:latin typeface="+mn-lt"/>
              </a:rPr>
              <a:t>f</a:t>
            </a:r>
            <a:r>
              <a:rPr lang="en-US" sz="1400" dirty="0" smtClean="0">
                <a:latin typeface="+mn-lt"/>
              </a:rPr>
              <a:t>1</a:t>
            </a:r>
            <a:r>
              <a:rPr lang="en-US" sz="2000" i="1" dirty="0" smtClean="0">
                <a:latin typeface="+mn-lt"/>
              </a:rPr>
              <a:t>)</a:t>
            </a:r>
            <a:endParaRPr lang="en-US" sz="2000" i="1" dirty="0">
              <a:latin typeface="+mn-lt"/>
            </a:endParaRPr>
          </a:p>
        </p:txBody>
      </p:sp>
      <p:graphicFrame>
        <p:nvGraphicFramePr>
          <p:cNvPr id="31" name="Table 133"/>
          <p:cNvGraphicFramePr>
            <a:graphicFrameLocks noGrp="1"/>
          </p:cNvGraphicFramePr>
          <p:nvPr>
            <p:extLst>
              <p:ext uri="{D42A27DB-BD31-4B8C-83A1-F6EECF244321}">
                <p14:modId xmlns:p14="http://schemas.microsoft.com/office/powerpoint/2010/main" val="4184102735"/>
              </p:ext>
            </p:extLst>
          </p:nvPr>
        </p:nvGraphicFramePr>
        <p:xfrm>
          <a:off x="4968455" y="2750389"/>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D</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t>MED</a:t>
                      </a:r>
                      <a:endParaRPr lang="en-US" dirty="0"/>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bl>
          </a:graphicData>
        </a:graphic>
      </p:graphicFrame>
      <p:graphicFrame>
        <p:nvGraphicFramePr>
          <p:cNvPr id="32" name="Table 133"/>
          <p:cNvGraphicFramePr>
            <a:graphicFrameLocks noGrp="1"/>
          </p:cNvGraphicFramePr>
          <p:nvPr>
            <p:extLst>
              <p:ext uri="{D42A27DB-BD31-4B8C-83A1-F6EECF244321}">
                <p14:modId xmlns:p14="http://schemas.microsoft.com/office/powerpoint/2010/main" val="4008921430"/>
              </p:ext>
            </p:extLst>
          </p:nvPr>
        </p:nvGraphicFramePr>
        <p:xfrm>
          <a:off x="7344308" y="2756239"/>
          <a:ext cx="1610665" cy="1169552"/>
        </p:xfrm>
        <a:graphic>
          <a:graphicData uri="http://schemas.openxmlformats.org/drawingml/2006/table">
            <a:tbl>
              <a:tblPr firstRow="1" bandRow="1">
                <a:tableStyleId>{5C22544A-7EE6-4342-B048-85BDC9FD1C3A}</a:tableStyleId>
              </a:tblPr>
              <a:tblGrid>
                <a:gridCol w="711457"/>
                <a:gridCol w="899208"/>
              </a:tblGrid>
              <a:tr h="377072">
                <a:tc gridSpan="2">
                  <a:txBody>
                    <a:bodyPr/>
                    <a:lstStyle/>
                    <a:p>
                      <a:pPr algn="ctr"/>
                      <a:r>
                        <a:rPr lang="en-US" dirty="0" smtClean="0"/>
                        <a:t>PCL</a:t>
                      </a:r>
                      <a:r>
                        <a:rPr lang="en-US" sz="1400" i="1" dirty="0" smtClean="0"/>
                        <a:t>D</a:t>
                      </a:r>
                      <a:endParaRPr lang="en-US" i="1" dirty="0"/>
                    </a:p>
                  </a:txBody>
                  <a:tcPr/>
                </a:tc>
                <a:tc hMerge="1">
                  <a:txBody>
                    <a:bodyPr/>
                    <a:lstStyle/>
                    <a:p>
                      <a:endParaRPr lang="en-US"/>
                    </a:p>
                  </a:txBody>
                  <a:tcPr/>
                </a:tc>
              </a:tr>
              <a:tr h="382309">
                <a:tc>
                  <a:txBody>
                    <a:bodyPr/>
                    <a:lstStyle/>
                    <a:p>
                      <a:pPr algn="ctr"/>
                      <a:r>
                        <a:rPr lang="en-US" sz="2000" i="1" dirty="0" smtClean="0"/>
                        <a:t>f</a:t>
                      </a:r>
                      <a:r>
                        <a:rPr lang="en-US" sz="1600" dirty="0" smtClean="0"/>
                        <a:t>1</a:t>
                      </a:r>
                      <a:endParaRPr lang="en-US" dirty="0"/>
                    </a:p>
                  </a:txBody>
                  <a:tcPr/>
                </a:tc>
                <a:tc>
                  <a:txBody>
                    <a:bodyPr/>
                    <a:lstStyle/>
                    <a:p>
                      <a:r>
                        <a:rPr lang="en-US" dirty="0" smtClean="0">
                          <a:solidFill>
                            <a:srgbClr val="FF0000"/>
                          </a:solidFill>
                        </a:rPr>
                        <a:t>LOW(1)</a:t>
                      </a:r>
                      <a:endParaRPr lang="en-US" dirty="0">
                        <a:solidFill>
                          <a:srgbClr val="FF0000"/>
                        </a:solidFill>
                      </a:endParaRPr>
                    </a:p>
                  </a:txBody>
                  <a:tcPr/>
                </a:tc>
              </a:tr>
              <a:tr h="382309">
                <a:tc>
                  <a:txBody>
                    <a:bodyPr/>
                    <a:lstStyle/>
                    <a:p>
                      <a:pPr algn="ctr"/>
                      <a:r>
                        <a:rPr lang="en-US" sz="2000" i="1" dirty="0" smtClean="0"/>
                        <a:t>f</a:t>
                      </a:r>
                      <a:r>
                        <a:rPr lang="en-US" sz="1600" dirty="0" smtClean="0"/>
                        <a:t>2</a:t>
                      </a:r>
                      <a:endParaRPr lang="en-US" dirty="0"/>
                    </a:p>
                  </a:txBody>
                  <a:tcPr/>
                </a:tc>
                <a:tc>
                  <a:txBody>
                    <a:bodyPr/>
                    <a:lstStyle/>
                    <a:p>
                      <a:r>
                        <a:rPr lang="en-US" dirty="0" smtClean="0"/>
                        <a:t>MED</a:t>
                      </a:r>
                      <a:endParaRPr lang="en-US" dirty="0"/>
                    </a:p>
                  </a:txBody>
                  <a:tcPr/>
                </a:tc>
              </a:tr>
            </a:tbl>
          </a:graphicData>
        </a:graphic>
      </p:graphicFrame>
      <p:sp>
        <p:nvSpPr>
          <p:cNvPr id="33" name="Right Arrow 32"/>
          <p:cNvSpPr/>
          <p:nvPr/>
        </p:nvSpPr>
        <p:spPr>
          <a:xfrm>
            <a:off x="6675113" y="3392996"/>
            <a:ext cx="515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3" grpId="0"/>
      <p:bldP spid="57" grpId="0"/>
      <p:bldP spid="60" grpId="0"/>
      <p:bldP spid="3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10402</TotalTime>
  <Words>2410</Words>
  <Application>Microsoft Office PowerPoint</Application>
  <PresentationFormat>On-screen Show (4:3)</PresentationFormat>
  <Paragraphs>599</Paragraphs>
  <Slides>20</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Countering Selfish Misbehavior in  Multi-channel MAC protocols</vt:lpstr>
      <vt:lpstr>Channel Access in Multi-channel Wireless Networks</vt:lpstr>
      <vt:lpstr>Prior-Art on Multi-Channel MAC (MMAC) Protocols</vt:lpstr>
      <vt:lpstr>Problem Statement</vt:lpstr>
      <vt:lpstr>Our Contributions</vt:lpstr>
      <vt:lpstr>PowerPoint Presentation</vt:lpstr>
      <vt:lpstr>Backoff Manipulation Attack (BMA)</vt:lpstr>
      <vt:lpstr>Multi-reservation Attack (MRA)</vt:lpstr>
      <vt:lpstr>MRA – Incomplete Negotiations</vt:lpstr>
      <vt:lpstr>Misbehavior Throughput Advantage in BMA+MRA</vt:lpstr>
      <vt:lpstr>Adaptive Misbehavior Strategy</vt:lpstr>
      <vt:lpstr>Evaluation of Adaptive Misbehavior</vt:lpstr>
      <vt:lpstr>Detection of BMA – Backoff Generation Module</vt:lpstr>
      <vt:lpstr>Detection of BMA – Backoff Monitoring Module</vt:lpstr>
      <vt:lpstr>Manipulation of (qi, ri)</vt:lpstr>
      <vt:lpstr>Mitigation of MRA – Modified PCL Rules</vt:lpstr>
      <vt:lpstr>Mitigation of MRA – Secure Neighbor Discovery</vt:lpstr>
      <vt:lpstr>Effect of Mitigation Techniques</vt:lpstr>
      <vt:lpstr>Conclusions and Future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Opportunistic Spectrum Access in Cognitive Radio Networks</dc:title>
  <dc:creator>Loukas</dc:creator>
  <cp:lastModifiedBy>Yan</cp:lastModifiedBy>
  <cp:revision>1329</cp:revision>
  <dcterms:created xsi:type="dcterms:W3CDTF">2009-02-11T04:10:07Z</dcterms:created>
  <dcterms:modified xsi:type="dcterms:W3CDTF">2015-07-13T04:33:09Z</dcterms:modified>
</cp:coreProperties>
</file>