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Microsoft_Equation1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notesSlides/notesSlide5.xml" ContentType="application/vnd.openxmlformats-officedocument.presentationml.notesSlide+xml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notesSlides/notesSlide6.xml" ContentType="application/vnd.openxmlformats-officedocument.presentationml.notesSlide+xml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notesSlides/notesSlide7.xml" ContentType="application/vnd.openxmlformats-officedocument.presentationml.notesSlide+xml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notesSlides/notesSlide8.xml" ContentType="application/vnd.openxmlformats-officedocument.presentationml.notesSlide+xml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71" r:id="rId3"/>
    <p:sldId id="361" r:id="rId4"/>
    <p:sldId id="338" r:id="rId5"/>
    <p:sldId id="348" r:id="rId6"/>
    <p:sldId id="350" r:id="rId7"/>
    <p:sldId id="373" r:id="rId8"/>
    <p:sldId id="411" r:id="rId9"/>
    <p:sldId id="380" r:id="rId10"/>
    <p:sldId id="410" r:id="rId11"/>
    <p:sldId id="382" r:id="rId12"/>
    <p:sldId id="383" r:id="rId13"/>
    <p:sldId id="384" r:id="rId14"/>
    <p:sldId id="385" r:id="rId15"/>
    <p:sldId id="386" r:id="rId16"/>
    <p:sldId id="413" r:id="rId17"/>
    <p:sldId id="388" r:id="rId18"/>
    <p:sldId id="391" r:id="rId19"/>
    <p:sldId id="392" r:id="rId20"/>
    <p:sldId id="404" r:id="rId21"/>
    <p:sldId id="363" r:id="rId22"/>
    <p:sldId id="374" r:id="rId23"/>
    <p:sldId id="376" r:id="rId24"/>
    <p:sldId id="377" r:id="rId25"/>
    <p:sldId id="378" r:id="rId26"/>
    <p:sldId id="379" r:id="rId27"/>
    <p:sldId id="387" r:id="rId28"/>
    <p:sldId id="393" r:id="rId29"/>
    <p:sldId id="394" r:id="rId30"/>
    <p:sldId id="405" r:id="rId31"/>
    <p:sldId id="406" r:id="rId32"/>
    <p:sldId id="407" r:id="rId33"/>
    <p:sldId id="408" r:id="rId34"/>
    <p:sldId id="409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01AF2"/>
    <a:srgbClr val="008000"/>
    <a:srgbClr val="B96453"/>
    <a:srgbClr val="6AA27D"/>
    <a:srgbClr val="C9CC40"/>
    <a:srgbClr val="F8B2E9"/>
    <a:srgbClr val="18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9" autoAdjust="0"/>
    <p:restoredTop sz="92785" autoAdjust="0"/>
  </p:normalViewPr>
  <p:slideViewPr>
    <p:cSldViewPr>
      <p:cViewPr>
        <p:scale>
          <a:sx n="93" d="100"/>
          <a:sy n="93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image" Target="../media/image75.wmf"/><Relationship Id="rId13" Type="http://schemas.openxmlformats.org/officeDocument/2006/relationships/image" Target="../media/image76.wmf"/><Relationship Id="rId14" Type="http://schemas.openxmlformats.org/officeDocument/2006/relationships/image" Target="../media/image64.wmf"/><Relationship Id="rId15" Type="http://schemas.openxmlformats.org/officeDocument/2006/relationships/image" Target="../media/image77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9" Type="http://schemas.openxmlformats.org/officeDocument/2006/relationships/image" Target="../media/image74.wmf"/><Relationship Id="rId10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103.wmf"/><Relationship Id="rId8" Type="http://schemas.openxmlformats.org/officeDocument/2006/relationships/image" Target="../media/image46.wmf"/><Relationship Id="rId9" Type="http://schemas.openxmlformats.org/officeDocument/2006/relationships/image" Target="../media/image104.wmf"/><Relationship Id="rId10" Type="http://schemas.openxmlformats.org/officeDocument/2006/relationships/image" Target="../media/image105.wmf"/><Relationship Id="rId11" Type="http://schemas.openxmlformats.org/officeDocument/2006/relationships/image" Target="../media/image106.wmf"/><Relationship Id="rId1" Type="http://schemas.openxmlformats.org/officeDocument/2006/relationships/image" Target="../media/image102.wmf"/><Relationship Id="rId2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image" Target="../media/image108.wmf"/><Relationship Id="rId13" Type="http://schemas.openxmlformats.org/officeDocument/2006/relationships/image" Target="../media/image109.wmf"/><Relationship Id="rId14" Type="http://schemas.openxmlformats.org/officeDocument/2006/relationships/image" Target="../media/image110.wmf"/><Relationship Id="rId15" Type="http://schemas.openxmlformats.org/officeDocument/2006/relationships/image" Target="../media/image111.wmf"/><Relationship Id="rId1" Type="http://schemas.openxmlformats.org/officeDocument/2006/relationships/image" Target="../media/image46.wmf"/><Relationship Id="rId2" Type="http://schemas.openxmlformats.org/officeDocument/2006/relationships/image" Target="../media/image105.wmf"/><Relationship Id="rId3" Type="http://schemas.openxmlformats.org/officeDocument/2006/relationships/image" Target="../media/image102.wmf"/><Relationship Id="rId4" Type="http://schemas.openxmlformats.org/officeDocument/2006/relationships/image" Target="../media/image39.wmf"/><Relationship Id="rId5" Type="http://schemas.openxmlformats.org/officeDocument/2006/relationships/image" Target="../media/image106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wmf"/><Relationship Id="rId11" Type="http://schemas.openxmlformats.org/officeDocument/2006/relationships/image" Target="../media/image105.wmf"/><Relationship Id="rId1" Type="http://schemas.openxmlformats.org/officeDocument/2006/relationships/image" Target="../media/image112.wmf"/><Relationship Id="rId2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wmf"/><Relationship Id="rId11" Type="http://schemas.openxmlformats.org/officeDocument/2006/relationships/image" Target="../media/image110.wmf"/><Relationship Id="rId1" Type="http://schemas.openxmlformats.org/officeDocument/2006/relationships/image" Target="../media/image105.wmf"/><Relationship Id="rId2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wmf"/><Relationship Id="rId12" Type="http://schemas.openxmlformats.org/officeDocument/2006/relationships/image" Target="../media/image109.wmf"/><Relationship Id="rId13" Type="http://schemas.openxmlformats.org/officeDocument/2006/relationships/image" Target="../media/image111.wmf"/><Relationship Id="rId14" Type="http://schemas.openxmlformats.org/officeDocument/2006/relationships/image" Target="../media/image115.wmf"/><Relationship Id="rId15" Type="http://schemas.openxmlformats.org/officeDocument/2006/relationships/image" Target="../media/image116.wmf"/><Relationship Id="rId16" Type="http://schemas.openxmlformats.org/officeDocument/2006/relationships/image" Target="../media/image117.emf"/><Relationship Id="rId17" Type="http://schemas.openxmlformats.org/officeDocument/2006/relationships/image" Target="../media/image118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11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1" Type="http://schemas.openxmlformats.org/officeDocument/2006/relationships/image" Target="../media/image79.wmf"/><Relationship Id="rId2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4" Type="http://schemas.openxmlformats.org/officeDocument/2006/relationships/image" Target="../media/image126.emf"/><Relationship Id="rId1" Type="http://schemas.openxmlformats.org/officeDocument/2006/relationships/image" Target="../media/image123.wmf"/><Relationship Id="rId2" Type="http://schemas.openxmlformats.org/officeDocument/2006/relationships/image" Target="../media/image12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4" Type="http://schemas.openxmlformats.org/officeDocument/2006/relationships/image" Target="../media/image131.wmf"/><Relationship Id="rId1" Type="http://schemas.openxmlformats.org/officeDocument/2006/relationships/image" Target="../media/image128.wmf"/><Relationship Id="rId2" Type="http://schemas.openxmlformats.org/officeDocument/2006/relationships/image" Target="../media/image1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image" Target="../media/image58.wmf"/><Relationship Id="rId13" Type="http://schemas.openxmlformats.org/officeDocument/2006/relationships/image" Target="../media/image59.wmf"/><Relationship Id="rId14" Type="http://schemas.openxmlformats.org/officeDocument/2006/relationships/image" Target="../media/image60.wmf"/><Relationship Id="rId15" Type="http://schemas.openxmlformats.org/officeDocument/2006/relationships/image" Target="../media/image61.wmf"/><Relationship Id="rId16" Type="http://schemas.openxmlformats.org/officeDocument/2006/relationships/image" Target="../media/image62.wmf"/><Relationship Id="rId17" Type="http://schemas.openxmlformats.org/officeDocument/2006/relationships/image" Target="../media/image63.wmf"/><Relationship Id="rId18" Type="http://schemas.openxmlformats.org/officeDocument/2006/relationships/image" Target="../media/image64.wmf"/><Relationship Id="rId19" Type="http://schemas.openxmlformats.org/officeDocument/2006/relationships/image" Target="../media/image65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image" Target="../media/image75.wmf"/><Relationship Id="rId13" Type="http://schemas.openxmlformats.org/officeDocument/2006/relationships/image" Target="../media/image76.wmf"/><Relationship Id="rId14" Type="http://schemas.openxmlformats.org/officeDocument/2006/relationships/image" Target="../media/image64.wmf"/><Relationship Id="rId15" Type="http://schemas.openxmlformats.org/officeDocument/2006/relationships/image" Target="../media/image77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9" Type="http://schemas.openxmlformats.org/officeDocument/2006/relationships/image" Target="../media/image74.wmf"/><Relationship Id="rId10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wmf"/><Relationship Id="rId12" Type="http://schemas.openxmlformats.org/officeDocument/2006/relationships/image" Target="../media/image79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9" Type="http://schemas.openxmlformats.org/officeDocument/2006/relationships/image" Target="../media/image74.wmf"/><Relationship Id="rId10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wmf"/><Relationship Id="rId12" Type="http://schemas.openxmlformats.org/officeDocument/2006/relationships/image" Target="../media/image69.wmf"/><Relationship Id="rId13" Type="http://schemas.openxmlformats.org/officeDocument/2006/relationships/image" Target="../media/image74.wmf"/><Relationship Id="rId14" Type="http://schemas.openxmlformats.org/officeDocument/2006/relationships/image" Target="../media/image84.wmf"/><Relationship Id="rId15" Type="http://schemas.openxmlformats.org/officeDocument/2006/relationships/image" Target="../media/image85.wmf"/><Relationship Id="rId16" Type="http://schemas.openxmlformats.org/officeDocument/2006/relationships/image" Target="../media/image86.wmf"/><Relationship Id="rId17" Type="http://schemas.openxmlformats.org/officeDocument/2006/relationships/image" Target="../media/image47.wmf"/><Relationship Id="rId18" Type="http://schemas.openxmlformats.org/officeDocument/2006/relationships/image" Target="../media/image87.wmf"/><Relationship Id="rId19" Type="http://schemas.openxmlformats.org/officeDocument/2006/relationships/image" Target="../media/image49.wmf"/><Relationship Id="rId1" Type="http://schemas.openxmlformats.org/officeDocument/2006/relationships/image" Target="../media/image79.wmf"/><Relationship Id="rId2" Type="http://schemas.openxmlformats.org/officeDocument/2006/relationships/image" Target="../media/image76.wmf"/><Relationship Id="rId3" Type="http://schemas.openxmlformats.org/officeDocument/2006/relationships/image" Target="../media/image78.wmf"/><Relationship Id="rId4" Type="http://schemas.openxmlformats.org/officeDocument/2006/relationships/image" Target="../media/image83.wmf"/><Relationship Id="rId5" Type="http://schemas.openxmlformats.org/officeDocument/2006/relationships/image" Target="../media/image67.wmf"/><Relationship Id="rId6" Type="http://schemas.openxmlformats.org/officeDocument/2006/relationships/image" Target="../media/image70.wmf"/><Relationship Id="rId7" Type="http://schemas.openxmlformats.org/officeDocument/2006/relationships/image" Target="../media/image72.wmf"/><Relationship Id="rId8" Type="http://schemas.openxmlformats.org/officeDocument/2006/relationships/image" Target="../media/image66.wmf"/><Relationship Id="rId9" Type="http://schemas.openxmlformats.org/officeDocument/2006/relationships/image" Target="../media/image71.wmf"/><Relationship Id="rId10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4.wmf"/><Relationship Id="rId1" Type="http://schemas.openxmlformats.org/officeDocument/2006/relationships/image" Target="../media/image62.wmf"/><Relationship Id="rId2" Type="http://schemas.openxmlformats.org/officeDocument/2006/relationships/image" Target="../media/image64.wmf"/><Relationship Id="rId3" Type="http://schemas.openxmlformats.org/officeDocument/2006/relationships/image" Target="../media/image67.wmf"/><Relationship Id="rId4" Type="http://schemas.openxmlformats.org/officeDocument/2006/relationships/image" Target="../media/image70.wmf"/><Relationship Id="rId5" Type="http://schemas.openxmlformats.org/officeDocument/2006/relationships/image" Target="../media/image72.wmf"/><Relationship Id="rId6" Type="http://schemas.openxmlformats.org/officeDocument/2006/relationships/image" Target="../media/image66.wmf"/><Relationship Id="rId7" Type="http://schemas.openxmlformats.org/officeDocument/2006/relationships/image" Target="../media/image71.wmf"/><Relationship Id="rId8" Type="http://schemas.openxmlformats.org/officeDocument/2006/relationships/image" Target="../media/image73.wmf"/><Relationship Id="rId9" Type="http://schemas.openxmlformats.org/officeDocument/2006/relationships/image" Target="../media/image76.wmf"/><Relationship Id="rId10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4.wmf"/><Relationship Id="rId13" Type="http://schemas.openxmlformats.org/officeDocument/2006/relationships/image" Target="../media/image84.wmf"/><Relationship Id="rId14" Type="http://schemas.openxmlformats.org/officeDocument/2006/relationships/image" Target="../media/image85.wmf"/><Relationship Id="rId15" Type="http://schemas.openxmlformats.org/officeDocument/2006/relationships/image" Target="../media/image86.wmf"/><Relationship Id="rId16" Type="http://schemas.openxmlformats.org/officeDocument/2006/relationships/image" Target="../media/image92.emf"/><Relationship Id="rId1" Type="http://schemas.openxmlformats.org/officeDocument/2006/relationships/image" Target="../media/image62.wmf"/><Relationship Id="rId2" Type="http://schemas.openxmlformats.org/officeDocument/2006/relationships/image" Target="../media/image64.wmf"/><Relationship Id="rId3" Type="http://schemas.openxmlformats.org/officeDocument/2006/relationships/image" Target="../media/image67.wmf"/><Relationship Id="rId4" Type="http://schemas.openxmlformats.org/officeDocument/2006/relationships/image" Target="../media/image70.wmf"/><Relationship Id="rId5" Type="http://schemas.openxmlformats.org/officeDocument/2006/relationships/image" Target="../media/image72.wmf"/><Relationship Id="rId6" Type="http://schemas.openxmlformats.org/officeDocument/2006/relationships/image" Target="../media/image66.wmf"/><Relationship Id="rId7" Type="http://schemas.openxmlformats.org/officeDocument/2006/relationships/image" Target="../media/image71.wmf"/><Relationship Id="rId8" Type="http://schemas.openxmlformats.org/officeDocument/2006/relationships/image" Target="../media/image73.wmf"/><Relationship Id="rId9" Type="http://schemas.openxmlformats.org/officeDocument/2006/relationships/image" Target="../media/image76.wmf"/><Relationship Id="rId10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Relationship Id="rId3" Type="http://schemas.openxmlformats.org/officeDocument/2006/relationships/image" Target="../media/image9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7ABFB-DB1A-4647-9CC7-E708D366813E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139FF-BDAE-4499-921D-48E04C39A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1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9A1A7B-438C-416B-B2E0-398158E8D0EF}" type="datetimeFigureOut">
              <a:rPr lang="en-US"/>
              <a:pPr>
                <a:defRPr/>
              </a:pPr>
              <a:t>6/8/14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BBD372-D52F-45EA-88B4-D3FAC8BA1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extensive set of heavily used applications today require the disclosure of the user’s location. These so</a:t>
            </a:r>
            <a:r>
              <a:rPr lang="en-US" baseline="0" dirty="0" smtClean="0"/>
              <a:t> called Location based services include services such as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4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07FB-E0BE-4579-A5DE-2F2F7B0F18C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Model the </a:t>
            </a:r>
            <a:r>
              <a:rPr lang="en-US" sz="1200" b="0" dirty="0" err="1" smtClean="0"/>
              <a:t>mixnet</a:t>
            </a:r>
            <a:r>
              <a:rPr lang="en-US" sz="1200" b="0" dirty="0" smtClean="0"/>
              <a:t> represented by a matrix          as a set of paths on a complete graph Gk where the set of vertices corresponds to the users of 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</a:t>
            </a:r>
            <a:r>
              <a:rPr lang="en-US" baseline="0" dirty="0" smtClean="0"/>
              <a:t> query will follow a route with at least one non-colluding user on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BD372-D52F-45EA-88B4-D3FAC8BA1B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  <a:noFill/>
        </p:spPr>
        <p:txBody>
          <a:bodyPr/>
          <a:lstStyle>
            <a:lvl1pPr algn="ctr">
              <a:defRPr sz="3600">
                <a:solidFill>
                  <a:srgbClr val="CC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2778-2F98-244E-A7A9-7D01DB2339FD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1B42-E4A1-48C5-9007-F0AE9F77B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C443-B39F-2E4A-BA12-742EDE205385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F58A-051F-4743-95F8-C58DDCFF9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4E96-2671-ED46-8C4D-14630520734B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4E11-0394-4C2C-A2EF-D525BB23C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5FAA-5287-5D49-96EC-7A882F450D17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6146-08B2-4CD3-B6DD-8FC81DC92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22E5-2500-A14F-8B40-F071C9C2842C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1EB5-B277-40CE-9369-8FC9095D3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C304-2568-BE46-B1FA-1653DFDBE029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1A87-BE8E-4C92-B37D-F0CDA47B4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CF17-C22D-0D47-AAE4-E1B92C23C2A9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708C-E28F-4451-8535-ADEDCC6C1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489B-F955-3149-B43A-38BAB6AA8C1A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9BBD-8618-4E0F-9FE4-2986D1351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3B30A-2E15-9745-9ACF-97B15FE319AF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B818-0A33-46D0-942C-4888FC43D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8BC8-704A-9C48-BD69-07FC51A80D68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6B02-4072-42F7-9EE6-B70B92314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23AB-1D91-6F4D-A042-CBBBEED6A82D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32A8-29C8-4123-9E7C-8FDCE4BC6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613" y="7620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38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650B4-3D23-D149-BA43-BE9F349C0D14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838" y="647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2613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0BB3C-619B-4476-9061-E7F58CE45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inzhang@emailarizona.edu" TargetMode="External"/><Relationship Id="rId4" Type="http://schemas.openxmlformats.org/officeDocument/2006/relationships/hyperlink" Target="mailto:llazos@ece.arizona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5.w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57.w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58.w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59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11.bin"/><Relationship Id="rId30" Type="http://schemas.openxmlformats.org/officeDocument/2006/relationships/image" Target="../media/image60.wmf"/><Relationship Id="rId31" Type="http://schemas.openxmlformats.org/officeDocument/2006/relationships/oleObject" Target="../embeddings/oleObject24.bin"/><Relationship Id="rId32" Type="http://schemas.openxmlformats.org/officeDocument/2006/relationships/image" Target="../media/image61.wmf"/><Relationship Id="rId9" Type="http://schemas.openxmlformats.org/officeDocument/2006/relationships/oleObject" Target="../embeddings/oleObject13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9.wmf"/><Relationship Id="rId33" Type="http://schemas.openxmlformats.org/officeDocument/2006/relationships/oleObject" Target="../embeddings/oleObject25.bin"/><Relationship Id="rId34" Type="http://schemas.openxmlformats.org/officeDocument/2006/relationships/image" Target="../media/image62.wmf"/><Relationship Id="rId35" Type="http://schemas.openxmlformats.org/officeDocument/2006/relationships/oleObject" Target="../embeddings/oleObject26.bin"/><Relationship Id="rId36" Type="http://schemas.openxmlformats.org/officeDocument/2006/relationships/image" Target="../media/image63.wmf"/><Relationship Id="rId10" Type="http://schemas.openxmlformats.org/officeDocument/2006/relationships/image" Target="../media/image50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51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52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53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54.wmf"/><Relationship Id="rId19" Type="http://schemas.openxmlformats.org/officeDocument/2006/relationships/oleObject" Target="../embeddings/oleObject18.bin"/><Relationship Id="rId37" Type="http://schemas.openxmlformats.org/officeDocument/2006/relationships/oleObject" Target="../embeddings/oleObject27.bin"/><Relationship Id="rId38" Type="http://schemas.openxmlformats.org/officeDocument/2006/relationships/image" Target="../media/image64.wmf"/><Relationship Id="rId39" Type="http://schemas.openxmlformats.org/officeDocument/2006/relationships/oleObject" Target="../embeddings/oleObject28.bin"/><Relationship Id="rId40" Type="http://schemas.openxmlformats.org/officeDocument/2006/relationships/image" Target="../media/image65.wmf"/><Relationship Id="rId4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w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62.w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63.w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75.w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76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30.bin"/><Relationship Id="rId30" Type="http://schemas.openxmlformats.org/officeDocument/2006/relationships/image" Target="../media/image64.wmf"/><Relationship Id="rId31" Type="http://schemas.openxmlformats.org/officeDocument/2006/relationships/oleObject" Target="../embeddings/oleObject43.bin"/><Relationship Id="rId32" Type="http://schemas.openxmlformats.org/officeDocument/2006/relationships/image" Target="../media/image77.wmf"/><Relationship Id="rId9" Type="http://schemas.openxmlformats.org/officeDocument/2006/relationships/oleObject" Target="../embeddings/oleObject32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68.wmf"/><Relationship Id="rId33" Type="http://schemas.openxmlformats.org/officeDocument/2006/relationships/image" Target="../media/image32.png"/><Relationship Id="rId10" Type="http://schemas.openxmlformats.org/officeDocument/2006/relationships/image" Target="../media/image69.w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70.w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71.w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73.wmf"/><Relationship Id="rId1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w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76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78.wmf"/><Relationship Id="rId25" Type="http://schemas.openxmlformats.org/officeDocument/2006/relationships/image" Target="../media/image34.emf"/><Relationship Id="rId26" Type="http://schemas.openxmlformats.org/officeDocument/2006/relationships/image" Target="../media/image80.PNG"/><Relationship Id="rId27" Type="http://schemas.openxmlformats.org/officeDocument/2006/relationships/image" Target="../media/image81.PNG"/><Relationship Id="rId28" Type="http://schemas.openxmlformats.org/officeDocument/2006/relationships/oleObject" Target="../embeddings/oleObject55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45.bin"/><Relationship Id="rId30" Type="http://schemas.openxmlformats.org/officeDocument/2006/relationships/oleObject" Target="../embeddings/oleObject56.bin"/><Relationship Id="rId31" Type="http://schemas.openxmlformats.org/officeDocument/2006/relationships/oleObject" Target="../embeddings/oleObject57.bin"/><Relationship Id="rId32" Type="http://schemas.openxmlformats.org/officeDocument/2006/relationships/oleObject" Target="../embeddings/oleObject58.bin"/><Relationship Id="rId9" Type="http://schemas.openxmlformats.org/officeDocument/2006/relationships/oleObject" Target="../embeddings/oleObject47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68.wmf"/><Relationship Id="rId33" Type="http://schemas.openxmlformats.org/officeDocument/2006/relationships/image" Target="../media/image82.png"/><Relationship Id="rId34" Type="http://schemas.openxmlformats.org/officeDocument/2006/relationships/image" Target="../media/image32.png"/><Relationship Id="rId10" Type="http://schemas.openxmlformats.org/officeDocument/2006/relationships/image" Target="../media/image69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70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71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73.wmf"/><Relationship Id="rId19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.wmf"/><Relationship Id="rId21" Type="http://schemas.openxmlformats.org/officeDocument/2006/relationships/oleObject" Target="../embeddings/oleObject68.bin"/><Relationship Id="rId22" Type="http://schemas.openxmlformats.org/officeDocument/2006/relationships/image" Target="../media/image73.wmf"/><Relationship Id="rId23" Type="http://schemas.openxmlformats.org/officeDocument/2006/relationships/oleObject" Target="../embeddings/oleObject69.bin"/><Relationship Id="rId24" Type="http://schemas.openxmlformats.org/officeDocument/2006/relationships/image" Target="../media/image68.wmf"/><Relationship Id="rId25" Type="http://schemas.openxmlformats.org/officeDocument/2006/relationships/oleObject" Target="../embeddings/oleObject70.bin"/><Relationship Id="rId26" Type="http://schemas.openxmlformats.org/officeDocument/2006/relationships/image" Target="../media/image69.wmf"/><Relationship Id="rId27" Type="http://schemas.openxmlformats.org/officeDocument/2006/relationships/oleObject" Target="../embeddings/oleObject71.bin"/><Relationship Id="rId28" Type="http://schemas.openxmlformats.org/officeDocument/2006/relationships/image" Target="../media/image74.wmf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60.bin"/><Relationship Id="rId30" Type="http://schemas.openxmlformats.org/officeDocument/2006/relationships/image" Target="../media/image84.wmf"/><Relationship Id="rId31" Type="http://schemas.openxmlformats.org/officeDocument/2006/relationships/oleObject" Target="../embeddings/oleObject73.bin"/><Relationship Id="rId32" Type="http://schemas.openxmlformats.org/officeDocument/2006/relationships/image" Target="../media/image85.wmf"/><Relationship Id="rId9" Type="http://schemas.openxmlformats.org/officeDocument/2006/relationships/oleObject" Target="../embeddings/oleObject62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8.wmf"/><Relationship Id="rId33" Type="http://schemas.openxmlformats.org/officeDocument/2006/relationships/oleObject" Target="../embeddings/oleObject74.bin"/><Relationship Id="rId34" Type="http://schemas.openxmlformats.org/officeDocument/2006/relationships/image" Target="../media/image86.wmf"/><Relationship Id="rId35" Type="http://schemas.openxmlformats.org/officeDocument/2006/relationships/oleObject" Target="../embeddings/oleObject75.bin"/><Relationship Id="rId36" Type="http://schemas.openxmlformats.org/officeDocument/2006/relationships/image" Target="../media/image47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70.w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66.wmf"/><Relationship Id="rId19" Type="http://schemas.openxmlformats.org/officeDocument/2006/relationships/oleObject" Target="../embeddings/oleObject67.bin"/><Relationship Id="rId37" Type="http://schemas.openxmlformats.org/officeDocument/2006/relationships/oleObject" Target="../embeddings/oleObject76.bin"/><Relationship Id="rId38" Type="http://schemas.openxmlformats.org/officeDocument/2006/relationships/image" Target="../media/image87.wmf"/><Relationship Id="rId39" Type="http://schemas.openxmlformats.org/officeDocument/2006/relationships/oleObject" Target="../embeddings/oleObject77.bin"/><Relationship Id="rId40" Type="http://schemas.openxmlformats.org/officeDocument/2006/relationships/image" Target="../media/image49.wmf"/><Relationship Id="rId41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75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76.wmf"/><Relationship Id="rId16" Type="http://schemas.openxmlformats.org/officeDocument/2006/relationships/oleObject" Target="../embeddings/oleObject84.bin"/><Relationship Id="rId17" Type="http://schemas.openxmlformats.org/officeDocument/2006/relationships/image" Target="../media/image77.wmf"/><Relationship Id="rId18" Type="http://schemas.openxmlformats.org/officeDocument/2006/relationships/image" Target="../media/image32.png"/><Relationship Id="rId19" Type="http://schemas.openxmlformats.org/officeDocument/2006/relationships/image" Target="../media/image8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8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90.w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91.wmf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3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94.bin"/><Relationship Id="rId23" Type="http://schemas.openxmlformats.org/officeDocument/2006/relationships/image" Target="../media/image68.wmf"/><Relationship Id="rId24" Type="http://schemas.openxmlformats.org/officeDocument/2006/relationships/oleObject" Target="../embeddings/oleObject95.bin"/><Relationship Id="rId25" Type="http://schemas.openxmlformats.org/officeDocument/2006/relationships/image" Target="../media/image69.wmf"/><Relationship Id="rId26" Type="http://schemas.openxmlformats.org/officeDocument/2006/relationships/oleObject" Target="../embeddings/oleObject96.bin"/><Relationship Id="rId27" Type="http://schemas.openxmlformats.org/officeDocument/2006/relationships/image" Target="../media/image74.wmf"/><Relationship Id="rId28" Type="http://schemas.openxmlformats.org/officeDocument/2006/relationships/image" Target="../media/image34.e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86.bin"/><Relationship Id="rId30" Type="http://schemas.openxmlformats.org/officeDocument/2006/relationships/oleObject" Target="../embeddings/oleObject98.bin"/><Relationship Id="rId31" Type="http://schemas.openxmlformats.org/officeDocument/2006/relationships/oleObject" Target="../embeddings/oleObject99.bin"/><Relationship Id="rId32" Type="http://schemas.openxmlformats.org/officeDocument/2006/relationships/oleObject" Target="../embeddings/oleObject100.bin"/><Relationship Id="rId9" Type="http://schemas.openxmlformats.org/officeDocument/2006/relationships/image" Target="../media/image67.wmf"/><Relationship Id="rId6" Type="http://schemas.openxmlformats.org/officeDocument/2006/relationships/image" Target="../media/image64.w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87.bin"/><Relationship Id="rId33" Type="http://schemas.openxmlformats.org/officeDocument/2006/relationships/oleObject" Target="../embeddings/oleObject101.bin"/><Relationship Id="rId34" Type="http://schemas.openxmlformats.org/officeDocument/2006/relationships/oleObject" Target="../embeddings/oleObject102.bin"/><Relationship Id="rId35" Type="http://schemas.openxmlformats.org/officeDocument/2006/relationships/oleObject" Target="../embeddings/oleObject103.bin"/><Relationship Id="rId36" Type="http://schemas.openxmlformats.org/officeDocument/2006/relationships/oleObject" Target="../embeddings/oleObject104.bin"/><Relationship Id="rId10" Type="http://schemas.openxmlformats.org/officeDocument/2006/relationships/oleObject" Target="../embeddings/oleObject88.bin"/><Relationship Id="rId11" Type="http://schemas.openxmlformats.org/officeDocument/2006/relationships/image" Target="../media/image70.wmf"/><Relationship Id="rId12" Type="http://schemas.openxmlformats.org/officeDocument/2006/relationships/oleObject" Target="../embeddings/oleObject89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90.bin"/><Relationship Id="rId15" Type="http://schemas.openxmlformats.org/officeDocument/2006/relationships/image" Target="../media/image66.wmf"/><Relationship Id="rId16" Type="http://schemas.openxmlformats.org/officeDocument/2006/relationships/oleObject" Target="../embeddings/oleObject91.bin"/><Relationship Id="rId17" Type="http://schemas.openxmlformats.org/officeDocument/2006/relationships/image" Target="../media/image71.wmf"/><Relationship Id="rId18" Type="http://schemas.openxmlformats.org/officeDocument/2006/relationships/oleObject" Target="../embeddings/oleObject92.bin"/><Relationship Id="rId19" Type="http://schemas.openxmlformats.org/officeDocument/2006/relationships/image" Target="../media/image73.wmf"/><Relationship Id="rId37" Type="http://schemas.openxmlformats.org/officeDocument/2006/relationships/oleObject" Target="../embeddings/oleObject105.bin"/></Relationships>
</file>

<file path=ppt/slides/_rels/slide1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2.emf"/><Relationship Id="rId20" Type="http://schemas.openxmlformats.org/officeDocument/2006/relationships/oleObject" Target="../embeddings/oleObject114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115.bin"/><Relationship Id="rId23" Type="http://schemas.openxmlformats.org/officeDocument/2006/relationships/image" Target="../media/image68.wmf"/><Relationship Id="rId24" Type="http://schemas.openxmlformats.org/officeDocument/2006/relationships/oleObject" Target="../embeddings/oleObject116.bin"/><Relationship Id="rId25" Type="http://schemas.openxmlformats.org/officeDocument/2006/relationships/image" Target="../media/image69.wmf"/><Relationship Id="rId26" Type="http://schemas.openxmlformats.org/officeDocument/2006/relationships/oleObject" Target="../embeddings/oleObject117.bin"/><Relationship Id="rId27" Type="http://schemas.openxmlformats.org/officeDocument/2006/relationships/image" Target="../media/image74.wmf"/><Relationship Id="rId28" Type="http://schemas.openxmlformats.org/officeDocument/2006/relationships/image" Target="../media/image34.emf"/><Relationship Id="rId29" Type="http://schemas.openxmlformats.org/officeDocument/2006/relationships/oleObject" Target="../embeddings/oleObject1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6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107.bin"/><Relationship Id="rId30" Type="http://schemas.openxmlformats.org/officeDocument/2006/relationships/oleObject" Target="../embeddings/oleObject119.bin"/><Relationship Id="rId31" Type="http://schemas.openxmlformats.org/officeDocument/2006/relationships/oleObject" Target="../embeddings/oleObject120.bin"/><Relationship Id="rId32" Type="http://schemas.openxmlformats.org/officeDocument/2006/relationships/oleObject" Target="../embeddings/oleObject121.bin"/><Relationship Id="rId9" Type="http://schemas.openxmlformats.org/officeDocument/2006/relationships/image" Target="../media/image67.wmf"/><Relationship Id="rId6" Type="http://schemas.openxmlformats.org/officeDocument/2006/relationships/image" Target="../media/image64.w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108.bin"/><Relationship Id="rId33" Type="http://schemas.openxmlformats.org/officeDocument/2006/relationships/oleObject" Target="../embeddings/oleObject122.bin"/><Relationship Id="rId34" Type="http://schemas.openxmlformats.org/officeDocument/2006/relationships/oleObject" Target="../embeddings/oleObject123.bin"/><Relationship Id="rId35" Type="http://schemas.openxmlformats.org/officeDocument/2006/relationships/oleObject" Target="../embeddings/oleObject124.bin"/><Relationship Id="rId36" Type="http://schemas.openxmlformats.org/officeDocument/2006/relationships/oleObject" Target="../embeddings/oleObject125.bin"/><Relationship Id="rId10" Type="http://schemas.openxmlformats.org/officeDocument/2006/relationships/oleObject" Target="../embeddings/oleObject109.bin"/><Relationship Id="rId11" Type="http://schemas.openxmlformats.org/officeDocument/2006/relationships/image" Target="../media/image70.wmf"/><Relationship Id="rId12" Type="http://schemas.openxmlformats.org/officeDocument/2006/relationships/oleObject" Target="../embeddings/oleObject110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111.bin"/><Relationship Id="rId15" Type="http://schemas.openxmlformats.org/officeDocument/2006/relationships/image" Target="../media/image66.wmf"/><Relationship Id="rId16" Type="http://schemas.openxmlformats.org/officeDocument/2006/relationships/oleObject" Target="../embeddings/oleObject112.bin"/><Relationship Id="rId17" Type="http://schemas.openxmlformats.org/officeDocument/2006/relationships/image" Target="../media/image71.wmf"/><Relationship Id="rId18" Type="http://schemas.openxmlformats.org/officeDocument/2006/relationships/oleObject" Target="../embeddings/oleObject113.bin"/><Relationship Id="rId19" Type="http://schemas.openxmlformats.org/officeDocument/2006/relationships/image" Target="../media/image73.wmf"/><Relationship Id="rId37" Type="http://schemas.openxmlformats.org/officeDocument/2006/relationships/oleObject" Target="../embeddings/oleObject126.bin"/><Relationship Id="rId38" Type="http://schemas.openxmlformats.org/officeDocument/2006/relationships/oleObject" Target="../embeddings/oleObject127.bin"/><Relationship Id="rId39" Type="http://schemas.openxmlformats.org/officeDocument/2006/relationships/image" Target="../media/image84.wmf"/><Relationship Id="rId40" Type="http://schemas.openxmlformats.org/officeDocument/2006/relationships/oleObject" Target="../embeddings/oleObject128.bin"/><Relationship Id="rId41" Type="http://schemas.openxmlformats.org/officeDocument/2006/relationships/image" Target="../media/image85.wmf"/><Relationship Id="rId42" Type="http://schemas.openxmlformats.org/officeDocument/2006/relationships/oleObject" Target="../embeddings/oleObject129.bin"/><Relationship Id="rId43" Type="http://schemas.openxmlformats.org/officeDocument/2006/relationships/image" Target="../media/image86.wmf"/><Relationship Id="rId44" Type="http://schemas.openxmlformats.org/officeDocument/2006/relationships/oleObject" Target="../embeddings/oleObject130.bin"/><Relationship Id="rId45" Type="http://schemas.openxmlformats.org/officeDocument/2006/relationships/oleObject" Target="../embeddings/Microsoft_Equation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oleObject" Target="../embeddings/oleObject131.bin"/><Relationship Id="rId5" Type="http://schemas.openxmlformats.org/officeDocument/2006/relationships/image" Target="../media/image93.wmf"/><Relationship Id="rId6" Type="http://schemas.openxmlformats.org/officeDocument/2006/relationships/oleObject" Target="../embeddings/oleObject132.bin"/><Relationship Id="rId7" Type="http://schemas.openxmlformats.org/officeDocument/2006/relationships/image" Target="../media/image94.wmf"/><Relationship Id="rId8" Type="http://schemas.openxmlformats.org/officeDocument/2006/relationships/oleObject" Target="../embeddings/oleObject133.bin"/><Relationship Id="rId9" Type="http://schemas.openxmlformats.org/officeDocument/2006/relationships/image" Target="../media/image9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wmf"/><Relationship Id="rId21" Type="http://schemas.openxmlformats.org/officeDocument/2006/relationships/oleObject" Target="../embeddings/oleObject143.bin"/><Relationship Id="rId22" Type="http://schemas.openxmlformats.org/officeDocument/2006/relationships/image" Target="../media/image62.wmf"/><Relationship Id="rId23" Type="http://schemas.openxmlformats.org/officeDocument/2006/relationships/oleObject" Target="../embeddings/oleObject144.bin"/><Relationship Id="rId24" Type="http://schemas.openxmlformats.org/officeDocument/2006/relationships/image" Target="../media/image63.wmf"/><Relationship Id="rId25" Type="http://schemas.openxmlformats.org/officeDocument/2006/relationships/oleObject" Target="../embeddings/oleObject145.bin"/><Relationship Id="rId26" Type="http://schemas.openxmlformats.org/officeDocument/2006/relationships/image" Target="../media/image75.wmf"/><Relationship Id="rId27" Type="http://schemas.openxmlformats.org/officeDocument/2006/relationships/oleObject" Target="../embeddings/oleObject146.bin"/><Relationship Id="rId28" Type="http://schemas.openxmlformats.org/officeDocument/2006/relationships/image" Target="../media/image76.wmf"/><Relationship Id="rId29" Type="http://schemas.openxmlformats.org/officeDocument/2006/relationships/oleObject" Target="../embeddings/oleObject14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4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135.bin"/><Relationship Id="rId30" Type="http://schemas.openxmlformats.org/officeDocument/2006/relationships/image" Target="../media/image64.wmf"/><Relationship Id="rId31" Type="http://schemas.openxmlformats.org/officeDocument/2006/relationships/oleObject" Target="../embeddings/oleObject148.bin"/><Relationship Id="rId32" Type="http://schemas.openxmlformats.org/officeDocument/2006/relationships/image" Target="../media/image77.wmf"/><Relationship Id="rId9" Type="http://schemas.openxmlformats.org/officeDocument/2006/relationships/oleObject" Target="../embeddings/oleObject137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68.wmf"/><Relationship Id="rId33" Type="http://schemas.openxmlformats.org/officeDocument/2006/relationships/image" Target="../media/image32.png"/><Relationship Id="rId34" Type="http://schemas.openxmlformats.org/officeDocument/2006/relationships/oleObject" Target="../embeddings/oleObject149.bin"/><Relationship Id="rId35" Type="http://schemas.openxmlformats.org/officeDocument/2006/relationships/oleObject" Target="../embeddings/oleObject150.bin"/><Relationship Id="rId36" Type="http://schemas.openxmlformats.org/officeDocument/2006/relationships/oleObject" Target="../embeddings/oleObject151.bin"/><Relationship Id="rId10" Type="http://schemas.openxmlformats.org/officeDocument/2006/relationships/image" Target="../media/image69.wmf"/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70.wmf"/><Relationship Id="rId13" Type="http://schemas.openxmlformats.org/officeDocument/2006/relationships/oleObject" Target="../embeddings/oleObject139.bin"/><Relationship Id="rId14" Type="http://schemas.openxmlformats.org/officeDocument/2006/relationships/image" Target="../media/image71.wmf"/><Relationship Id="rId15" Type="http://schemas.openxmlformats.org/officeDocument/2006/relationships/oleObject" Target="../embeddings/oleObject140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141.bin"/><Relationship Id="rId18" Type="http://schemas.openxmlformats.org/officeDocument/2006/relationships/image" Target="../media/image73.wmf"/><Relationship Id="rId19" Type="http://schemas.openxmlformats.org/officeDocument/2006/relationships/oleObject" Target="../embeddings/oleObject142.bin"/><Relationship Id="rId37" Type="http://schemas.openxmlformats.org/officeDocument/2006/relationships/oleObject" Target="../embeddings/oleObject152.bin"/><Relationship Id="rId38" Type="http://schemas.openxmlformats.org/officeDocument/2006/relationships/oleObject" Target="../embeddings/oleObject153.bin"/><Relationship Id="rId3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00.jpeg"/><Relationship Id="rId6" Type="http://schemas.openxmlformats.org/officeDocument/2006/relationships/image" Target="../media/image101.png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7.bin"/><Relationship Id="rId20" Type="http://schemas.openxmlformats.org/officeDocument/2006/relationships/image" Target="../media/image104.wmf"/><Relationship Id="rId21" Type="http://schemas.openxmlformats.org/officeDocument/2006/relationships/oleObject" Target="../embeddings/oleObject163.bin"/><Relationship Id="rId22" Type="http://schemas.openxmlformats.org/officeDocument/2006/relationships/image" Target="../media/image105.wmf"/><Relationship Id="rId23" Type="http://schemas.openxmlformats.org/officeDocument/2006/relationships/oleObject" Target="../embeddings/oleObject164.bin"/><Relationship Id="rId24" Type="http://schemas.openxmlformats.org/officeDocument/2006/relationships/image" Target="../media/image106.wmf"/><Relationship Id="rId10" Type="http://schemas.openxmlformats.org/officeDocument/2006/relationships/image" Target="../media/image42.wmf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44.w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46.wmf"/><Relationship Id="rId19" Type="http://schemas.openxmlformats.org/officeDocument/2006/relationships/oleObject" Target="../embeddings/oleObject16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4.bin"/><Relationship Id="rId4" Type="http://schemas.openxmlformats.org/officeDocument/2006/relationships/image" Target="../media/image102.wmf"/><Relationship Id="rId5" Type="http://schemas.openxmlformats.org/officeDocument/2006/relationships/oleObject" Target="../embeddings/oleObject155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wmf"/><Relationship Id="rId21" Type="http://schemas.openxmlformats.org/officeDocument/2006/relationships/oleObject" Target="../embeddings/oleObject174.bin"/><Relationship Id="rId22" Type="http://schemas.openxmlformats.org/officeDocument/2006/relationships/image" Target="../media/image103.wmf"/><Relationship Id="rId23" Type="http://schemas.openxmlformats.org/officeDocument/2006/relationships/oleObject" Target="../embeddings/oleObject175.bin"/><Relationship Id="rId24" Type="http://schemas.openxmlformats.org/officeDocument/2006/relationships/image" Target="../media/image107.wmf"/><Relationship Id="rId25" Type="http://schemas.openxmlformats.org/officeDocument/2006/relationships/oleObject" Target="../embeddings/oleObject176.bin"/><Relationship Id="rId26" Type="http://schemas.openxmlformats.org/officeDocument/2006/relationships/image" Target="../media/image108.wmf"/><Relationship Id="rId27" Type="http://schemas.openxmlformats.org/officeDocument/2006/relationships/oleObject" Target="../embeddings/oleObject177.bin"/><Relationship Id="rId28" Type="http://schemas.openxmlformats.org/officeDocument/2006/relationships/image" Target="../media/image109.wmf"/><Relationship Id="rId29" Type="http://schemas.openxmlformats.org/officeDocument/2006/relationships/oleObject" Target="../embeddings/oleObject17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5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166.bin"/><Relationship Id="rId30" Type="http://schemas.openxmlformats.org/officeDocument/2006/relationships/image" Target="../media/image110.wmf"/><Relationship Id="rId31" Type="http://schemas.openxmlformats.org/officeDocument/2006/relationships/oleObject" Target="../embeddings/oleObject179.bin"/><Relationship Id="rId32" Type="http://schemas.openxmlformats.org/officeDocument/2006/relationships/image" Target="../media/image111.wmf"/><Relationship Id="rId9" Type="http://schemas.openxmlformats.org/officeDocument/2006/relationships/oleObject" Target="../embeddings/oleObject168.bin"/><Relationship Id="rId6" Type="http://schemas.openxmlformats.org/officeDocument/2006/relationships/image" Target="../media/image105.wmf"/><Relationship Id="rId7" Type="http://schemas.openxmlformats.org/officeDocument/2006/relationships/oleObject" Target="../embeddings/oleObject167.bin"/><Relationship Id="rId8" Type="http://schemas.openxmlformats.org/officeDocument/2006/relationships/image" Target="../media/image102.wmf"/><Relationship Id="rId33" Type="http://schemas.openxmlformats.org/officeDocument/2006/relationships/oleObject" Target="../embeddings/oleObject180.bin"/><Relationship Id="rId10" Type="http://schemas.openxmlformats.org/officeDocument/2006/relationships/image" Target="../media/image39.wmf"/><Relationship Id="rId11" Type="http://schemas.openxmlformats.org/officeDocument/2006/relationships/oleObject" Target="../embeddings/oleObject169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70.bin"/><Relationship Id="rId14" Type="http://schemas.openxmlformats.org/officeDocument/2006/relationships/image" Target="../media/image41.wmf"/><Relationship Id="rId15" Type="http://schemas.openxmlformats.org/officeDocument/2006/relationships/oleObject" Target="../embeddings/oleObject171.bin"/><Relationship Id="rId16" Type="http://schemas.openxmlformats.org/officeDocument/2006/relationships/image" Target="../media/image42.wmf"/><Relationship Id="rId17" Type="http://schemas.openxmlformats.org/officeDocument/2006/relationships/oleObject" Target="../embeddings/oleObject172.bin"/><Relationship Id="rId18" Type="http://schemas.openxmlformats.org/officeDocument/2006/relationships/image" Target="../media/image43.wmf"/><Relationship Id="rId19" Type="http://schemas.openxmlformats.org/officeDocument/2006/relationships/oleObject" Target="../embeddings/oleObject173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4.bin"/><Relationship Id="rId20" Type="http://schemas.openxmlformats.org/officeDocument/2006/relationships/image" Target="../media/image45.wmf"/><Relationship Id="rId21" Type="http://schemas.openxmlformats.org/officeDocument/2006/relationships/oleObject" Target="../embeddings/oleObject190.bin"/><Relationship Id="rId22" Type="http://schemas.openxmlformats.org/officeDocument/2006/relationships/image" Target="../media/image46.wmf"/><Relationship Id="rId23" Type="http://schemas.openxmlformats.org/officeDocument/2006/relationships/oleObject" Target="../embeddings/oleObject191.bin"/><Relationship Id="rId24" Type="http://schemas.openxmlformats.org/officeDocument/2006/relationships/image" Target="../media/image105.wmf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185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186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187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188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18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1.bin"/><Relationship Id="rId4" Type="http://schemas.openxmlformats.org/officeDocument/2006/relationships/image" Target="../media/image112.wmf"/><Relationship Id="rId5" Type="http://schemas.openxmlformats.org/officeDocument/2006/relationships/oleObject" Target="../embeddings/oleObject182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183.bin"/><Relationship Id="rId8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wmf"/><Relationship Id="rId20" Type="http://schemas.openxmlformats.org/officeDocument/2006/relationships/oleObject" Target="../embeddings/oleObject200.bin"/><Relationship Id="rId21" Type="http://schemas.openxmlformats.org/officeDocument/2006/relationships/image" Target="../media/image45.wmf"/><Relationship Id="rId22" Type="http://schemas.openxmlformats.org/officeDocument/2006/relationships/oleObject" Target="../embeddings/oleObject201.bin"/><Relationship Id="rId23" Type="http://schemas.openxmlformats.org/officeDocument/2006/relationships/image" Target="../media/image46.wmf"/><Relationship Id="rId24" Type="http://schemas.openxmlformats.org/officeDocument/2006/relationships/oleObject" Target="../embeddings/oleObject202.bin"/><Relationship Id="rId25" Type="http://schemas.openxmlformats.org/officeDocument/2006/relationships/image" Target="../media/image110.wmf"/><Relationship Id="rId10" Type="http://schemas.openxmlformats.org/officeDocument/2006/relationships/oleObject" Target="../embeddings/oleObject195.bin"/><Relationship Id="rId11" Type="http://schemas.openxmlformats.org/officeDocument/2006/relationships/image" Target="../media/image40.wmf"/><Relationship Id="rId12" Type="http://schemas.openxmlformats.org/officeDocument/2006/relationships/oleObject" Target="../embeddings/oleObject196.bin"/><Relationship Id="rId13" Type="http://schemas.openxmlformats.org/officeDocument/2006/relationships/image" Target="../media/image41.wmf"/><Relationship Id="rId14" Type="http://schemas.openxmlformats.org/officeDocument/2006/relationships/oleObject" Target="../embeddings/oleObject197.bin"/><Relationship Id="rId15" Type="http://schemas.openxmlformats.org/officeDocument/2006/relationships/image" Target="../media/image42.wmf"/><Relationship Id="rId16" Type="http://schemas.openxmlformats.org/officeDocument/2006/relationships/oleObject" Target="../embeddings/oleObject198.bin"/><Relationship Id="rId17" Type="http://schemas.openxmlformats.org/officeDocument/2006/relationships/image" Target="../media/image43.wmf"/><Relationship Id="rId18" Type="http://schemas.openxmlformats.org/officeDocument/2006/relationships/oleObject" Target="../embeddings/oleObject199.bin"/><Relationship Id="rId19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92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193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194.bin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6.wmf"/><Relationship Id="rId21" Type="http://schemas.openxmlformats.org/officeDocument/2006/relationships/oleObject" Target="../embeddings/oleObject212.bin"/><Relationship Id="rId22" Type="http://schemas.openxmlformats.org/officeDocument/2006/relationships/image" Target="../media/image113.emf"/><Relationship Id="rId23" Type="http://schemas.openxmlformats.org/officeDocument/2006/relationships/oleObject" Target="../embeddings/oleObject213.bin"/><Relationship Id="rId24" Type="http://schemas.openxmlformats.org/officeDocument/2006/relationships/image" Target="../media/image114.wmf"/><Relationship Id="rId25" Type="http://schemas.openxmlformats.org/officeDocument/2006/relationships/oleObject" Target="../embeddings/oleObject214.bin"/><Relationship Id="rId26" Type="http://schemas.openxmlformats.org/officeDocument/2006/relationships/image" Target="../media/image109.wmf"/><Relationship Id="rId27" Type="http://schemas.openxmlformats.org/officeDocument/2006/relationships/oleObject" Target="../embeddings/oleObject215.bin"/><Relationship Id="rId28" Type="http://schemas.openxmlformats.org/officeDocument/2006/relationships/image" Target="../media/image111.wmf"/><Relationship Id="rId29" Type="http://schemas.openxmlformats.org/officeDocument/2006/relationships/oleObject" Target="../embeddings/oleObject21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3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04.bin"/><Relationship Id="rId30" Type="http://schemas.openxmlformats.org/officeDocument/2006/relationships/oleObject" Target="../embeddings/oleObject217.bin"/><Relationship Id="rId31" Type="http://schemas.openxmlformats.org/officeDocument/2006/relationships/image" Target="../media/image115.wmf"/><Relationship Id="rId32" Type="http://schemas.openxmlformats.org/officeDocument/2006/relationships/image" Target="../media/image119.png"/><Relationship Id="rId9" Type="http://schemas.openxmlformats.org/officeDocument/2006/relationships/oleObject" Target="../embeddings/oleObject206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205.bin"/><Relationship Id="rId8" Type="http://schemas.openxmlformats.org/officeDocument/2006/relationships/image" Target="../media/image40.wmf"/><Relationship Id="rId33" Type="http://schemas.openxmlformats.org/officeDocument/2006/relationships/oleObject" Target="../embeddings/oleObject218.bin"/><Relationship Id="rId34" Type="http://schemas.openxmlformats.org/officeDocument/2006/relationships/image" Target="../media/image116.wmf"/><Relationship Id="rId35" Type="http://schemas.openxmlformats.org/officeDocument/2006/relationships/oleObject" Target="../embeddings/oleObject219.bin"/><Relationship Id="rId36" Type="http://schemas.openxmlformats.org/officeDocument/2006/relationships/image" Target="../media/image117.emf"/><Relationship Id="rId10" Type="http://schemas.openxmlformats.org/officeDocument/2006/relationships/image" Target="../media/image41.wmf"/><Relationship Id="rId11" Type="http://schemas.openxmlformats.org/officeDocument/2006/relationships/oleObject" Target="../embeddings/oleObject207.bin"/><Relationship Id="rId12" Type="http://schemas.openxmlformats.org/officeDocument/2006/relationships/image" Target="../media/image42.wmf"/><Relationship Id="rId13" Type="http://schemas.openxmlformats.org/officeDocument/2006/relationships/oleObject" Target="../embeddings/oleObject208.bin"/><Relationship Id="rId14" Type="http://schemas.openxmlformats.org/officeDocument/2006/relationships/image" Target="../media/image43.wmf"/><Relationship Id="rId15" Type="http://schemas.openxmlformats.org/officeDocument/2006/relationships/oleObject" Target="../embeddings/oleObject209.bin"/><Relationship Id="rId16" Type="http://schemas.openxmlformats.org/officeDocument/2006/relationships/image" Target="../media/image44.wmf"/><Relationship Id="rId17" Type="http://schemas.openxmlformats.org/officeDocument/2006/relationships/oleObject" Target="../embeddings/oleObject210.bin"/><Relationship Id="rId18" Type="http://schemas.openxmlformats.org/officeDocument/2006/relationships/image" Target="../media/image45.wmf"/><Relationship Id="rId19" Type="http://schemas.openxmlformats.org/officeDocument/2006/relationships/oleObject" Target="../embeddings/oleObject211.bin"/><Relationship Id="rId37" Type="http://schemas.openxmlformats.org/officeDocument/2006/relationships/oleObject" Target="../embeddings/oleObject220.bin"/><Relationship Id="rId38" Type="http://schemas.openxmlformats.org/officeDocument/2006/relationships/image" Target="../media/image118.w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4.bin"/><Relationship Id="rId12" Type="http://schemas.openxmlformats.org/officeDocument/2006/relationships/image" Target="../media/image120.wmf"/><Relationship Id="rId13" Type="http://schemas.openxmlformats.org/officeDocument/2006/relationships/oleObject" Target="../embeddings/oleObject225.bin"/><Relationship Id="rId14" Type="http://schemas.openxmlformats.org/officeDocument/2006/relationships/image" Target="../media/image12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2.png"/><Relationship Id="rId5" Type="http://schemas.openxmlformats.org/officeDocument/2006/relationships/oleObject" Target="../embeddings/oleObject221.bin"/><Relationship Id="rId6" Type="http://schemas.openxmlformats.org/officeDocument/2006/relationships/image" Target="../media/image79.wmf"/><Relationship Id="rId7" Type="http://schemas.openxmlformats.org/officeDocument/2006/relationships/oleObject" Target="../embeddings/oleObject222.bin"/><Relationship Id="rId8" Type="http://schemas.openxmlformats.org/officeDocument/2006/relationships/image" Target="../media/image76.wmf"/><Relationship Id="rId9" Type="http://schemas.openxmlformats.org/officeDocument/2006/relationships/oleObject" Target="../embeddings/oleObject223.bin"/><Relationship Id="rId10" Type="http://schemas.openxmlformats.org/officeDocument/2006/relationships/image" Target="../media/image7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oleObject" Target="../embeddings/oleObject226.bin"/><Relationship Id="rId5" Type="http://schemas.openxmlformats.org/officeDocument/2006/relationships/image" Target="../media/image123.wmf"/><Relationship Id="rId6" Type="http://schemas.openxmlformats.org/officeDocument/2006/relationships/oleObject" Target="../embeddings/oleObject227.bin"/><Relationship Id="rId7" Type="http://schemas.openxmlformats.org/officeDocument/2006/relationships/image" Target="../media/image124.wmf"/><Relationship Id="rId8" Type="http://schemas.openxmlformats.org/officeDocument/2006/relationships/oleObject" Target="../embeddings/oleObject228.bin"/><Relationship Id="rId9" Type="http://schemas.openxmlformats.org/officeDocument/2006/relationships/image" Target="../media/image125.wmf"/><Relationship Id="rId10" Type="http://schemas.openxmlformats.org/officeDocument/2006/relationships/oleObject" Target="../embeddings/oleObject229.bin"/><Relationship Id="rId11" Type="http://schemas.openxmlformats.org/officeDocument/2006/relationships/image" Target="../media/image1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4" Type="http://schemas.openxmlformats.org/officeDocument/2006/relationships/image" Target="../media/image128.wmf"/><Relationship Id="rId5" Type="http://schemas.openxmlformats.org/officeDocument/2006/relationships/oleObject" Target="../embeddings/oleObject231.bin"/><Relationship Id="rId6" Type="http://schemas.openxmlformats.org/officeDocument/2006/relationships/image" Target="../media/image129.wmf"/><Relationship Id="rId7" Type="http://schemas.openxmlformats.org/officeDocument/2006/relationships/image" Target="../media/image132.png"/><Relationship Id="rId8" Type="http://schemas.openxmlformats.org/officeDocument/2006/relationships/oleObject" Target="../embeddings/oleObject232.bin"/><Relationship Id="rId9" Type="http://schemas.openxmlformats.org/officeDocument/2006/relationships/image" Target="../media/image130.wmf"/><Relationship Id="rId10" Type="http://schemas.openxmlformats.org/officeDocument/2006/relationships/oleObject" Target="../embeddings/oleObject233.bin"/><Relationship Id="rId11" Type="http://schemas.openxmlformats.org/officeDocument/2006/relationships/image" Target="../media/image13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4" Type="http://schemas.openxmlformats.org/officeDocument/2006/relationships/image" Target="../media/image133.wmf"/><Relationship Id="rId5" Type="http://schemas.openxmlformats.org/officeDocument/2006/relationships/oleObject" Target="../embeddings/oleObject235.bin"/><Relationship Id="rId6" Type="http://schemas.openxmlformats.org/officeDocument/2006/relationships/image" Target="../media/image134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oleObject" Target="../embeddings/oleObject236.bin"/><Relationship Id="rId5" Type="http://schemas.openxmlformats.org/officeDocument/2006/relationships/image" Target="../media/image135.wmf"/><Relationship Id="rId6" Type="http://schemas.openxmlformats.org/officeDocument/2006/relationships/image" Target="../media/image137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46.wmf"/><Relationship Id="rId10" Type="http://schemas.openxmlformats.org/officeDocument/2006/relationships/image" Target="../media/image41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42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43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44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45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229600" cy="1470025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Collusion-Resistant Query Anonymization for </a:t>
            </a:r>
            <a:r>
              <a:rPr lang="en-US" dirty="0" smtClean="0">
                <a:solidFill>
                  <a:srgbClr val="000000"/>
                </a:solidFill>
              </a:rPr>
              <a:t>Location</a:t>
            </a:r>
            <a:r>
              <a:rPr lang="en-US" dirty="0">
                <a:solidFill>
                  <a:srgbClr val="000000"/>
                </a:solidFill>
              </a:rPr>
              <a:t>-Based Services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820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Qin </a:t>
            </a:r>
            <a:r>
              <a:rPr lang="en-US" dirty="0" smtClean="0">
                <a:solidFill>
                  <a:schemeClr val="tx1"/>
                </a:solidFill>
              </a:rPr>
              <a:t>Zhang and </a:t>
            </a:r>
            <a:r>
              <a:rPr lang="en-US" dirty="0" smtClean="0">
                <a:solidFill>
                  <a:srgbClr val="000000"/>
                </a:solidFill>
              </a:rPr>
              <a:t>Loukas Lazos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hlinkClick r:id="rId3"/>
              </a:rPr>
              <a:t>qinzhang@emailarizona.edu</a:t>
            </a:r>
            <a:r>
              <a:rPr lang="en-US" dirty="0" smtClean="0">
                <a:solidFill>
                  <a:srgbClr val="000000"/>
                </a:solidFill>
              </a:rPr>
              <a:t>  and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llazos@ece.arizona.edu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University of Arizona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Tucson, Arizona, United States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IEEE International Conference on Communications, 2014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381000"/>
            <a:ext cx="807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Query Anonymization Phase: </a:t>
            </a:r>
            <a:r>
              <a:rPr lang="en-US" dirty="0" smtClean="0"/>
              <a:t>Basic Building Block</a:t>
            </a:r>
            <a:endParaRPr lang="en-US" dirty="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47725"/>
            <a:ext cx="8747760" cy="1392556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All-or-nothing transformation: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publicly known and completely invertible pre-processing step to a plaintext ([</a:t>
            </a:r>
            <a:r>
              <a:rPr lang="en-US" dirty="0" err="1" smtClean="0"/>
              <a:t>Rivest</a:t>
            </a:r>
            <a:r>
              <a:rPr lang="en-US" dirty="0" smtClean="0"/>
              <a:t> 1997])</a:t>
            </a:r>
          </a:p>
          <a:p>
            <a:pPr marL="0" indent="0"/>
            <a:endParaRPr lang="en-US" dirty="0" smtClean="0">
              <a:solidFill>
                <a:srgbClr val="0000FF"/>
              </a:solidFill>
            </a:endParaRPr>
          </a:p>
          <a:p>
            <a:pPr marL="0" indent="0"/>
            <a:endParaRPr lang="en-US" dirty="0" smtClean="0">
              <a:solidFill>
                <a:srgbClr val="0000FF"/>
              </a:solidFill>
            </a:endParaRPr>
          </a:p>
          <a:p>
            <a:pPr marL="0" indent="0"/>
            <a:endParaRPr lang="en-US" dirty="0" smtClean="0">
              <a:solidFill>
                <a:srgbClr val="0000FF"/>
              </a:solidFill>
            </a:endParaRPr>
          </a:p>
          <a:p>
            <a:pPr marL="401638" indent="-233363" eaLnBrk="1" hangingPunct="1">
              <a:buFont typeface="Wingdings" pitchFamily="2" charset="2"/>
              <a:buNone/>
            </a:pPr>
            <a:endParaRPr lang="en-US" dirty="0" smtClean="0"/>
          </a:p>
          <a:p>
            <a:pPr marL="401638" indent="-233363" eaLnBrk="1" hangingPunct="1">
              <a:buFont typeface="Wingdings" pitchFamily="2" charset="2"/>
              <a:buNone/>
            </a:pPr>
            <a:endParaRPr lang="en-US" dirty="0" smtClean="0"/>
          </a:p>
          <a:p>
            <a:pPr marL="401638" indent="-233363" eaLnBrk="1" hangingPunct="1">
              <a:buFont typeface="Wingdings" pitchFamily="2" charset="2"/>
              <a:buNone/>
            </a:pPr>
            <a:endParaRPr lang="en-US" dirty="0" smtClean="0"/>
          </a:p>
          <a:p>
            <a:pPr marL="401638" indent="-233363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BA87E1-ADE7-E24C-BA7A-144B8C7FFA29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0EA11C-24A4-459F-9465-F69F53FFC9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0050" y="201422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1070610" y="201422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1756410" y="201422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173730" y="202946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/>
              <a:t>y</a:t>
            </a:r>
            <a:r>
              <a:rPr lang="en-US" sz="2400" baseline="-25000" dirty="0" err="1" smtClean="0"/>
              <a:t>k</a:t>
            </a:r>
            <a:endParaRPr lang="en-US" sz="2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53640" y="17678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400050" y="311150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1070610" y="311150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1756410" y="311150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s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3173730" y="3126740"/>
            <a:ext cx="681990" cy="495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/>
              <a:t>s</a:t>
            </a:r>
            <a:r>
              <a:rPr lang="en-US" sz="2400" baseline="-25000" dirty="0" err="1" smtClean="0"/>
              <a:t>k</a:t>
            </a:r>
            <a:endParaRPr lang="en-US" sz="24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4945878" y="2040374"/>
            <a:ext cx="1139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uery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006838" y="3122414"/>
            <a:ext cx="2405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seudo-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messages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 flipV="1">
            <a:off x="3901440" y="2270763"/>
            <a:ext cx="1044438" cy="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947160" y="3398521"/>
            <a:ext cx="1044438" cy="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52400" y="3758564"/>
            <a:ext cx="874776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 receiving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24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‘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s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Implementations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+mn-lt"/>
                <a:cs typeface="+mn-cs"/>
              </a:rPr>
              <a:t>Linear AONTs ([Stinson 2001]) –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+mn-cs"/>
              </a:rPr>
              <a:t>Unconditionally secure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Package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transform ([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Rivest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1997]) – Computationally secure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484120" y="2606040"/>
            <a:ext cx="487680" cy="4876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28" idx="2"/>
            <a:endCxn id="47" idx="2"/>
          </p:cNvCxnSpPr>
          <p:nvPr/>
        </p:nvCxnSpPr>
        <p:spPr>
          <a:xfrm rot="16200000" flipH="1">
            <a:off x="1442402" y="1808162"/>
            <a:ext cx="340360" cy="174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2"/>
            <a:endCxn id="47" idx="2"/>
          </p:cNvCxnSpPr>
          <p:nvPr/>
        </p:nvCxnSpPr>
        <p:spPr>
          <a:xfrm rot="16200000" flipH="1">
            <a:off x="1777682" y="2143442"/>
            <a:ext cx="340360" cy="107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1" idx="2"/>
            <a:endCxn id="47" idx="2"/>
          </p:cNvCxnSpPr>
          <p:nvPr/>
        </p:nvCxnSpPr>
        <p:spPr>
          <a:xfrm rot="16200000" flipH="1">
            <a:off x="2120582" y="2486342"/>
            <a:ext cx="340360" cy="386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2"/>
            <a:endCxn id="47" idx="6"/>
          </p:cNvCxnSpPr>
          <p:nvPr/>
        </p:nvCxnSpPr>
        <p:spPr>
          <a:xfrm rot="5400000">
            <a:off x="3080703" y="2415858"/>
            <a:ext cx="325120" cy="5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6"/>
            <a:endCxn id="40" idx="0"/>
          </p:cNvCxnSpPr>
          <p:nvPr/>
        </p:nvCxnSpPr>
        <p:spPr>
          <a:xfrm>
            <a:off x="2971800" y="2849880"/>
            <a:ext cx="542925" cy="27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3"/>
            <a:endCxn id="36" idx="0"/>
          </p:cNvCxnSpPr>
          <p:nvPr/>
        </p:nvCxnSpPr>
        <p:spPr>
          <a:xfrm rot="5400000">
            <a:off x="2281873" y="2837833"/>
            <a:ext cx="89199" cy="458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7" idx="2"/>
            <a:endCxn id="35" idx="0"/>
          </p:cNvCxnSpPr>
          <p:nvPr/>
        </p:nvCxnSpPr>
        <p:spPr>
          <a:xfrm rot="10800000" flipV="1">
            <a:off x="1411606" y="2849880"/>
            <a:ext cx="1072515" cy="261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7" idx="2"/>
            <a:endCxn id="34" idx="0"/>
          </p:cNvCxnSpPr>
          <p:nvPr/>
        </p:nvCxnSpPr>
        <p:spPr>
          <a:xfrm rot="10800000" flipV="1">
            <a:off x="741046" y="2849880"/>
            <a:ext cx="1743075" cy="261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7" idx="6"/>
          </p:cNvCxnSpPr>
          <p:nvPr/>
        </p:nvCxnSpPr>
        <p:spPr>
          <a:xfrm rot="10800000" flipV="1">
            <a:off x="2971800" y="2834640"/>
            <a:ext cx="196596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006838" y="2589014"/>
            <a:ext cx="242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bijective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function </a:t>
            </a:r>
            <a:endParaRPr lang="en-US" dirty="0"/>
          </a:p>
        </p:txBody>
      </p:sp>
      <p:sp>
        <p:nvSpPr>
          <p:cNvPr id="37" name="Footer Placeholder 49"/>
          <p:cNvSpPr txBox="1">
            <a:spLocks/>
          </p:cNvSpPr>
          <p:nvPr/>
        </p:nvSpPr>
        <p:spPr>
          <a:xfrm>
            <a:off x="1889760" y="6473825"/>
            <a:ext cx="393033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ICC 2010:  Alejandro Proano, and Loukas Lazos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Anonymization Phase: Step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2286000"/>
            <a:ext cx="838200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64358" y="3816896"/>
            <a:ext cx="817041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64358" y="5329064"/>
            <a:ext cx="817041" cy="10801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69664"/>
              </p:ext>
            </p:extLst>
          </p:nvPr>
        </p:nvGraphicFramePr>
        <p:xfrm>
          <a:off x="2819400" y="2592760"/>
          <a:ext cx="714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9" name="Equation" r:id="rId3" imgW="634572" imgH="317286" progId="Equation.3">
                  <p:embed/>
                </p:oleObj>
              </mc:Choice>
              <mc:Fallback>
                <p:oleObj name="Equation" r:id="rId3" imgW="634572" imgH="317286" progId="Equation.3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2760"/>
                        <a:ext cx="7143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09131"/>
              </p:ext>
            </p:extLst>
          </p:nvPr>
        </p:nvGraphicFramePr>
        <p:xfrm>
          <a:off x="2824163" y="4176688"/>
          <a:ext cx="7572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Equation" r:id="rId5" imgW="672985" imgH="317477" progId="Equation.3">
                  <p:embed/>
                </p:oleObj>
              </mc:Choice>
              <mc:Fallback>
                <p:oleObj name="Equation" r:id="rId5" imgW="672985" imgH="317477" progId="Equation.3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176688"/>
                        <a:ext cx="7572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5959"/>
              </p:ext>
            </p:extLst>
          </p:nvPr>
        </p:nvGraphicFramePr>
        <p:xfrm>
          <a:off x="2819400" y="5689104"/>
          <a:ext cx="742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Equation" r:id="rId7" imgW="659910" imgH="317286" progId="Equation.3">
                  <p:embed/>
                </p:oleObj>
              </mc:Choice>
              <mc:Fallback>
                <p:oleObj name="Equation" r:id="rId7" imgW="659910" imgH="317286" progId="Equation.3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89104"/>
                        <a:ext cx="7429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5105400" y="2304728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05400" y="2736776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05400" y="3168824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78486" y="3816896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78486" y="4248944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78486" y="4680992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068702" y="52578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68702" y="5689848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68702" y="6121896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16216"/>
              </p:ext>
            </p:extLst>
          </p:nvPr>
        </p:nvGraphicFramePr>
        <p:xfrm>
          <a:off x="5349826" y="2305026"/>
          <a:ext cx="200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name="Equation" r:id="rId9" imgW="177708" imgH="304250" progId="Equation.3">
                  <p:embed/>
                </p:oleObj>
              </mc:Choice>
              <mc:Fallback>
                <p:oleObj name="Equation" r:id="rId9" imgW="177708" imgH="304250" progId="Equation.3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26" y="2305026"/>
                        <a:ext cx="2000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377050"/>
              </p:ext>
            </p:extLst>
          </p:nvPr>
        </p:nvGraphicFramePr>
        <p:xfrm>
          <a:off x="5341888" y="2736826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Equation" r:id="rId11" imgW="203139" imgH="304433" progId="Equation.3">
                  <p:embed/>
                </p:oleObj>
              </mc:Choice>
              <mc:Fallback>
                <p:oleObj name="Equation" r:id="rId11" imgW="203139" imgH="304433" progId="Equation.3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888" y="2736826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05701"/>
              </p:ext>
            </p:extLst>
          </p:nvPr>
        </p:nvGraphicFramePr>
        <p:xfrm>
          <a:off x="5341888" y="3168626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4" name="Equation" r:id="rId13" imgW="203139" imgH="304433" progId="Equation.3">
                  <p:embed/>
                </p:oleObj>
              </mc:Choice>
              <mc:Fallback>
                <p:oleObj name="Equation" r:id="rId13" imgW="203139" imgH="304433" progId="Equation.3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888" y="3168626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81031"/>
              </p:ext>
            </p:extLst>
          </p:nvPr>
        </p:nvGraphicFramePr>
        <p:xfrm>
          <a:off x="5308624" y="3816326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" name="Equation" r:id="rId15" imgW="203139" imgH="304433" progId="Equation.3">
                  <p:embed/>
                </p:oleObj>
              </mc:Choice>
              <mc:Fallback>
                <p:oleObj name="Equation" r:id="rId15" imgW="203139" imgH="304433" progId="Equation.3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24" y="3816326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18984"/>
              </p:ext>
            </p:extLst>
          </p:nvPr>
        </p:nvGraphicFramePr>
        <p:xfrm>
          <a:off x="5314974" y="4249713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" name="Equation" r:id="rId17" imgW="203139" imgH="304433" progId="Equation.3">
                  <p:embed/>
                </p:oleObj>
              </mc:Choice>
              <mc:Fallback>
                <p:oleObj name="Equation" r:id="rId17" imgW="203139" imgH="304433" progId="Equation.3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74" y="4249713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94285"/>
              </p:ext>
            </p:extLst>
          </p:nvPr>
        </p:nvGraphicFramePr>
        <p:xfrm>
          <a:off x="5314974" y="4681513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" name="Equation" r:id="rId19" imgW="203139" imgH="304433" progId="Equation.3">
                  <p:embed/>
                </p:oleObj>
              </mc:Choice>
              <mc:Fallback>
                <p:oleObj name="Equation" r:id="rId19" imgW="203139" imgH="304433" progId="Equation.3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74" y="4681513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85291"/>
              </p:ext>
            </p:extLst>
          </p:nvPr>
        </p:nvGraphicFramePr>
        <p:xfrm>
          <a:off x="5305190" y="5257949"/>
          <a:ext cx="2143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8" name="Equation" r:id="rId21" imgW="190592" imgH="304616" progId="Equation.3">
                  <p:embed/>
                </p:oleObj>
              </mc:Choice>
              <mc:Fallback>
                <p:oleObj name="Equation" r:id="rId21" imgW="190592" imgH="304616" progId="Equation.3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190" y="5257949"/>
                        <a:ext cx="2143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86735"/>
              </p:ext>
            </p:extLst>
          </p:nvPr>
        </p:nvGraphicFramePr>
        <p:xfrm>
          <a:off x="5298840" y="5689749"/>
          <a:ext cx="2428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" name="Equation" r:id="rId23" imgW="215801" imgH="304433" progId="Equation.3">
                  <p:embed/>
                </p:oleObj>
              </mc:Choice>
              <mc:Fallback>
                <p:oleObj name="Equation" r:id="rId23" imgW="215801" imgH="304433" progId="Equation.3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840" y="5689749"/>
                        <a:ext cx="2428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02756"/>
              </p:ext>
            </p:extLst>
          </p:nvPr>
        </p:nvGraphicFramePr>
        <p:xfrm>
          <a:off x="5313128" y="6121549"/>
          <a:ext cx="214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0" name="Equation" r:id="rId25" imgW="190592" imgH="304616" progId="Equation.3">
                  <p:embed/>
                </p:oleObj>
              </mc:Choice>
              <mc:Fallback>
                <p:oleObj name="Equation" r:id="rId25" imgW="190592" imgH="304616" progId="Equation.3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128" y="6121549"/>
                        <a:ext cx="2143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11241"/>
              </p:ext>
            </p:extLst>
          </p:nvPr>
        </p:nvGraphicFramePr>
        <p:xfrm>
          <a:off x="5941938" y="2590800"/>
          <a:ext cx="458862" cy="51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" name="Equation" r:id="rId27" imgW="203139" imgH="228462" progId="Equation.3">
                  <p:embed/>
                </p:oleObj>
              </mc:Choice>
              <mc:Fallback>
                <p:oleObj name="Equation" r:id="rId27" imgW="203139" imgH="228462" progId="Equation.3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938" y="2590800"/>
                        <a:ext cx="458862" cy="517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11233"/>
              </p:ext>
            </p:extLst>
          </p:nvPr>
        </p:nvGraphicFramePr>
        <p:xfrm>
          <a:off x="5943600" y="4159851"/>
          <a:ext cx="457200" cy="52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Equation" r:id="rId29" imgW="266448" imgH="304433" progId="Equation.3">
                  <p:embed/>
                </p:oleObj>
              </mc:Choice>
              <mc:Fallback>
                <p:oleObj name="Equation" r:id="rId29" imgW="266448" imgH="304433" progId="Equation.3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59851"/>
                        <a:ext cx="457200" cy="520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71771"/>
              </p:ext>
            </p:extLst>
          </p:nvPr>
        </p:nvGraphicFramePr>
        <p:xfrm>
          <a:off x="5933815" y="5655128"/>
          <a:ext cx="466985" cy="53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3" name="Equation" r:id="rId31" imgW="266448" imgH="304433" progId="Equation.3">
                  <p:embed/>
                </p:oleObj>
              </mc:Choice>
              <mc:Fallback>
                <p:oleObj name="Equation" r:id="rId31" imgW="266448" imgH="304433" progId="Equation.3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815" y="5655128"/>
                        <a:ext cx="466985" cy="531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18085"/>
              </p:ext>
            </p:extLst>
          </p:nvPr>
        </p:nvGraphicFramePr>
        <p:xfrm>
          <a:off x="2218530" y="2895600"/>
          <a:ext cx="323157" cy="49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4" name="Equation" r:id="rId33" imgW="190477" imgH="291771" progId="Equation.3">
                  <p:embed/>
                </p:oleObj>
              </mc:Choice>
              <mc:Fallback>
                <p:oleObj name="Equation" r:id="rId33" imgW="190477" imgH="291771" progId="Equation.3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530" y="2895600"/>
                        <a:ext cx="323157" cy="492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29840"/>
              </p:ext>
            </p:extLst>
          </p:nvPr>
        </p:nvGraphicFramePr>
        <p:xfrm>
          <a:off x="2228726" y="4495800"/>
          <a:ext cx="362074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5" name="Equation" r:id="rId35" imgW="215801" imgH="291771" progId="Equation.3">
                  <p:embed/>
                </p:oleObj>
              </mc:Choice>
              <mc:Fallback>
                <p:oleObj name="Equation" r:id="rId35" imgW="215801" imgH="291771" progId="Equation.3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726" y="4495800"/>
                        <a:ext cx="362074" cy="487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14339"/>
              </p:ext>
            </p:extLst>
          </p:nvPr>
        </p:nvGraphicFramePr>
        <p:xfrm>
          <a:off x="2250636" y="5999326"/>
          <a:ext cx="334372" cy="47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name="Equation" r:id="rId37" imgW="203261" imgH="291947" progId="Equation.3">
                  <p:embed/>
                </p:oleObj>
              </mc:Choice>
              <mc:Fallback>
                <p:oleObj name="Equation" r:id="rId37" imgW="203261" imgH="291947" progId="Equation.3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636" y="5999326"/>
                        <a:ext cx="334372" cy="477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143000" y="914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Times New Roman" pitchFamily="18" charset="0"/>
              </a:rPr>
              <a:t>message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27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18596"/>
              </p:ext>
            </p:extLst>
          </p:nvPr>
        </p:nvGraphicFramePr>
        <p:xfrm>
          <a:off x="2714625" y="914400"/>
          <a:ext cx="9429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7" name="Equation" r:id="rId39" imgW="634572" imgH="317286" progId="Equation.3">
                  <p:embed/>
                </p:oleObj>
              </mc:Choice>
              <mc:Fallback>
                <p:oleObj name="Equation" r:id="rId39" imgW="634572" imgH="317286" progId="Equation.3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914400"/>
                        <a:ext cx="942975" cy="47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Straight Arrow Connector 78"/>
          <p:cNvCxnSpPr/>
          <p:nvPr/>
        </p:nvCxnSpPr>
        <p:spPr>
          <a:xfrm>
            <a:off x="3657600" y="1143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657600" y="68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00600" y="838200"/>
            <a:ext cx="2405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pseudo-messages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265040" y="1363580"/>
            <a:ext cx="622633" cy="206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315225" y="1314510"/>
            <a:ext cx="647175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71600" y="136358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Times New Roman" pitchFamily="18" charset="0"/>
              </a:rPr>
              <a:t>query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77604" y="1419255"/>
            <a:ext cx="371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Times New Roman" pitchFamily="18" charset="0"/>
              </a:rPr>
              <a:t>random key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C05D2-AEF9-FB40-9651-9AC192264B42}" type="datetime1">
              <a:rPr lang="en-US" smtClean="0"/>
              <a:t>6/11/14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3810000" y="2971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733800" y="2514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810000" y="4495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733800" y="4038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810000" y="5943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733800" y="548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133600" y="23622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54864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40386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97"/>
          <p:cNvSpPr txBox="1"/>
          <p:nvPr/>
        </p:nvSpPr>
        <p:spPr>
          <a:xfrm>
            <a:off x="7315200" y="2662535"/>
            <a:ext cx="170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Times New Roman" pitchFamily="18" charset="0"/>
              </a:rPr>
              <a:t>q</a:t>
            </a:r>
            <a:r>
              <a:rPr lang="en-US" sz="2400" dirty="0" smtClean="0">
                <a:latin typeface="+mn-lt"/>
                <a:cs typeface="Times New Roman" pitchFamily="18" charset="0"/>
              </a:rPr>
              <a:t>uery label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6477001" y="2895600"/>
            <a:ext cx="76199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Anonymization Phase: Step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6784" y="270892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54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  <a:cs typeface="Times New Roman" pitchFamily="18" charset="0"/>
              </a:rPr>
              <a:t>Each user distributes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the pseudo-messages to the users in set U according to a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a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random permutation </a:t>
            </a:r>
            <a:r>
              <a:rPr lang="el-GR" sz="2000" b="0" i="1" dirty="0" smtClean="0">
                <a:latin typeface="+mn-lt"/>
                <a:cs typeface="Times New Roman" pitchFamily="18" charset="0"/>
              </a:rPr>
              <a:t>π</a:t>
            </a:r>
            <a:r>
              <a:rPr lang="en-US" sz="2000" b="0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l-GR" sz="2000" b="0" dirty="0" smtClean="0">
                <a:latin typeface="+mn-lt"/>
                <a:cs typeface="Times New Roman" pitchFamily="18" charset="0"/>
              </a:rPr>
              <a:t>(</a:t>
            </a:r>
            <a:r>
              <a:rPr lang="en-US" sz="2000" b="0" i="1" dirty="0" smtClean="0">
                <a:latin typeface="+mn-lt"/>
                <a:cs typeface="Times New Roman" pitchFamily="18" charset="0"/>
              </a:rPr>
              <a:t>U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)</a:t>
            </a:r>
            <a:endParaRPr lang="en-US" sz="2000" b="0" i="1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6784" y="1844824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46784" y="2276872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24372"/>
              </p:ext>
            </p:extLst>
          </p:nvPr>
        </p:nvGraphicFramePr>
        <p:xfrm>
          <a:off x="2062361" y="1844675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8" name="Equation" r:id="rId3" imgW="583894" imgH="304616" progId="Equation.3">
                  <p:embed/>
                </p:oleObj>
              </mc:Choice>
              <mc:Fallback>
                <p:oleObj name="Equation" r:id="rId3" imgW="583894" imgH="304616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361" y="1844675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37976"/>
              </p:ext>
            </p:extLst>
          </p:nvPr>
        </p:nvGraphicFramePr>
        <p:xfrm>
          <a:off x="2054424" y="2276475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" name="Equation" r:id="rId5" imgW="609233" imgH="304616" progId="Equation.3">
                  <p:embed/>
                </p:oleObj>
              </mc:Choice>
              <mc:Fallback>
                <p:oleObj name="Equation" r:id="rId5" imgW="609233" imgH="304616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424" y="2276475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91429"/>
              </p:ext>
            </p:extLst>
          </p:nvPr>
        </p:nvGraphicFramePr>
        <p:xfrm>
          <a:off x="2054424" y="2708275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" name="Equation" r:id="rId7" imgW="609233" imgH="304616" progId="Equation.3">
                  <p:embed/>
                </p:oleObj>
              </mc:Choice>
              <mc:Fallback>
                <p:oleObj name="Equation" r:id="rId7" imgW="609233" imgH="304616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424" y="2708275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064136" y="3501008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64136" y="3933056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64136" y="4365104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08835"/>
              </p:ext>
            </p:extLst>
          </p:nvPr>
        </p:nvGraphicFramePr>
        <p:xfrm>
          <a:off x="2065536" y="3500438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" name="Equation" r:id="rId9" imgW="609233" imgH="304616" progId="Equation.3">
                  <p:embed/>
                </p:oleObj>
              </mc:Choice>
              <mc:Fallback>
                <p:oleObj name="Equation" r:id="rId9" imgW="609233" imgH="304616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536" y="3500438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42066"/>
              </p:ext>
            </p:extLst>
          </p:nvPr>
        </p:nvGraphicFramePr>
        <p:xfrm>
          <a:off x="2071886" y="3933825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" name="Equation" r:id="rId11" imgW="609233" imgH="304616" progId="Equation.3">
                  <p:embed/>
                </p:oleObj>
              </mc:Choice>
              <mc:Fallback>
                <p:oleObj name="Equation" r:id="rId11" imgW="609233" imgH="304616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886" y="3933825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64456"/>
              </p:ext>
            </p:extLst>
          </p:nvPr>
        </p:nvGraphicFramePr>
        <p:xfrm>
          <a:off x="2071886" y="4365625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3" name="Equation" r:id="rId13" imgW="609233" imgH="304616" progId="Equation.3">
                  <p:embed/>
                </p:oleObj>
              </mc:Choice>
              <mc:Fallback>
                <p:oleObj name="Equation" r:id="rId13" imgW="609233" imgH="304616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886" y="4365625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064136" y="5013176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64136" y="5445224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136" y="587727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30540"/>
              </p:ext>
            </p:extLst>
          </p:nvPr>
        </p:nvGraphicFramePr>
        <p:xfrm>
          <a:off x="2071886" y="5013325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4" name="Equation" r:id="rId15" imgW="596563" imgH="304616" progId="Equation.3">
                  <p:embed/>
                </p:oleObj>
              </mc:Choice>
              <mc:Fallback>
                <p:oleObj name="Equation" r:id="rId15" imgW="596563" imgH="304616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886" y="5013325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128964"/>
              </p:ext>
            </p:extLst>
          </p:nvPr>
        </p:nvGraphicFramePr>
        <p:xfrm>
          <a:off x="2065536" y="5445125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5" name="Equation" r:id="rId17" imgW="621902" imgH="304616" progId="Equation.3">
                  <p:embed/>
                </p:oleObj>
              </mc:Choice>
              <mc:Fallback>
                <p:oleObj name="Equation" r:id="rId17" imgW="621902" imgH="304616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536" y="5445125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53293"/>
              </p:ext>
            </p:extLst>
          </p:nvPr>
        </p:nvGraphicFramePr>
        <p:xfrm>
          <a:off x="2079824" y="5876925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6" name="Equation" r:id="rId19" imgW="596563" imgH="304616" progId="Equation.3">
                  <p:embed/>
                </p:oleObj>
              </mc:Choice>
              <mc:Fallback>
                <p:oleObj name="Equation" r:id="rId19" imgW="596563" imgH="304616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824" y="5876925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0699"/>
              </p:ext>
            </p:extLst>
          </p:nvPr>
        </p:nvGraphicFramePr>
        <p:xfrm>
          <a:off x="3503062" y="2564903"/>
          <a:ext cx="306937" cy="46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" name="Equation" r:id="rId21" imgW="190477" imgH="291771" progId="Equation.3">
                  <p:embed/>
                </p:oleObj>
              </mc:Choice>
              <mc:Fallback>
                <p:oleObj name="Equation" r:id="rId21" imgW="190477" imgH="291771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062" y="2564903"/>
                        <a:ext cx="306937" cy="467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02040"/>
              </p:ext>
            </p:extLst>
          </p:nvPr>
        </p:nvGraphicFramePr>
        <p:xfrm>
          <a:off x="3488989" y="4293096"/>
          <a:ext cx="321012" cy="43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8" name="Equation" r:id="rId23" imgW="215801" imgH="291771" progId="Equation.3">
                  <p:embed/>
                </p:oleObj>
              </mc:Choice>
              <mc:Fallback>
                <p:oleObj name="Equation" r:id="rId23" imgW="215801" imgH="291771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989" y="4293096"/>
                        <a:ext cx="321012" cy="431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17835"/>
              </p:ext>
            </p:extLst>
          </p:nvPr>
        </p:nvGraphicFramePr>
        <p:xfrm>
          <a:off x="5410200" y="2600282"/>
          <a:ext cx="294001" cy="44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" name="Equation" r:id="rId25" imgW="190477" imgH="291771" progId="Equation.3">
                  <p:embed/>
                </p:oleObj>
              </mc:Choice>
              <mc:Fallback>
                <p:oleObj name="Equation" r:id="rId25" imgW="190477" imgH="291771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00282"/>
                        <a:ext cx="294001" cy="447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5375"/>
              </p:ext>
            </p:extLst>
          </p:nvPr>
        </p:nvGraphicFramePr>
        <p:xfrm>
          <a:off x="5472554" y="4306703"/>
          <a:ext cx="318645" cy="42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" name="Equation" r:id="rId27" imgW="215801" imgH="291771" progId="Equation.3">
                  <p:embed/>
                </p:oleObj>
              </mc:Choice>
              <mc:Fallback>
                <p:oleObj name="Equation" r:id="rId27" imgW="215801" imgH="291771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54" y="4306703"/>
                        <a:ext cx="318645" cy="428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99455"/>
              </p:ext>
            </p:extLst>
          </p:nvPr>
        </p:nvGraphicFramePr>
        <p:xfrm>
          <a:off x="3514634" y="5741421"/>
          <a:ext cx="301546" cy="43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" name="Equation" r:id="rId29" imgW="203261" imgH="291947" progId="Equation.3">
                  <p:embed/>
                </p:oleObj>
              </mc:Choice>
              <mc:Fallback>
                <p:oleObj name="Equation" r:id="rId29" imgW="203261" imgH="291947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634" y="5741421"/>
                        <a:ext cx="301546" cy="430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61329"/>
              </p:ext>
            </p:extLst>
          </p:nvPr>
        </p:nvGraphicFramePr>
        <p:xfrm>
          <a:off x="5423051" y="5733256"/>
          <a:ext cx="307261" cy="4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" name="Equation" r:id="rId31" imgW="203261" imgH="291947" progId="Equation.3">
                  <p:embed/>
                </p:oleObj>
              </mc:Choice>
              <mc:Fallback>
                <p:oleObj name="Equation" r:id="rId31" imgW="203261" imgH="291947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051" y="5733256"/>
                        <a:ext cx="307261" cy="438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04576-6E5E-994C-BD82-5B8F1E1AA3D0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429000" y="20574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9000" y="51816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9000" y="37338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334000" y="20574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0" y="51816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0" y="37338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42691 0.24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42518 0.2467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2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42709 -0.068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42813 -0.066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42622 0.332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6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42518 0.3310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2327 0.278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425 0.279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4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42431 -0.24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42327 -0.246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42431 -0.0564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2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2327 -0.0576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42327 -0.3412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42518 -0.3400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2327 -0.1520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7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42431 -0.150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7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2327 -0.0050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42431 -0.003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Anonymization Phase: Step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3746" y="5169621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569421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3416" y="1981014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78525"/>
              </p:ext>
            </p:extLst>
          </p:nvPr>
        </p:nvGraphicFramePr>
        <p:xfrm>
          <a:off x="990600" y="3577991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8" name="Equation" r:id="rId3" imgW="583894" imgH="304616" progId="Equation.3">
                  <p:embed/>
                </p:oleObj>
              </mc:Choice>
              <mc:Fallback>
                <p:oleObj name="Equation" r:id="rId3" imgW="583894" imgH="304616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77991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75848"/>
              </p:ext>
            </p:extLst>
          </p:nvPr>
        </p:nvGraphicFramePr>
        <p:xfrm>
          <a:off x="1071056" y="1989584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9" name="Equation" r:id="rId5" imgW="609233" imgH="304616" progId="Equation.3">
                  <p:embed/>
                </p:oleObj>
              </mc:Choice>
              <mc:Fallback>
                <p:oleObj name="Equation" r:id="rId5" imgW="609233" imgH="304616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56" y="1989584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44290"/>
              </p:ext>
            </p:extLst>
          </p:nvPr>
        </p:nvGraphicFramePr>
        <p:xfrm>
          <a:off x="1021386" y="5164536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0" name="Equation" r:id="rId7" imgW="609233" imgH="304616" progId="Equation.3">
                  <p:embed/>
                </p:oleObj>
              </mc:Choice>
              <mc:Fallback>
                <p:oleObj name="Equation" r:id="rId7" imgW="609233" imgH="304616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86" y="5164536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748151" y="5165106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7821" y="1981014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9615" y="3569421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3447"/>
              </p:ext>
            </p:extLst>
          </p:nvPr>
        </p:nvGraphicFramePr>
        <p:xfrm>
          <a:off x="1749551" y="5178191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1" name="Equation" r:id="rId9" imgW="609233" imgH="304616" progId="Equation.3">
                  <p:embed/>
                </p:oleObj>
              </mc:Choice>
              <mc:Fallback>
                <p:oleObj name="Equation" r:id="rId9" imgW="609233" imgH="304616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51" y="5178191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3817"/>
              </p:ext>
            </p:extLst>
          </p:nvPr>
        </p:nvGraphicFramePr>
        <p:xfrm>
          <a:off x="1805571" y="1989584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2" name="Equation" r:id="rId11" imgW="609233" imgH="304616" progId="Equation.3">
                  <p:embed/>
                </p:oleObj>
              </mc:Choice>
              <mc:Fallback>
                <p:oleObj name="Equation" r:id="rId11" imgW="609233" imgH="304616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571" y="1989584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36273"/>
              </p:ext>
            </p:extLst>
          </p:nvPr>
        </p:nvGraphicFramePr>
        <p:xfrm>
          <a:off x="1717365" y="3577991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3" name="Equation" r:id="rId13" imgW="609233" imgH="304616" progId="Equation.3">
                  <p:embed/>
                </p:oleObj>
              </mc:Choice>
              <mc:Fallback>
                <p:oleObj name="Equation" r:id="rId13" imgW="609233" imgH="30461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65" y="3577991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511106" y="1981014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37000" y="3569421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86538" y="5164883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12777"/>
              </p:ext>
            </p:extLst>
          </p:nvPr>
        </p:nvGraphicFramePr>
        <p:xfrm>
          <a:off x="2518856" y="1989584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" name="Equation" r:id="rId15" imgW="596563" imgH="304616" progId="Equation.3">
                  <p:embed/>
                </p:oleObj>
              </mc:Choice>
              <mc:Fallback>
                <p:oleObj name="Equation" r:id="rId15" imgW="596563" imgH="304616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856" y="1989584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7343"/>
              </p:ext>
            </p:extLst>
          </p:nvPr>
        </p:nvGraphicFramePr>
        <p:xfrm>
          <a:off x="2438400" y="3577991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" name="Equation" r:id="rId17" imgW="621902" imgH="304616" progId="Equation.3">
                  <p:embed/>
                </p:oleObj>
              </mc:Choice>
              <mc:Fallback>
                <p:oleObj name="Equation" r:id="rId17" imgW="621902" imgH="304616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77991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73795"/>
              </p:ext>
            </p:extLst>
          </p:nvPr>
        </p:nvGraphicFramePr>
        <p:xfrm>
          <a:off x="2469186" y="5150881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" name="Equation" r:id="rId19" imgW="596563" imgH="304616" progId="Equation.3">
                  <p:embed/>
                </p:oleObj>
              </mc:Choice>
              <mc:Fallback>
                <p:oleObj name="Equation" r:id="rId19" imgW="596563" imgH="30461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186" y="5150881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8160" y="838200"/>
            <a:ext cx="883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user 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ncrypts all received pseudo-messages with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pairwise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shared with the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LBS </a:t>
            </a: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63343"/>
              </p:ext>
            </p:extLst>
          </p:nvPr>
        </p:nvGraphicFramePr>
        <p:xfrm>
          <a:off x="434044" y="3806591"/>
          <a:ext cx="366977" cy="4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" name="Equation" r:id="rId21" imgW="215801" imgH="291771" progId="Equation.3">
                  <p:embed/>
                </p:oleObj>
              </mc:Choice>
              <mc:Fallback>
                <p:oleObj name="Equation" r:id="rId21" imgW="215801" imgH="291771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44" y="3806591"/>
                        <a:ext cx="366977" cy="49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57348"/>
              </p:ext>
            </p:extLst>
          </p:nvPr>
        </p:nvGraphicFramePr>
        <p:xfrm>
          <a:off x="381000" y="5502607"/>
          <a:ext cx="362036" cy="51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" name="Equation" r:id="rId23" imgW="203261" imgH="291947" progId="Equation.3">
                  <p:embed/>
                </p:oleObj>
              </mc:Choice>
              <mc:Fallback>
                <p:oleObj name="Equation" r:id="rId23" imgW="203261" imgH="291947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02607"/>
                        <a:ext cx="362036" cy="51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52F4-2CC0-054B-A892-030F09419392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96200" y="3200400"/>
            <a:ext cx="1003300" cy="14605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8077200" y="38100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pic>
        <p:nvPicPr>
          <p:cNvPr id="58" name="Picture 57" descr="MC900433903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14" y="1752600"/>
            <a:ext cx="821094" cy="821094"/>
          </a:xfrm>
          <a:prstGeom prst="rect">
            <a:avLst/>
          </a:prstGeom>
        </p:spPr>
      </p:pic>
      <p:pic>
        <p:nvPicPr>
          <p:cNvPr id="59" name="Picture 58" descr="MC900439610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86" y="1828800"/>
            <a:ext cx="623700" cy="6858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07386" y="19050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4450386" y="19050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5364786" y="19050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5745786" y="1777424"/>
            <a:ext cx="655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endParaRPr lang="en-US" sz="3200" baseline="-25000" dirty="0"/>
          </a:p>
        </p:txBody>
      </p:sp>
      <p:pic>
        <p:nvPicPr>
          <p:cNvPr id="65" name="Picture 64" descr="MC900439610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56" y="3404176"/>
            <a:ext cx="623700" cy="6858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299756" y="34803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442756" y="34803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357156" y="34803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738156" y="3352800"/>
            <a:ext cx="655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endParaRPr lang="en-US" sz="3200" baseline="-25000" dirty="0"/>
          </a:p>
        </p:txBody>
      </p:sp>
      <p:pic>
        <p:nvPicPr>
          <p:cNvPr id="71" name="Picture 70" descr="MC900439610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86" y="5080576"/>
            <a:ext cx="623700" cy="68580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307386" y="51567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4450386" y="51567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364786" y="5156776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745786" y="5029200"/>
            <a:ext cx="655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endParaRPr lang="en-US" sz="3200" baseline="-25000" dirty="0"/>
          </a:p>
        </p:txBody>
      </p:sp>
      <p:graphicFrame>
        <p:nvGraphicFramePr>
          <p:cNvPr id="7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33929"/>
              </p:ext>
            </p:extLst>
          </p:nvPr>
        </p:nvGraphicFramePr>
        <p:xfrm>
          <a:off x="457199" y="2209800"/>
          <a:ext cx="3502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" name="Equation" r:id="rId28" imgW="190477" imgH="291771" progId="Equation.3">
                  <p:embed/>
                </p:oleObj>
              </mc:Choice>
              <mc:Fallback>
                <p:oleObj name="Equation" r:id="rId28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209800"/>
                        <a:ext cx="350267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92349"/>
              </p:ext>
            </p:extLst>
          </p:nvPr>
        </p:nvGraphicFramePr>
        <p:xfrm>
          <a:off x="4953000" y="3501791"/>
          <a:ext cx="366977" cy="4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" name="Equation" r:id="rId30" imgW="215801" imgH="291771" progId="Equation.3">
                  <p:embed/>
                </p:oleObj>
              </mc:Choice>
              <mc:Fallback>
                <p:oleObj name="Equation" r:id="rId30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1791"/>
                        <a:ext cx="366977" cy="49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89760"/>
              </p:ext>
            </p:extLst>
          </p:nvPr>
        </p:nvGraphicFramePr>
        <p:xfrm>
          <a:off x="4972772" y="1905000"/>
          <a:ext cx="3502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" name="Equation" r:id="rId31" imgW="190477" imgH="291771" progId="Equation.3">
                  <p:embed/>
                </p:oleObj>
              </mc:Choice>
              <mc:Fallback>
                <p:oleObj name="Equation" r:id="rId31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772" y="1905000"/>
                        <a:ext cx="350267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57600"/>
              </p:ext>
            </p:extLst>
          </p:nvPr>
        </p:nvGraphicFramePr>
        <p:xfrm>
          <a:off x="4907586" y="5178191"/>
          <a:ext cx="362036" cy="51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" name="Equation" r:id="rId32" imgW="203261" imgH="291947" progId="Equation.3">
                  <p:embed/>
                </p:oleObj>
              </mc:Choice>
              <mc:Fallback>
                <p:oleObj name="Equation" r:id="rId32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586" y="5178191"/>
                        <a:ext cx="362036" cy="51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79" descr="MC900433903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821094" cy="82109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81800" y="1828800"/>
            <a:ext cx="733850" cy="68580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6400800" y="19050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05600" y="3429000"/>
            <a:ext cx="733850" cy="6858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6324600" y="35052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81800" y="5105400"/>
            <a:ext cx="733850" cy="6858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400800" y="5181600"/>
            <a:ext cx="38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1066800" y="2895600"/>
            <a:ext cx="3040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encrypted pseudo-messages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87" idx="0"/>
          </p:cNvCxnSpPr>
          <p:nvPr/>
        </p:nvCxnSpPr>
        <p:spPr>
          <a:xfrm flipV="1">
            <a:off x="2587121" y="2438400"/>
            <a:ext cx="156079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2133600" y="4495800"/>
            <a:ext cx="181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lurred location</a:t>
            </a:r>
            <a:endParaRPr lang="en-US" dirty="0"/>
          </a:p>
        </p:txBody>
      </p:sp>
      <p:cxnSp>
        <p:nvCxnSpPr>
          <p:cNvPr id="94" name="Straight Arrow Connector 93"/>
          <p:cNvCxnSpPr>
            <a:stCxn id="93" idx="0"/>
          </p:cNvCxnSpPr>
          <p:nvPr/>
        </p:nvCxnSpPr>
        <p:spPr>
          <a:xfrm flipV="1">
            <a:off x="3041398" y="4038600"/>
            <a:ext cx="768602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029200" y="4495800"/>
            <a:ext cx="1117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ID</a:t>
            </a:r>
            <a:endParaRPr lang="en-US" dirty="0"/>
          </a:p>
        </p:txBody>
      </p:sp>
      <p:cxnSp>
        <p:nvCxnSpPr>
          <p:cNvPr id="96" name="Straight Arrow Connector 95"/>
          <p:cNvCxnSpPr>
            <a:stCxn id="95" idx="0"/>
          </p:cNvCxnSpPr>
          <p:nvPr/>
        </p:nvCxnSpPr>
        <p:spPr>
          <a:xfrm flipV="1">
            <a:off x="5588095" y="4038600"/>
            <a:ext cx="431705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MC900433903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6" y="4953000"/>
            <a:ext cx="821094" cy="821094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6781800" y="6096000"/>
            <a:ext cx="163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authentication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101" idx="0"/>
          </p:cNvCxnSpPr>
          <p:nvPr/>
        </p:nvCxnSpPr>
        <p:spPr>
          <a:xfrm flipH="1" flipV="1">
            <a:off x="7467600" y="5562600"/>
            <a:ext cx="132957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1000" y="16764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50292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33528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Query Service </a:t>
            </a:r>
            <a:r>
              <a:rPr lang="en-US" dirty="0" smtClean="0">
                <a:latin typeface="+mn-lt"/>
              </a:rPr>
              <a:t>Phase: Steps 1,2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7310" y="2933899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9640" y="293313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9720" y="293375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21552"/>
              </p:ext>
            </p:extLst>
          </p:nvPr>
        </p:nvGraphicFramePr>
        <p:xfrm>
          <a:off x="2770596" y="2579869"/>
          <a:ext cx="218167" cy="33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1" name="Equation" r:id="rId3" imgW="190477" imgH="291771" progId="Equation.3">
                  <p:embed/>
                </p:oleObj>
              </mc:Choice>
              <mc:Fallback>
                <p:oleObj name="Equation" r:id="rId3" imgW="190477" imgH="291771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596" y="2579869"/>
                        <a:ext cx="218167" cy="332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07310" y="3797846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27390" y="3797226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47470" y="3797846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93991"/>
              </p:ext>
            </p:extLst>
          </p:nvPr>
        </p:nvGraphicFramePr>
        <p:xfrm>
          <a:off x="2778458" y="3477766"/>
          <a:ext cx="246960" cy="3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" name="Equation" r:id="rId5" imgW="215801" imgH="291771" progId="Equation.3">
                  <p:embed/>
                </p:oleObj>
              </mc:Choice>
              <mc:Fallback>
                <p:oleObj name="Equation" r:id="rId5" imgW="215801" imgH="291771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458" y="3477766"/>
                        <a:ext cx="246960" cy="332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07310" y="4662091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9640" y="4661322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9720" y="466194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106661"/>
              </p:ext>
            </p:extLst>
          </p:nvPr>
        </p:nvGraphicFramePr>
        <p:xfrm>
          <a:off x="2743200" y="4267200"/>
          <a:ext cx="261581" cy="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3" name="Equation" r:id="rId7" imgW="203261" imgH="291947" progId="Equation.3">
                  <p:embed/>
                </p:oleObj>
              </mc:Choice>
              <mc:Fallback>
                <p:oleObj name="Equation" r:id="rId7" imgW="203261" imgH="291947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67200"/>
                        <a:ext cx="261581" cy="37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1560" y="8367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Step1: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The LBS authenticates and decrypts every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message</a:t>
            </a:r>
            <a:endParaRPr lang="en-US" sz="2000" b="0" i="1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3716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Step2: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The LBS recovers </a:t>
            </a:r>
            <a:r>
              <a:rPr lang="en-US" sz="2000" b="0" i="1" dirty="0" err="1" smtClean="0">
                <a:latin typeface="+mn-lt"/>
                <a:cs typeface="Times New Roman" pitchFamily="18" charset="0"/>
              </a:rPr>
              <a:t>s</a:t>
            </a:r>
            <a:r>
              <a:rPr lang="en-US" sz="2000" b="0" i="1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n-US" sz="2000" b="0" i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using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    . A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pplies the inverse AONT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F</a:t>
            </a:r>
            <a:r>
              <a:rPr lang="en-US" sz="2000" b="0" i="1" baseline="30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b="0" i="1" baseline="30000" dirty="0" smtClean="0">
                <a:latin typeface="+mn-lt"/>
                <a:cs typeface="Times New Roman" pitchFamily="18" charset="0"/>
              </a:rPr>
              <a:t>-1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38891"/>
              </p:ext>
            </p:extLst>
          </p:nvPr>
        </p:nvGraphicFramePr>
        <p:xfrm>
          <a:off x="3934893" y="1398814"/>
          <a:ext cx="320689" cy="36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4" name="Equation" r:id="rId9" imgW="266448" imgH="304433" progId="Equation.3">
                  <p:embed/>
                </p:oleObj>
              </mc:Choice>
              <mc:Fallback>
                <p:oleObj name="Equation" r:id="rId9" imgW="266448" imgH="304433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893" y="1398814"/>
                        <a:ext cx="320689" cy="365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3733"/>
              </p:ext>
            </p:extLst>
          </p:nvPr>
        </p:nvGraphicFramePr>
        <p:xfrm>
          <a:off x="1807310" y="293375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5" name="Equation" r:id="rId11" imgW="609233" imgH="304616" progId="Equation.3">
                  <p:embed/>
                </p:oleObj>
              </mc:Choice>
              <mc:Fallback>
                <p:oleObj name="Equation" r:id="rId11" imgW="609233" imgH="304616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10" y="293375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86333"/>
              </p:ext>
            </p:extLst>
          </p:nvPr>
        </p:nvGraphicFramePr>
        <p:xfrm>
          <a:off x="2527390" y="293375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" name="Equation" r:id="rId13" imgW="609233" imgH="304616" progId="Equation.3">
                  <p:embed/>
                </p:oleObj>
              </mc:Choice>
              <mc:Fallback>
                <p:oleObj name="Equation" r:id="rId13" imgW="609233" imgH="304616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90" y="293375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24161"/>
              </p:ext>
            </p:extLst>
          </p:nvPr>
        </p:nvGraphicFramePr>
        <p:xfrm>
          <a:off x="3247470" y="293375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7" name="Equation" r:id="rId15" imgW="596563" imgH="304616" progId="Equation.3">
                  <p:embed/>
                </p:oleObj>
              </mc:Choice>
              <mc:Fallback>
                <p:oleObj name="Equation" r:id="rId15" imgW="596563" imgH="304616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470" y="293375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01399"/>
              </p:ext>
            </p:extLst>
          </p:nvPr>
        </p:nvGraphicFramePr>
        <p:xfrm>
          <a:off x="1807310" y="3797846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" name="Equation" r:id="rId17" imgW="583894" imgH="304616" progId="Equation.3">
                  <p:embed/>
                </p:oleObj>
              </mc:Choice>
              <mc:Fallback>
                <p:oleObj name="Equation" r:id="rId17" imgW="583894" imgH="304616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10" y="3797846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39094"/>
              </p:ext>
            </p:extLst>
          </p:nvPr>
        </p:nvGraphicFramePr>
        <p:xfrm>
          <a:off x="2527390" y="3797846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9" name="Equation" r:id="rId19" imgW="609233" imgH="304616" progId="Equation.3">
                  <p:embed/>
                </p:oleObj>
              </mc:Choice>
              <mc:Fallback>
                <p:oleObj name="Equation" r:id="rId19" imgW="609233" imgH="304616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90" y="3797846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09939"/>
              </p:ext>
            </p:extLst>
          </p:nvPr>
        </p:nvGraphicFramePr>
        <p:xfrm>
          <a:off x="3247470" y="3797846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0" name="Equation" r:id="rId21" imgW="621902" imgH="304616" progId="Equation.3">
                  <p:embed/>
                </p:oleObj>
              </mc:Choice>
              <mc:Fallback>
                <p:oleObj name="Equation" r:id="rId21" imgW="621902" imgH="304616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470" y="3797846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23523"/>
              </p:ext>
            </p:extLst>
          </p:nvPr>
        </p:nvGraphicFramePr>
        <p:xfrm>
          <a:off x="1807310" y="4661942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1" name="Equation" r:id="rId23" imgW="609233" imgH="304616" progId="Equation.3">
                  <p:embed/>
                </p:oleObj>
              </mc:Choice>
              <mc:Fallback>
                <p:oleObj name="Equation" r:id="rId23" imgW="609233" imgH="304616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10" y="4661942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88118"/>
              </p:ext>
            </p:extLst>
          </p:nvPr>
        </p:nvGraphicFramePr>
        <p:xfrm>
          <a:off x="2527390" y="4661942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2" name="Equation" r:id="rId25" imgW="609233" imgH="304616" progId="Equation.3">
                  <p:embed/>
                </p:oleObj>
              </mc:Choice>
              <mc:Fallback>
                <p:oleObj name="Equation" r:id="rId25" imgW="609233" imgH="304616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90" y="4661942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82247"/>
              </p:ext>
            </p:extLst>
          </p:nvPr>
        </p:nvGraphicFramePr>
        <p:xfrm>
          <a:off x="3247470" y="4661942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3" name="Equation" r:id="rId27" imgW="596563" imgH="304616" progId="Equation.3">
                  <p:embed/>
                </p:oleObj>
              </mc:Choice>
              <mc:Fallback>
                <p:oleObj name="Equation" r:id="rId27" imgW="596563" imgH="304616" progId="Equation.3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470" y="4661942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5047670" y="2286000"/>
            <a:ext cx="720080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47670" y="3644280"/>
            <a:ext cx="720080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47670" y="4939680"/>
            <a:ext cx="720080" cy="10801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00422"/>
              </p:ext>
            </p:extLst>
          </p:nvPr>
        </p:nvGraphicFramePr>
        <p:xfrm>
          <a:off x="5227983" y="2574470"/>
          <a:ext cx="334617" cy="54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4" name="Equation" r:id="rId29" imgW="177815" imgH="291771" progId="Equation.3">
                  <p:embed/>
                </p:oleObj>
              </mc:Choice>
              <mc:Fallback>
                <p:oleObj name="Equation" r:id="rId29" imgW="177815" imgH="291771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983" y="2574470"/>
                        <a:ext cx="334617" cy="549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84056"/>
              </p:ext>
            </p:extLst>
          </p:nvPr>
        </p:nvGraphicFramePr>
        <p:xfrm>
          <a:off x="5242809" y="3886200"/>
          <a:ext cx="3254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5" name="Equation" r:id="rId31" imgW="203261" imgH="291947" progId="Equation.3">
                  <p:embed/>
                </p:oleObj>
              </mc:Choice>
              <mc:Fallback>
                <p:oleObj name="Equation" r:id="rId31" imgW="203261" imgH="291947" progId="Equation.3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809" y="3886200"/>
                        <a:ext cx="32543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81910"/>
              </p:ext>
            </p:extLst>
          </p:nvPr>
        </p:nvGraphicFramePr>
        <p:xfrm>
          <a:off x="5246926" y="5248275"/>
          <a:ext cx="304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6" name="Equation" r:id="rId33" imgW="190477" imgH="291771" progId="Equation.3">
                  <p:embed/>
                </p:oleObj>
              </mc:Choice>
              <mc:Fallback>
                <p:oleObj name="Equation" r:id="rId33" imgW="190477" imgH="291771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926" y="5248275"/>
                        <a:ext cx="3048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255582" y="3725838"/>
            <a:ext cx="504056" cy="4575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40402" y="2286000"/>
            <a:ext cx="812998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40402" y="3644280"/>
            <a:ext cx="812998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340402" y="4939680"/>
            <a:ext cx="812998" cy="10801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10697"/>
              </p:ext>
            </p:extLst>
          </p:nvPr>
        </p:nvGraphicFramePr>
        <p:xfrm>
          <a:off x="7439025" y="2690813"/>
          <a:ext cx="714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7" name="Equation" r:id="rId35" imgW="634572" imgH="317286" progId="Equation.3">
                  <p:embed/>
                </p:oleObj>
              </mc:Choice>
              <mc:Fallback>
                <p:oleObj name="Equation" r:id="rId35" imgW="634572" imgH="317286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2690813"/>
                        <a:ext cx="7143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16639"/>
              </p:ext>
            </p:extLst>
          </p:nvPr>
        </p:nvGraphicFramePr>
        <p:xfrm>
          <a:off x="7396163" y="4004072"/>
          <a:ext cx="7572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8" name="Equation" r:id="rId37" imgW="672985" imgH="317477" progId="Equation.3">
                  <p:embed/>
                </p:oleObj>
              </mc:Choice>
              <mc:Fallback>
                <p:oleObj name="Equation" r:id="rId37" imgW="672985" imgH="317477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004072"/>
                        <a:ext cx="7572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92211"/>
              </p:ext>
            </p:extLst>
          </p:nvPr>
        </p:nvGraphicFramePr>
        <p:xfrm>
          <a:off x="7410450" y="5299720"/>
          <a:ext cx="742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9" name="Equation" r:id="rId39" imgW="659910" imgH="317286" progId="Equation.3">
                  <p:embed/>
                </p:oleObj>
              </mc:Choice>
              <mc:Fallback>
                <p:oleObj name="Equation" r:id="rId39" imgW="659910" imgH="317286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299720"/>
                        <a:ext cx="7429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93411-BFCE-1B47-83ED-A4FB889FF6E3}" type="datetime1">
              <a:rPr lang="en-US" smtClean="0"/>
              <a:t>6/11/14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7200" y="3124200"/>
            <a:ext cx="1003300" cy="14605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838200" y="37338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019800" y="2971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43600" y="2514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019800" y="4267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943600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019800" y="5486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43600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00200" y="2438400"/>
            <a:ext cx="2590800" cy="3352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90800" y="5181600"/>
            <a:ext cx="655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Service Phase: Steps 3,4,5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Step 3</a:t>
            </a:r>
            <a:r>
              <a:rPr lang="en-US" sz="2000" dirty="0" smtClean="0">
                <a:latin typeface="+mn-lt"/>
                <a:cs typeface="Times New Roman" pitchFamily="18" charset="0"/>
              </a:rPr>
              <a:t>: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The LBS prepares response set</a:t>
            </a:r>
            <a:endParaRPr lang="en-US" sz="2000" b="0" i="1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Step 4</a:t>
            </a:r>
            <a:r>
              <a:rPr lang="en-US" sz="2000" dirty="0" smtClean="0">
                <a:latin typeface="+mn-lt"/>
                <a:cs typeface="Times New Roman" pitchFamily="18" charset="0"/>
              </a:rPr>
              <a:t>: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The LBS sends                                            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               to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all </a:t>
            </a:r>
            <a:r>
              <a:rPr lang="en-US" sz="2000" b="0" dirty="0" smtClean="0">
                <a:latin typeface="+mn-lt"/>
                <a:cs typeface="Times New Roman" pitchFamily="18" charset="0"/>
              </a:rPr>
              <a:t>users</a:t>
            </a:r>
            <a:endParaRPr lang="en-US" sz="2000" b="0" i="1" baseline="-25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40456"/>
              </p:ext>
            </p:extLst>
          </p:nvPr>
        </p:nvGraphicFramePr>
        <p:xfrm>
          <a:off x="4648200" y="850900"/>
          <a:ext cx="212587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5" name="Equation" r:id="rId3" imgW="1396678" imgH="292123" progId="Equation.3">
                  <p:embed/>
                </p:oleObj>
              </mc:Choice>
              <mc:Fallback>
                <p:oleObj name="Equation" r:id="rId3" imgW="1396678" imgH="292123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50900"/>
                        <a:ext cx="212587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89659"/>
              </p:ext>
            </p:extLst>
          </p:nvPr>
        </p:nvGraphicFramePr>
        <p:xfrm>
          <a:off x="2971800" y="1524000"/>
          <a:ext cx="3357986" cy="47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6" name="Equation" r:id="rId5" imgW="1790218" imgH="254092" progId="Equation.3">
                  <p:embed/>
                </p:oleObj>
              </mc:Choice>
              <mc:Fallback>
                <p:oleObj name="Equation" r:id="rId5" imgW="1790218" imgH="254092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0"/>
                        <a:ext cx="3357986" cy="476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1560" y="515719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Step 5</a:t>
            </a:r>
            <a:r>
              <a:rPr lang="en-US" sz="2000" dirty="0" smtClean="0">
                <a:latin typeface="+mn-lt"/>
              </a:rPr>
              <a:t>: </a:t>
            </a:r>
            <a:r>
              <a:rPr lang="en-US" altLang="zh-CN" sz="2000" i="1" dirty="0" err="1" smtClean="0">
                <a:latin typeface="+mn-lt"/>
                <a:cs typeface="Times New Roman" pitchFamily="18" charset="0"/>
              </a:rPr>
              <a:t>u</a:t>
            </a:r>
            <a:r>
              <a:rPr lang="en-US" altLang="zh-CN" sz="2000" i="1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n-US" altLang="zh-CN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obtains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r</a:t>
            </a:r>
            <a:r>
              <a:rPr lang="en-US" sz="2000" i="1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by decrypting              with  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2429"/>
              </p:ext>
            </p:extLst>
          </p:nvPr>
        </p:nvGraphicFramePr>
        <p:xfrm>
          <a:off x="4180422" y="5200114"/>
          <a:ext cx="714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7" name="Equation" r:id="rId7" imgW="634572" imgH="317286" progId="Equation.3">
                  <p:embed/>
                </p:oleObj>
              </mc:Choice>
              <mc:Fallback>
                <p:oleObj name="Equation" r:id="rId7" imgW="634572" imgH="317286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422" y="5200114"/>
                        <a:ext cx="7143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12955"/>
              </p:ext>
            </p:extLst>
          </p:nvPr>
        </p:nvGraphicFramePr>
        <p:xfrm>
          <a:off x="5497830" y="5208910"/>
          <a:ext cx="30734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8" name="Equation" r:id="rId9" imgW="279278" imgH="317286" progId="Equation.3">
                  <p:embed/>
                </p:oleObj>
              </mc:Choice>
              <mc:Fallback>
                <p:oleObj name="Equation" r:id="rId9" imgW="279278" imgH="317286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30" y="5208910"/>
                        <a:ext cx="30734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60F03-EF69-1743-BF8B-9DD38F1E8DB9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3124200"/>
            <a:ext cx="1003300" cy="14605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38200" y="37338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graphicFrame>
        <p:nvGraphicFramePr>
          <p:cNvPr id="3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62411"/>
              </p:ext>
            </p:extLst>
          </p:nvPr>
        </p:nvGraphicFramePr>
        <p:xfrm>
          <a:off x="6553200" y="2600282"/>
          <a:ext cx="294001" cy="44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9" name="Equation" r:id="rId12" imgW="190477" imgH="291771" progId="Equation.3">
                  <p:embed/>
                </p:oleObj>
              </mc:Choice>
              <mc:Fallback>
                <p:oleObj name="Equation" r:id="rId12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600282"/>
                        <a:ext cx="294001" cy="447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67477"/>
              </p:ext>
            </p:extLst>
          </p:nvPr>
        </p:nvGraphicFramePr>
        <p:xfrm>
          <a:off x="6705600" y="4038600"/>
          <a:ext cx="318645" cy="42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0" name="Equation" r:id="rId14" imgW="215801" imgH="291771" progId="Equation.3">
                  <p:embed/>
                </p:oleObj>
              </mc:Choice>
              <mc:Fallback>
                <p:oleObj name="Equation" r:id="rId14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38600"/>
                        <a:ext cx="318645" cy="428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98491"/>
              </p:ext>
            </p:extLst>
          </p:nvPr>
        </p:nvGraphicFramePr>
        <p:xfrm>
          <a:off x="6553200" y="5410200"/>
          <a:ext cx="307261" cy="4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" name="Equation" r:id="rId16" imgW="203261" imgH="291947" progId="Equation.3">
                  <p:embed/>
                </p:oleObj>
              </mc:Choice>
              <mc:Fallback>
                <p:oleObj name="Equation" r:id="rId16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410200"/>
                        <a:ext cx="307261" cy="438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77000" y="20574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7000" y="48768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3200" y="35052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1752600" y="3810000"/>
            <a:ext cx="358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10200" y="2514600"/>
            <a:ext cx="990600" cy="129540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0200" y="3810000"/>
            <a:ext cx="99060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10200" y="3886200"/>
            <a:ext cx="838200" cy="137160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086600" y="24384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162800" y="38100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86600" y="53340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447391" y="3352949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15368" y="3276600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</a:t>
            </a:r>
            <a:endParaRPr lang="en-US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3223568" y="335337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04320" y="336680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77368" y="3276600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US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4139368" y="3276600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endParaRPr lang="en-US" baseline="-25000" dirty="0"/>
          </a:p>
        </p:txBody>
      </p:sp>
      <p:pic>
        <p:nvPicPr>
          <p:cNvPr id="68" name="Picture 67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8" y="3200400"/>
            <a:ext cx="592494" cy="592494"/>
          </a:xfrm>
          <a:prstGeom prst="rect">
            <a:avLst/>
          </a:prstGeom>
        </p:spPr>
      </p:pic>
      <p:pic>
        <p:nvPicPr>
          <p:cNvPr id="69" name="Picture 68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68" y="3200400"/>
            <a:ext cx="592494" cy="592494"/>
          </a:xfrm>
          <a:prstGeom prst="rect">
            <a:avLst/>
          </a:prstGeom>
        </p:spPr>
      </p:pic>
      <p:pic>
        <p:nvPicPr>
          <p:cNvPr id="70" name="Picture 69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8" y="3200400"/>
            <a:ext cx="592494" cy="59249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7815671" y="2272147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83648" y="2195798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</a:t>
            </a:r>
            <a:endParaRPr lang="en-US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7848600" y="36576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002400" y="3580830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US" baseline="-25000" dirty="0"/>
          </a:p>
        </p:txBody>
      </p:sp>
      <p:pic>
        <p:nvPicPr>
          <p:cNvPr id="85" name="Picture 84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592494" cy="592494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7772400" y="51816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907448" y="5091398"/>
            <a:ext cx="36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endParaRPr lang="en-US" baseline="-25000" dirty="0"/>
          </a:p>
        </p:txBody>
      </p:sp>
      <p:pic>
        <p:nvPicPr>
          <p:cNvPr id="95" name="Picture 94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10200"/>
            <a:ext cx="592494" cy="592494"/>
          </a:xfrm>
          <a:prstGeom prst="rect">
            <a:avLst/>
          </a:prstGeom>
        </p:spPr>
      </p:pic>
      <p:pic>
        <p:nvPicPr>
          <p:cNvPr id="96" name="Picture 95" descr="MC900433903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592494" cy="59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Anonymity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F2DC-4187-6A49-8CC4-D6534919C0A2}" type="datetime1">
              <a:rPr lang="en-US" smtClean="0"/>
              <a:t>6/11/14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graphicFrame>
        <p:nvGraphicFramePr>
          <p:cNvPr id="5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87649"/>
              </p:ext>
            </p:extLst>
          </p:nvPr>
        </p:nvGraphicFramePr>
        <p:xfrm>
          <a:off x="465930" y="2209800"/>
          <a:ext cx="323157" cy="49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8" name="Equation" r:id="rId3" imgW="190477" imgH="291771" progId="Equation.3">
                  <p:embed/>
                </p:oleObj>
              </mc:Choice>
              <mc:Fallback>
                <p:oleObj name="Equation" r:id="rId3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0" y="2209800"/>
                        <a:ext cx="323157" cy="492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78405"/>
              </p:ext>
            </p:extLst>
          </p:nvPr>
        </p:nvGraphicFramePr>
        <p:xfrm>
          <a:off x="6517836" y="2189326"/>
          <a:ext cx="334372" cy="47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9" name="Equation" r:id="rId5" imgW="203261" imgH="291947" progId="Equation.3">
                  <p:embed/>
                </p:oleObj>
              </mc:Choice>
              <mc:Fallback>
                <p:oleObj name="Equation" r:id="rId5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836" y="2189326"/>
                        <a:ext cx="334372" cy="477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6764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1066800" y="151543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9345"/>
              </p:ext>
            </p:extLst>
          </p:nvPr>
        </p:nvGraphicFramePr>
        <p:xfrm>
          <a:off x="1074440" y="1524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0" name="Equation" r:id="rId8" imgW="609233" imgH="304616" progId="Equation.3">
                  <p:embed/>
                </p:oleObj>
              </mc:Choice>
              <mc:Fallback>
                <p:oleObj name="Equation" r:id="rId8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40" y="15240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1059050" y="189643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47039"/>
              </p:ext>
            </p:extLst>
          </p:nvPr>
        </p:nvGraphicFramePr>
        <p:xfrm>
          <a:off x="1066800" y="1905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1" name="Equation" r:id="rId10" imgW="609233" imgH="304616" progId="Equation.3">
                  <p:embed/>
                </p:oleObj>
              </mc:Choice>
              <mc:Fallback>
                <p:oleObj name="Equation" r:id="rId10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1059050" y="227743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299051"/>
              </p:ext>
            </p:extLst>
          </p:nvPr>
        </p:nvGraphicFramePr>
        <p:xfrm>
          <a:off x="1066800" y="228600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2" name="Equation" r:id="rId12" imgW="596563" imgH="304616" progId="Equation.3">
                  <p:embed/>
                </p:oleObj>
              </mc:Choice>
              <mc:Fallback>
                <p:oleObj name="Equation" r:id="rId12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4419600" y="410623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44773"/>
              </p:ext>
            </p:extLst>
          </p:nvPr>
        </p:nvGraphicFramePr>
        <p:xfrm>
          <a:off x="4419600" y="411480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3" name="Equation" r:id="rId14" imgW="583894" imgH="304616" progId="Equation.3">
                  <p:embed/>
                </p:oleObj>
              </mc:Choice>
              <mc:Fallback>
                <p:oleObj name="Equation" r:id="rId14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4411850" y="448723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18093"/>
              </p:ext>
            </p:extLst>
          </p:nvPr>
        </p:nvGraphicFramePr>
        <p:xfrm>
          <a:off x="4419600" y="4495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4" name="Equation" r:id="rId16" imgW="609233" imgH="304616" progId="Equation.3">
                  <p:embed/>
                </p:oleObj>
              </mc:Choice>
              <mc:Fallback>
                <p:oleObj name="Equation" r:id="rId16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4418200" y="486823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53837"/>
              </p:ext>
            </p:extLst>
          </p:nvPr>
        </p:nvGraphicFramePr>
        <p:xfrm>
          <a:off x="4419600" y="4876800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5" name="Equation" r:id="rId18" imgW="621902" imgH="304616" progId="Equation.3">
                  <p:embed/>
                </p:oleObj>
              </mc:Choice>
              <mc:Fallback>
                <p:oleObj name="Equation" r:id="rId18" imgW="621902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876800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50846"/>
              </p:ext>
            </p:extLst>
          </p:nvPr>
        </p:nvGraphicFramePr>
        <p:xfrm>
          <a:off x="3634444" y="2130191"/>
          <a:ext cx="366977" cy="4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6" name="Equation" r:id="rId20" imgW="215801" imgH="291771" progId="Equation.3">
                  <p:embed/>
                </p:oleObj>
              </mc:Choice>
              <mc:Fallback>
                <p:oleObj name="Equation" r:id="rId20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444" y="2130191"/>
                        <a:ext cx="366977" cy="49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16764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5326360" y="4119885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90093"/>
              </p:ext>
            </p:extLst>
          </p:nvPr>
        </p:nvGraphicFramePr>
        <p:xfrm>
          <a:off x="5334000" y="4114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7" name="Equation" r:id="rId22" imgW="609233" imgH="304616" progId="Equation.3">
                  <p:embed/>
                </p:oleObj>
              </mc:Choice>
              <mc:Fallback>
                <p:oleObj name="Equation" r:id="rId22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5332600" y="4482715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1089"/>
              </p:ext>
            </p:extLst>
          </p:nvPr>
        </p:nvGraphicFramePr>
        <p:xfrm>
          <a:off x="5334000" y="4495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" name="Equation" r:id="rId24" imgW="609233" imgH="304616" progId="Equation.3">
                  <p:embed/>
                </p:oleObj>
              </mc:Choice>
              <mc:Fallback>
                <p:oleObj name="Equation" r:id="rId24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5351352" y="489080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785075"/>
              </p:ext>
            </p:extLst>
          </p:nvPr>
        </p:nvGraphicFramePr>
        <p:xfrm>
          <a:off x="5334000" y="4876800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" name="Equation" r:id="rId26" imgW="596563" imgH="304616" progId="Equation.3">
                  <p:embed/>
                </p:oleObj>
              </mc:Choice>
              <mc:Fallback>
                <p:oleObj name="Equation" r:id="rId26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76800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05000" y="4038600"/>
            <a:ext cx="1003300" cy="1460500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2286000" y="46482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3505200" y="410623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10904"/>
              </p:ext>
            </p:extLst>
          </p:nvPr>
        </p:nvGraphicFramePr>
        <p:xfrm>
          <a:off x="3512840" y="4114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0" name="Equation" r:id="rId29" imgW="609233" imgH="304616" progId="Equation.3">
                  <p:embed/>
                </p:oleObj>
              </mc:Choice>
              <mc:Fallback>
                <p:oleObj name="Equation" r:id="rId29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40" y="4114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3497450" y="448723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802441"/>
              </p:ext>
            </p:extLst>
          </p:nvPr>
        </p:nvGraphicFramePr>
        <p:xfrm>
          <a:off x="3505200" y="4495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1" name="Equation" r:id="rId30" imgW="609233" imgH="304616" progId="Equation.3">
                  <p:embed/>
                </p:oleObj>
              </mc:Choice>
              <mc:Fallback>
                <p:oleObj name="Equation" r:id="rId30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9"/>
          <p:cNvSpPr/>
          <p:nvPr/>
        </p:nvSpPr>
        <p:spPr>
          <a:xfrm>
            <a:off x="3497450" y="486823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696"/>
              </p:ext>
            </p:extLst>
          </p:nvPr>
        </p:nvGraphicFramePr>
        <p:xfrm>
          <a:off x="3505200" y="487680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2" name="Equation" r:id="rId31" imgW="596563" imgH="304616" progId="Equation.3">
                  <p:embed/>
                </p:oleObj>
              </mc:Choice>
              <mc:Fallback>
                <p:oleObj name="Equation" r:id="rId31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680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/>
        </p:nvSpPr>
        <p:spPr>
          <a:xfrm>
            <a:off x="4267200" y="151543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97858"/>
              </p:ext>
            </p:extLst>
          </p:nvPr>
        </p:nvGraphicFramePr>
        <p:xfrm>
          <a:off x="4267200" y="152400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" name="Equation" r:id="rId32" imgW="583894" imgH="304616" progId="Equation.3">
                  <p:embed/>
                </p:oleObj>
              </mc:Choice>
              <mc:Fallback>
                <p:oleObj name="Equation" r:id="rId32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4259450" y="189643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62267"/>
              </p:ext>
            </p:extLst>
          </p:nvPr>
        </p:nvGraphicFramePr>
        <p:xfrm>
          <a:off x="4267200" y="1905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4" name="Equation" r:id="rId33" imgW="609233" imgH="304616" progId="Equation.3">
                  <p:embed/>
                </p:oleObj>
              </mc:Choice>
              <mc:Fallback>
                <p:oleObj name="Equation" r:id="rId33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4265800" y="227743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39217"/>
              </p:ext>
            </p:extLst>
          </p:nvPr>
        </p:nvGraphicFramePr>
        <p:xfrm>
          <a:off x="4267200" y="2286000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5" name="Equation" r:id="rId34" imgW="621902" imgH="304616" progId="Equation.3">
                  <p:embed/>
                </p:oleObj>
              </mc:Choice>
              <mc:Fallback>
                <p:oleObj name="Equation" r:id="rId34" imgW="621902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7078960" y="1529085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87190"/>
              </p:ext>
            </p:extLst>
          </p:nvPr>
        </p:nvGraphicFramePr>
        <p:xfrm>
          <a:off x="7086600" y="1524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6" name="Equation" r:id="rId35" imgW="609233" imgH="304616" progId="Equation.3">
                  <p:embed/>
                </p:oleObj>
              </mc:Choice>
              <mc:Fallback>
                <p:oleObj name="Equation" r:id="rId35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7085200" y="1891915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21567"/>
              </p:ext>
            </p:extLst>
          </p:nvPr>
        </p:nvGraphicFramePr>
        <p:xfrm>
          <a:off x="7086600" y="1905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7" name="Equation" r:id="rId36" imgW="609233" imgH="304616" progId="Equation.3">
                  <p:embed/>
                </p:oleObj>
              </mc:Choice>
              <mc:Fallback>
                <p:oleObj name="Equation" r:id="rId36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9050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7090297" y="227965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14643"/>
              </p:ext>
            </p:extLst>
          </p:nvPr>
        </p:nvGraphicFramePr>
        <p:xfrm>
          <a:off x="7072945" y="2265648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8" name="Equation" r:id="rId37" imgW="596563" imgH="304616" progId="Equation.3">
                  <p:embed/>
                </p:oleObj>
              </mc:Choice>
              <mc:Fallback>
                <p:oleObj name="Equation" r:id="rId37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945" y="2265648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28600" y="2971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Query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Anonymity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at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LBS – The LBS cannot associate a query with a user ID</a:t>
            </a:r>
            <a:endParaRPr lang="en-US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914400"/>
            <a:ext cx="822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Query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Anonymity at the P2P group – Users cannot reconstruct queries</a:t>
            </a:r>
            <a:endParaRPr lang="en-US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886200" y="1295400"/>
            <a:ext cx="44958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00800" y="16764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97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 + User Collusion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8506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belongs to 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0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en-US" sz="2000" baseline="-25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A6872-5BC3-F242-A7F8-2CF3EF59AAD8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graphicFrame>
        <p:nvGraphicFramePr>
          <p:cNvPr id="5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6798"/>
              </p:ext>
            </p:extLst>
          </p:nvPr>
        </p:nvGraphicFramePr>
        <p:xfrm>
          <a:off x="465930" y="1684970"/>
          <a:ext cx="323157" cy="49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" name="Equation" r:id="rId3" imgW="190477" imgH="291771" progId="Equation.3">
                  <p:embed/>
                </p:oleObj>
              </mc:Choice>
              <mc:Fallback>
                <p:oleObj name="Equation" r:id="rId3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0" y="1684970"/>
                        <a:ext cx="323157" cy="492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46074"/>
              </p:ext>
            </p:extLst>
          </p:nvPr>
        </p:nvGraphicFramePr>
        <p:xfrm>
          <a:off x="6517836" y="1664496"/>
          <a:ext cx="334372" cy="47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" name="Equation" r:id="rId5" imgW="203261" imgH="291947" progId="Equation.3">
                  <p:embed/>
                </p:oleObj>
              </mc:Choice>
              <mc:Fallback>
                <p:oleObj name="Equation" r:id="rId5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836" y="1664496"/>
                        <a:ext cx="334372" cy="477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15157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00800" y="115157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1066800" y="99060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354628"/>
              </p:ext>
            </p:extLst>
          </p:nvPr>
        </p:nvGraphicFramePr>
        <p:xfrm>
          <a:off x="1074440" y="999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" name="Equation" r:id="rId8" imgW="609233" imgH="304616" progId="Equation.3">
                  <p:embed/>
                </p:oleObj>
              </mc:Choice>
              <mc:Fallback>
                <p:oleObj name="Equation" r:id="rId8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40" y="999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1059050" y="13716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88357"/>
              </p:ext>
            </p:extLst>
          </p:nvPr>
        </p:nvGraphicFramePr>
        <p:xfrm>
          <a:off x="1066800" y="1380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8" name="Equation" r:id="rId10" imgW="609233" imgH="304616" progId="Equation.3">
                  <p:embed/>
                </p:oleObj>
              </mc:Choice>
              <mc:Fallback>
                <p:oleObj name="Equation" r:id="rId10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80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1059050" y="17526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33945"/>
              </p:ext>
            </p:extLst>
          </p:nvPr>
        </p:nvGraphicFramePr>
        <p:xfrm>
          <a:off x="1066800" y="176117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9" name="Equation" r:id="rId12" imgW="596563" imgH="304616" progId="Equation.3">
                  <p:embed/>
                </p:oleObj>
              </mc:Choice>
              <mc:Fallback>
                <p:oleObj name="Equation" r:id="rId12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6117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3733800" y="358140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698604"/>
              </p:ext>
            </p:extLst>
          </p:nvPr>
        </p:nvGraphicFramePr>
        <p:xfrm>
          <a:off x="3733800" y="358997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0" name="Equation" r:id="rId14" imgW="583894" imgH="304616" progId="Equation.3">
                  <p:embed/>
                </p:oleObj>
              </mc:Choice>
              <mc:Fallback>
                <p:oleObj name="Equation" r:id="rId14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997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3726050" y="39624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8964"/>
              </p:ext>
            </p:extLst>
          </p:nvPr>
        </p:nvGraphicFramePr>
        <p:xfrm>
          <a:off x="3733800" y="39709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1" name="Equation" r:id="rId16" imgW="609233" imgH="304616" progId="Equation.3">
                  <p:embed/>
                </p:oleObj>
              </mc:Choice>
              <mc:Fallback>
                <p:oleObj name="Equation" r:id="rId16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709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3732400" y="43434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04797"/>
              </p:ext>
            </p:extLst>
          </p:nvPr>
        </p:nvGraphicFramePr>
        <p:xfrm>
          <a:off x="3733800" y="4351970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2" name="Equation" r:id="rId18" imgW="621902" imgH="304616" progId="Equation.3">
                  <p:embed/>
                </p:oleObj>
              </mc:Choice>
              <mc:Fallback>
                <p:oleObj name="Equation" r:id="rId18" imgW="621902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51970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79302"/>
              </p:ext>
            </p:extLst>
          </p:nvPr>
        </p:nvGraphicFramePr>
        <p:xfrm>
          <a:off x="3634444" y="1605361"/>
          <a:ext cx="366977" cy="4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3" name="Equation" r:id="rId20" imgW="215801" imgH="291771" progId="Equation.3">
                  <p:embed/>
                </p:oleObj>
              </mc:Choice>
              <mc:Fallback>
                <p:oleObj name="Equation" r:id="rId20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444" y="1605361"/>
                        <a:ext cx="366977" cy="49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115157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4640560" y="3595055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11632"/>
              </p:ext>
            </p:extLst>
          </p:nvPr>
        </p:nvGraphicFramePr>
        <p:xfrm>
          <a:off x="4648200" y="35899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4" name="Equation" r:id="rId22" imgW="609233" imgH="304616" progId="Equation.3">
                  <p:embed/>
                </p:oleObj>
              </mc:Choice>
              <mc:Fallback>
                <p:oleObj name="Equation" r:id="rId22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99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4646800" y="3957885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80401"/>
              </p:ext>
            </p:extLst>
          </p:nvPr>
        </p:nvGraphicFramePr>
        <p:xfrm>
          <a:off x="4648200" y="39709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5" name="Equation" r:id="rId24" imgW="609233" imgH="304616" progId="Equation.3">
                  <p:embed/>
                </p:oleObj>
              </mc:Choice>
              <mc:Fallback>
                <p:oleObj name="Equation" r:id="rId24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709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4665552" y="436597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363882"/>
              </p:ext>
            </p:extLst>
          </p:nvPr>
        </p:nvGraphicFramePr>
        <p:xfrm>
          <a:off x="4648200" y="4351970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6" name="Equation" r:id="rId26" imgW="596563" imgH="304616" progId="Equation.3">
                  <p:embed/>
                </p:oleObj>
              </mc:Choice>
              <mc:Fallback>
                <p:oleObj name="Equation" r:id="rId26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51970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19200" y="3513770"/>
            <a:ext cx="1003300" cy="1460500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600200" y="412337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819400" y="358140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77748"/>
              </p:ext>
            </p:extLst>
          </p:nvPr>
        </p:nvGraphicFramePr>
        <p:xfrm>
          <a:off x="2827040" y="35899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7" name="Equation" r:id="rId29" imgW="609233" imgH="304616" progId="Equation.3">
                  <p:embed/>
                </p:oleObj>
              </mc:Choice>
              <mc:Fallback>
                <p:oleObj name="Equation" r:id="rId29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040" y="35899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2811650" y="39624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46538"/>
              </p:ext>
            </p:extLst>
          </p:nvPr>
        </p:nvGraphicFramePr>
        <p:xfrm>
          <a:off x="2819400" y="39709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" name="Equation" r:id="rId30" imgW="609233" imgH="304616" progId="Equation.3">
                  <p:embed/>
                </p:oleObj>
              </mc:Choice>
              <mc:Fallback>
                <p:oleObj name="Equation" r:id="rId30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709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9"/>
          <p:cNvSpPr/>
          <p:nvPr/>
        </p:nvSpPr>
        <p:spPr>
          <a:xfrm>
            <a:off x="2811650" y="43434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82101"/>
              </p:ext>
            </p:extLst>
          </p:nvPr>
        </p:nvGraphicFramePr>
        <p:xfrm>
          <a:off x="2819400" y="435197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9" name="Equation" r:id="rId31" imgW="596563" imgH="304616" progId="Equation.3">
                  <p:embed/>
                </p:oleObj>
              </mc:Choice>
              <mc:Fallback>
                <p:oleObj name="Equation" r:id="rId31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5197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/>
        </p:nvSpPr>
        <p:spPr>
          <a:xfrm>
            <a:off x="4267200" y="99060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04525"/>
              </p:ext>
            </p:extLst>
          </p:nvPr>
        </p:nvGraphicFramePr>
        <p:xfrm>
          <a:off x="4267200" y="99917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0" name="Equation" r:id="rId32" imgW="583894" imgH="304616" progId="Equation.3">
                  <p:embed/>
                </p:oleObj>
              </mc:Choice>
              <mc:Fallback>
                <p:oleObj name="Equation" r:id="rId32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917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4259450" y="13716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73710"/>
              </p:ext>
            </p:extLst>
          </p:nvPr>
        </p:nvGraphicFramePr>
        <p:xfrm>
          <a:off x="4267200" y="1380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" name="Equation" r:id="rId33" imgW="609233" imgH="304616" progId="Equation.3">
                  <p:embed/>
                </p:oleObj>
              </mc:Choice>
              <mc:Fallback>
                <p:oleObj name="Equation" r:id="rId33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80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4265800" y="1752600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65746"/>
              </p:ext>
            </p:extLst>
          </p:nvPr>
        </p:nvGraphicFramePr>
        <p:xfrm>
          <a:off x="4267200" y="1761170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" name="Equation" r:id="rId34" imgW="621902" imgH="304616" progId="Equation.3">
                  <p:embed/>
                </p:oleObj>
              </mc:Choice>
              <mc:Fallback>
                <p:oleObj name="Equation" r:id="rId34" imgW="621902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61170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7078960" y="1004255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79091"/>
              </p:ext>
            </p:extLst>
          </p:nvPr>
        </p:nvGraphicFramePr>
        <p:xfrm>
          <a:off x="7086600" y="999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3" name="Equation" r:id="rId35" imgW="609233" imgH="304616" progId="Equation.3">
                  <p:embed/>
                </p:oleObj>
              </mc:Choice>
              <mc:Fallback>
                <p:oleObj name="Equation" r:id="rId35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999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7085200" y="1367085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079"/>
              </p:ext>
            </p:extLst>
          </p:nvPr>
        </p:nvGraphicFramePr>
        <p:xfrm>
          <a:off x="7086600" y="1380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4" name="Equation" r:id="rId36" imgW="609233" imgH="304616" progId="Equation.3">
                  <p:embed/>
                </p:oleObj>
              </mc:Choice>
              <mc:Fallback>
                <p:oleObj name="Equation" r:id="rId36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380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7103952" y="1775172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26805"/>
              </p:ext>
            </p:extLst>
          </p:nvPr>
        </p:nvGraphicFramePr>
        <p:xfrm>
          <a:off x="7086600" y="1761170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5" name="Equation" r:id="rId37" imgW="596563" imgH="304616" progId="Equation.3">
                  <p:embed/>
                </p:oleObj>
              </mc:Choice>
              <mc:Fallback>
                <p:oleObj name="Equation" r:id="rId37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1170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/>
        </p:nvSpPr>
        <p:spPr>
          <a:xfrm>
            <a:off x="6263829" y="2996700"/>
            <a:ext cx="72008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248400" y="3853805"/>
            <a:ext cx="72008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263829" y="4779665"/>
            <a:ext cx="72008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3816"/>
              </p:ext>
            </p:extLst>
          </p:nvPr>
        </p:nvGraphicFramePr>
        <p:xfrm>
          <a:off x="6477000" y="2971800"/>
          <a:ext cx="301759" cy="49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6" name="Equation" r:id="rId38" imgW="177815" imgH="291771" progId="Equation.3">
                  <p:embed/>
                </p:oleObj>
              </mc:Choice>
              <mc:Fallback>
                <p:oleObj name="Equation" r:id="rId38" imgW="177815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01759" cy="495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27079"/>
              </p:ext>
            </p:extLst>
          </p:nvPr>
        </p:nvGraphicFramePr>
        <p:xfrm>
          <a:off x="6443539" y="3853805"/>
          <a:ext cx="3254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" name="Equation" r:id="rId40" imgW="203261" imgH="291947" progId="Equation.3">
                  <p:embed/>
                </p:oleObj>
              </mc:Choice>
              <mc:Fallback>
                <p:oleObj name="Equation" r:id="rId40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539" y="3853805"/>
                        <a:ext cx="325437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61362"/>
              </p:ext>
            </p:extLst>
          </p:nvPr>
        </p:nvGraphicFramePr>
        <p:xfrm>
          <a:off x="6463085" y="4846340"/>
          <a:ext cx="304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8" name="Equation" r:id="rId42" imgW="190477" imgH="291771" progId="Equation.3">
                  <p:embed/>
                </p:oleObj>
              </mc:Choice>
              <mc:Fallback>
                <p:oleObj name="Equation" r:id="rId42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085" y="4846340"/>
                        <a:ext cx="3048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0" name="Straight Arrow Connector 119"/>
          <p:cNvCxnSpPr>
            <a:stCxn id="87" idx="3"/>
            <a:endCxn id="114" idx="1"/>
          </p:cNvCxnSpPr>
          <p:nvPr/>
        </p:nvCxnSpPr>
        <p:spPr>
          <a:xfrm flipV="1">
            <a:off x="5360640" y="3263400"/>
            <a:ext cx="903189" cy="511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9" idx="3"/>
            <a:endCxn id="115" idx="1"/>
          </p:cNvCxnSpPr>
          <p:nvPr/>
        </p:nvCxnSpPr>
        <p:spPr>
          <a:xfrm flipV="1">
            <a:off x="5366880" y="4120505"/>
            <a:ext cx="881520" cy="1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1" idx="3"/>
            <a:endCxn id="116" idx="1"/>
          </p:cNvCxnSpPr>
          <p:nvPr/>
        </p:nvCxnSpPr>
        <p:spPr>
          <a:xfrm>
            <a:off x="5385632" y="4545992"/>
            <a:ext cx="878197" cy="5003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68" idx="1"/>
            <a:endCxn id="94" idx="1"/>
          </p:cNvCxnSpPr>
          <p:nvPr/>
        </p:nvCxnSpPr>
        <p:spPr>
          <a:xfrm rot="10800000" flipH="1" flipV="1">
            <a:off x="381000" y="1460538"/>
            <a:ext cx="838200" cy="2783482"/>
          </a:xfrm>
          <a:prstGeom prst="bentConnector3">
            <a:avLst>
              <a:gd name="adj1" fmla="val -272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373250" y="2895600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71946"/>
              </p:ext>
            </p:extLst>
          </p:nvPr>
        </p:nvGraphicFramePr>
        <p:xfrm>
          <a:off x="381000" y="290417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9" name="Equation" r:id="rId44" imgW="609233" imgH="304616" progId="Equation.3">
                  <p:embed/>
                </p:oleObj>
              </mc:Choice>
              <mc:Fallback>
                <p:oleObj name="Equation" r:id="rId44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0417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/>
          <p:cNvSpPr/>
          <p:nvPr/>
        </p:nvSpPr>
        <p:spPr>
          <a:xfrm>
            <a:off x="8195320" y="3840150"/>
            <a:ext cx="72008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73830"/>
              </p:ext>
            </p:extLst>
          </p:nvPr>
        </p:nvGraphicFramePr>
        <p:xfrm>
          <a:off x="8409509" y="3910645"/>
          <a:ext cx="2857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0" name="Equation" r:id="rId45" imgW="177800" imgH="203200" progId="Equation.3">
                  <p:embed/>
                </p:oleObj>
              </mc:Choice>
              <mc:Fallback>
                <p:oleObj name="Equation" r:id="rId45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509" y="3910645"/>
                        <a:ext cx="285750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7" name="Straight Arrow Connector 136"/>
          <p:cNvCxnSpPr>
            <a:stCxn id="115" idx="3"/>
            <a:endCxn id="135" idx="1"/>
          </p:cNvCxnSpPr>
          <p:nvPr/>
        </p:nvCxnSpPr>
        <p:spPr>
          <a:xfrm flipV="1">
            <a:off x="6968480" y="4106850"/>
            <a:ext cx="1226840" cy="136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431342" y="450437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belongs to 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0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en-US" sz="2000" baseline="-25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10400" y="36617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AONT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4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Times New Roman" pitchFamily="18" charset="0"/>
              </a:rPr>
              <a:t>We propose the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L</a:t>
            </a:r>
            <a:r>
              <a:rPr lang="en-US" sz="2400" dirty="0" smtClean="0">
                <a:latin typeface="+mn-lt"/>
                <a:cs typeface="Times New Roman" pitchFamily="18" charset="0"/>
              </a:rPr>
              <a:t>-MAZE protocol that is resistant to the collusion of up to 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L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– 1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users with the LBS.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35" grpId="0" animBg="1"/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L-MAZE: Query Anonymization Phase: Steps 3,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Application of a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mixnet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After obtaining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k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pseudo-messages from the AONT,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each user </a:t>
            </a:r>
            <a:r>
              <a:rPr lang="en-US" altLang="zh-CN" sz="2000" i="1" dirty="0" err="1" smtClean="0">
                <a:latin typeface="+mj-lt"/>
                <a:cs typeface="Times New Roman" pitchFamily="18" charset="0"/>
              </a:rPr>
              <a:t>u</a:t>
            </a:r>
            <a:r>
              <a:rPr lang="en-US" altLang="zh-CN" sz="20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altLang="zh-CN" sz="2000" i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generates </a:t>
            </a:r>
            <a:endParaRPr lang="en-US" sz="20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4706700" cy="27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4128266"/>
            <a:ext cx="86106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Application of onion encryption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: A user encrypts each pseudo-message             , 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L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 times using the sequence of public keys of the set of users denoted by row 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j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 of  </a:t>
            </a:r>
          </a:p>
          <a:p>
            <a:endParaRPr lang="en-US" altLang="zh-CN" sz="2000" b="0" i="1" baseline="-25000" dirty="0" smtClean="0">
              <a:latin typeface="+mj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90557"/>
              </p:ext>
            </p:extLst>
          </p:nvPr>
        </p:nvGraphicFramePr>
        <p:xfrm>
          <a:off x="7772400" y="4169231"/>
          <a:ext cx="685801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4" name="Equation" r:id="rId4" imgW="609233" imgH="304616" progId="Equation.3">
                  <p:embed/>
                </p:oleObj>
              </mc:Choice>
              <mc:Fallback>
                <p:oleObj name="Equation" r:id="rId4" imgW="609233" imgH="304616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169231"/>
                        <a:ext cx="685801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50764"/>
              </p:ext>
            </p:extLst>
          </p:nvPr>
        </p:nvGraphicFramePr>
        <p:xfrm>
          <a:off x="8510270" y="4480371"/>
          <a:ext cx="53086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5" name="Equation" r:id="rId6" imgW="482278" imgH="304800" progId="Equation.3">
                  <p:embed/>
                </p:oleObj>
              </mc:Choice>
              <mc:Fallback>
                <p:oleObj name="Equation" r:id="rId6" imgW="482278" imgH="30480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270" y="4480371"/>
                        <a:ext cx="530860" cy="335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290320"/>
              </p:ext>
            </p:extLst>
          </p:nvPr>
        </p:nvGraphicFramePr>
        <p:xfrm>
          <a:off x="1676400" y="4966466"/>
          <a:ext cx="4876800" cy="51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6" name="Equation" r:id="rId8" imgW="3428311" imgH="393539" progId="Equation.3">
                  <p:embed/>
                </p:oleObj>
              </mc:Choice>
              <mc:Fallback>
                <p:oleObj name="Equation" r:id="rId8" imgW="3428311" imgH="393539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66466"/>
                        <a:ext cx="4876800" cy="5199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DDAD7-26AE-0E45-BDED-66AD24389C6F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L-MAZE: Query Anonymization Phase: Steps 5, 6,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533400"/>
            <a:ext cx="8136904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>
              <a:lnSpc>
                <a:spcPct val="110000"/>
              </a:lnSpc>
            </a:pPr>
            <a:r>
              <a:rPr lang="en-US" altLang="zh-CN" sz="2000" b="0" dirty="0" smtClean="0">
                <a:latin typeface="+mj-lt"/>
                <a:cs typeface="Times New Roman" pitchFamily="18" charset="0"/>
              </a:rPr>
              <a:t>Every 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encrypted pseudo-message is broadcast to </a:t>
            </a:r>
            <a:r>
              <a:rPr lang="en-US" altLang="zh-CN" sz="2000" b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the entire group 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U</a:t>
            </a:r>
            <a:endParaRPr lang="en-US" altLang="zh-CN" sz="2000" b="0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287338">
              <a:lnSpc>
                <a:spcPct val="110000"/>
              </a:lnSpc>
            </a:pPr>
            <a:r>
              <a:rPr lang="en-US" altLang="zh-CN" sz="2000" b="0" dirty="0" smtClean="0">
                <a:latin typeface="+mj-lt"/>
                <a:cs typeface="Times New Roman" pitchFamily="18" charset="0"/>
              </a:rPr>
              <a:t>At each stage, </a:t>
            </a:r>
            <a:r>
              <a:rPr lang="en-US" altLang="zh-CN" sz="2000" b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one layer is decrypted</a:t>
            </a:r>
            <a:endParaRPr lang="en-US" altLang="zh-CN" sz="2000" b="0" dirty="0" smtClean="0">
              <a:latin typeface="+mj-lt"/>
              <a:cs typeface="Times New Roman" pitchFamily="18" charset="0"/>
            </a:endParaRPr>
          </a:p>
          <a:p>
            <a:pPr marL="287338">
              <a:lnSpc>
                <a:spcPct val="110000"/>
              </a:lnSpc>
            </a:pPr>
            <a:r>
              <a:rPr lang="en-US" altLang="zh-CN" sz="2000" b="0" dirty="0" smtClean="0">
                <a:latin typeface="+mj-lt"/>
                <a:cs typeface="Times New Roman" pitchFamily="18" charset="0"/>
              </a:rPr>
              <a:t>Users 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wait 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until they receive (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k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 – 1)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pseudo-messages. </a:t>
            </a:r>
          </a:p>
          <a:p>
            <a:pPr marL="287338">
              <a:lnSpc>
                <a:spcPct val="110000"/>
              </a:lnSpc>
            </a:pPr>
            <a:r>
              <a:rPr lang="en-US" altLang="zh-CN" sz="2000" b="0" dirty="0" smtClean="0">
                <a:latin typeface="+mj-lt"/>
                <a:cs typeface="Times New Roman" pitchFamily="18" charset="0"/>
              </a:rPr>
              <a:t>Repeat for a total of </a:t>
            </a:r>
            <a:r>
              <a:rPr lang="en-US" altLang="zh-CN" sz="2000" b="0" i="1" dirty="0" smtClean="0">
                <a:latin typeface="+mj-lt"/>
                <a:cs typeface="Times New Roman" pitchFamily="18" charset="0"/>
              </a:rPr>
              <a:t>L</a:t>
            </a:r>
            <a:r>
              <a:rPr lang="en-US" altLang="zh-CN" sz="2000" b="0" dirty="0" smtClean="0">
                <a:latin typeface="+mj-lt"/>
                <a:cs typeface="Times New Roman" pitchFamily="18" charset="0"/>
              </a:rPr>
              <a:t> stages  </a:t>
            </a:r>
            <a:endParaRPr lang="en-US" altLang="zh-CN" sz="2000" b="0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18EE-B022-FC4E-BC26-AF55AAF8EA50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62000" y="2997845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2000" y="2133749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2000" y="2565797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87981"/>
              </p:ext>
            </p:extLst>
          </p:nvPr>
        </p:nvGraphicFramePr>
        <p:xfrm>
          <a:off x="777577" y="213360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6" name="Equation" r:id="rId3" imgW="583894" imgH="304616" progId="Equation.3">
                  <p:embed/>
                </p:oleObj>
              </mc:Choice>
              <mc:Fallback>
                <p:oleObj name="Equation" r:id="rId3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77" y="213360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02811"/>
              </p:ext>
            </p:extLst>
          </p:nvPr>
        </p:nvGraphicFramePr>
        <p:xfrm>
          <a:off x="769640" y="25654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7" name="Equation" r:id="rId5" imgW="609233" imgH="304616" progId="Equation.3">
                  <p:embed/>
                </p:oleObj>
              </mc:Choice>
              <mc:Fallback>
                <p:oleObj name="Equation" r:id="rId5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40" y="25654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32559"/>
              </p:ext>
            </p:extLst>
          </p:nvPr>
        </p:nvGraphicFramePr>
        <p:xfrm>
          <a:off x="769640" y="29972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8" name="Equation" r:id="rId7" imgW="609233" imgH="304616" progId="Equation.3">
                  <p:embed/>
                </p:oleObj>
              </mc:Choice>
              <mc:Fallback>
                <p:oleObj name="Equation" r:id="rId7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40" y="29972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779352" y="3789933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9352" y="4221981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9352" y="4654029"/>
            <a:ext cx="720080" cy="360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18938"/>
              </p:ext>
            </p:extLst>
          </p:nvPr>
        </p:nvGraphicFramePr>
        <p:xfrm>
          <a:off x="780752" y="3789363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9" name="Equation" r:id="rId9" imgW="609233" imgH="304616" progId="Equation.3">
                  <p:embed/>
                </p:oleObj>
              </mc:Choice>
              <mc:Fallback>
                <p:oleObj name="Equation" r:id="rId9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52" y="3789363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81616"/>
              </p:ext>
            </p:extLst>
          </p:nvPr>
        </p:nvGraphicFramePr>
        <p:xfrm>
          <a:off x="787102" y="422275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0" name="Equation" r:id="rId11" imgW="609233" imgH="304616" progId="Equation.3">
                  <p:embed/>
                </p:oleObj>
              </mc:Choice>
              <mc:Fallback>
                <p:oleObj name="Equation" r:id="rId11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02" y="422275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62920"/>
              </p:ext>
            </p:extLst>
          </p:nvPr>
        </p:nvGraphicFramePr>
        <p:xfrm>
          <a:off x="787102" y="465455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1" name="Equation" r:id="rId13" imgW="609233" imgH="304616" progId="Equation.3">
                  <p:embed/>
                </p:oleObj>
              </mc:Choice>
              <mc:Fallback>
                <p:oleObj name="Equation" r:id="rId13" imgW="60923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02" y="465455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779352" y="5302101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79352" y="5734149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79352" y="6166197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13672"/>
              </p:ext>
            </p:extLst>
          </p:nvPr>
        </p:nvGraphicFramePr>
        <p:xfrm>
          <a:off x="787102" y="5302250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2" name="Equation" r:id="rId15" imgW="596563" imgH="304616" progId="Equation.3">
                  <p:embed/>
                </p:oleObj>
              </mc:Choice>
              <mc:Fallback>
                <p:oleObj name="Equation" r:id="rId15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02" y="5302250"/>
                        <a:ext cx="6715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75736"/>
              </p:ext>
            </p:extLst>
          </p:nvPr>
        </p:nvGraphicFramePr>
        <p:xfrm>
          <a:off x="780752" y="5734050"/>
          <a:ext cx="700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3" name="Equation" r:id="rId17" imgW="621902" imgH="304616" progId="Equation.3">
                  <p:embed/>
                </p:oleObj>
              </mc:Choice>
              <mc:Fallback>
                <p:oleObj name="Equation" r:id="rId17" imgW="621902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52" y="5734050"/>
                        <a:ext cx="700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13596"/>
              </p:ext>
            </p:extLst>
          </p:nvPr>
        </p:nvGraphicFramePr>
        <p:xfrm>
          <a:off x="795040" y="6165850"/>
          <a:ext cx="671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4" name="Equation" r:id="rId19" imgW="596563" imgH="304616" progId="Equation.3">
                  <p:embed/>
                </p:oleObj>
              </mc:Choice>
              <mc:Fallback>
                <p:oleObj name="Equation" r:id="rId19" imgW="596563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0" y="6165850"/>
                        <a:ext cx="6715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21345"/>
              </p:ext>
            </p:extLst>
          </p:nvPr>
        </p:nvGraphicFramePr>
        <p:xfrm>
          <a:off x="2218278" y="2853828"/>
          <a:ext cx="306937" cy="46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5" name="Equation" r:id="rId21" imgW="190477" imgH="291771" progId="Equation.3">
                  <p:embed/>
                </p:oleObj>
              </mc:Choice>
              <mc:Fallback>
                <p:oleObj name="Equation" r:id="rId21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78" y="2853828"/>
                        <a:ext cx="306937" cy="467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35349"/>
              </p:ext>
            </p:extLst>
          </p:nvPr>
        </p:nvGraphicFramePr>
        <p:xfrm>
          <a:off x="2204205" y="4582021"/>
          <a:ext cx="321012" cy="43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6" name="Equation" r:id="rId23" imgW="215801" imgH="291771" progId="Equation.3">
                  <p:embed/>
                </p:oleObj>
              </mc:Choice>
              <mc:Fallback>
                <p:oleObj name="Equation" r:id="rId23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205" y="4582021"/>
                        <a:ext cx="321012" cy="431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921087"/>
              </p:ext>
            </p:extLst>
          </p:nvPr>
        </p:nvGraphicFramePr>
        <p:xfrm>
          <a:off x="4125416" y="2889207"/>
          <a:ext cx="294001" cy="44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7" name="Equation" r:id="rId25" imgW="190477" imgH="291771" progId="Equation.3">
                  <p:embed/>
                </p:oleObj>
              </mc:Choice>
              <mc:Fallback>
                <p:oleObj name="Equation" r:id="rId25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416" y="2889207"/>
                        <a:ext cx="294001" cy="447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39893"/>
              </p:ext>
            </p:extLst>
          </p:nvPr>
        </p:nvGraphicFramePr>
        <p:xfrm>
          <a:off x="4187770" y="4595628"/>
          <a:ext cx="318645" cy="42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8" name="Equation" r:id="rId27" imgW="215801" imgH="291771" progId="Equation.3">
                  <p:embed/>
                </p:oleObj>
              </mc:Choice>
              <mc:Fallback>
                <p:oleObj name="Equation" r:id="rId27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770" y="4595628"/>
                        <a:ext cx="318645" cy="428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57765"/>
              </p:ext>
            </p:extLst>
          </p:nvPr>
        </p:nvGraphicFramePr>
        <p:xfrm>
          <a:off x="2229850" y="6030346"/>
          <a:ext cx="301546" cy="43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9" name="Equation" r:id="rId29" imgW="203261" imgH="291947" progId="Equation.3">
                  <p:embed/>
                </p:oleObj>
              </mc:Choice>
              <mc:Fallback>
                <p:oleObj name="Equation" r:id="rId29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850" y="6030346"/>
                        <a:ext cx="301546" cy="430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53653"/>
              </p:ext>
            </p:extLst>
          </p:nvPr>
        </p:nvGraphicFramePr>
        <p:xfrm>
          <a:off x="4138267" y="6022181"/>
          <a:ext cx="307261" cy="4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0" name="Equation" r:id="rId31" imgW="203261" imgH="291947" progId="Equation.3">
                  <p:embed/>
                </p:oleObj>
              </mc:Choice>
              <mc:Fallback>
                <p:oleObj name="Equation" r:id="rId31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267" y="6022181"/>
                        <a:ext cx="307261" cy="438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144216" y="2346325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4216" y="5470525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4216" y="4022725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049216" y="2346325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49216" y="5470525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49216" y="4022725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26411"/>
              </p:ext>
            </p:extLst>
          </p:nvPr>
        </p:nvGraphicFramePr>
        <p:xfrm>
          <a:off x="5867400" y="2828882"/>
          <a:ext cx="294001" cy="44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1" name="Equation" r:id="rId34" imgW="190477" imgH="291771" progId="Equation.3">
                  <p:embed/>
                </p:oleObj>
              </mc:Choice>
              <mc:Fallback>
                <p:oleObj name="Equation" r:id="rId34" imgW="190477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28882"/>
                        <a:ext cx="294001" cy="447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35678"/>
              </p:ext>
            </p:extLst>
          </p:nvPr>
        </p:nvGraphicFramePr>
        <p:xfrm>
          <a:off x="5929754" y="4535303"/>
          <a:ext cx="318645" cy="42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2" name="Equation" r:id="rId35" imgW="215801" imgH="291771" progId="Equation.3">
                  <p:embed/>
                </p:oleObj>
              </mc:Choice>
              <mc:Fallback>
                <p:oleObj name="Equation" r:id="rId35" imgW="215801" imgH="2917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754" y="4535303"/>
                        <a:ext cx="318645" cy="428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94316"/>
              </p:ext>
            </p:extLst>
          </p:nvPr>
        </p:nvGraphicFramePr>
        <p:xfrm>
          <a:off x="5880251" y="5961856"/>
          <a:ext cx="307261" cy="4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" name="Equation" r:id="rId36" imgW="203261" imgH="291947" progId="Equation.3">
                  <p:embed/>
                </p:oleObj>
              </mc:Choice>
              <mc:Fallback>
                <p:oleObj name="Equation" r:id="rId36" imgW="203261" imgH="291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251" y="5961856"/>
                        <a:ext cx="307261" cy="438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791200" y="2286000"/>
            <a:ext cx="469319" cy="6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5410200"/>
            <a:ext cx="460106" cy="6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3962400"/>
            <a:ext cx="423453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05"/>
          <p:cNvSpPr/>
          <p:nvPr/>
        </p:nvSpPr>
        <p:spPr>
          <a:xfrm>
            <a:off x="4648200" y="4135760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11235"/>
              </p:ext>
            </p:extLst>
          </p:nvPr>
        </p:nvGraphicFramePr>
        <p:xfrm>
          <a:off x="4663777" y="4135611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" name="Equation" r:id="rId37" imgW="583894" imgH="304616" progId="Equation.3">
                  <p:embed/>
                </p:oleObj>
              </mc:Choice>
              <mc:Fallback>
                <p:oleObj name="Equation" r:id="rId37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777" y="4135611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6461423" y="5638949"/>
            <a:ext cx="72008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14665"/>
              </p:ext>
            </p:extLst>
          </p:nvPr>
        </p:nvGraphicFramePr>
        <p:xfrm>
          <a:off x="6477000" y="5638800"/>
          <a:ext cx="6572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5" name="Equation" r:id="rId38" imgW="583894" imgH="304616" progId="Equation.3">
                  <p:embed/>
                </p:oleObj>
              </mc:Choice>
              <mc:Fallback>
                <p:oleObj name="Equation" r:id="rId38" imgW="583894" imgH="304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638800"/>
                        <a:ext cx="6572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Arrow Connector 109"/>
          <p:cNvCxnSpPr>
            <a:stCxn id="90" idx="3"/>
            <a:endCxn id="95" idx="1"/>
          </p:cNvCxnSpPr>
          <p:nvPr/>
        </p:nvCxnSpPr>
        <p:spPr>
          <a:xfrm>
            <a:off x="2613535" y="2655293"/>
            <a:ext cx="1435681" cy="1646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5" idx="2"/>
            <a:endCxn id="100" idx="1"/>
          </p:cNvCxnSpPr>
          <p:nvPr/>
        </p:nvCxnSpPr>
        <p:spPr>
          <a:xfrm>
            <a:off x="4260943" y="4580271"/>
            <a:ext cx="1530257" cy="11328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400800" y="4724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cannot associate s</a:t>
            </a:r>
            <a:r>
              <a:rPr lang="en-US" sz="2400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</a:t>
            </a:r>
            <a:r>
              <a:rPr 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en-US" sz="2400" baseline="-25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18" name="Picture 117" descr="MC900433903.PNG"/>
          <p:cNvPicPr>
            <a:picLocks noChangeAspect="1"/>
          </p:cNvPicPr>
          <p:nvPr/>
        </p:nvPicPr>
        <p:blipFill>
          <a:blip r:embed="rId3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592494" cy="592494"/>
          </a:xfrm>
          <a:prstGeom prst="rect">
            <a:avLst/>
          </a:prstGeom>
        </p:spPr>
      </p:pic>
      <p:pic>
        <p:nvPicPr>
          <p:cNvPr id="120" name="Picture 119" descr="MC900433903.PNG"/>
          <p:cNvPicPr>
            <a:picLocks noChangeAspect="1"/>
          </p:cNvPicPr>
          <p:nvPr/>
        </p:nvPicPr>
        <p:blipFill>
          <a:blip r:embed="rId3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592494" cy="592494"/>
          </a:xfrm>
          <a:prstGeom prst="rect">
            <a:avLst/>
          </a:prstGeom>
        </p:spPr>
      </p:pic>
      <p:pic>
        <p:nvPicPr>
          <p:cNvPr id="121" name="Picture 120" descr="MC900433903.PNG"/>
          <p:cNvPicPr>
            <a:picLocks noChangeAspect="1"/>
          </p:cNvPicPr>
          <p:nvPr/>
        </p:nvPicPr>
        <p:blipFill>
          <a:blip r:embed="rId3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592494" cy="59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Services in Mobile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2B958-BC9C-4D63-A37E-BECD5F912A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9" name="TextBox 16"/>
          <p:cNvSpPr txBox="1">
            <a:spLocks noChangeArrowheads="1"/>
          </p:cNvSpPr>
          <p:nvPr/>
        </p:nvSpPr>
        <p:spPr bwMode="auto">
          <a:xfrm>
            <a:off x="228600" y="783372"/>
            <a:ext cx="3505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Maps and Navigation</a:t>
            </a:r>
            <a:endParaRPr lang="en-US" altLang="zh-CN" sz="2000" b="0" dirty="0" smtClean="0">
              <a:latin typeface="+mn-lt"/>
              <a:cs typeface="Times New Roman" pitchFamily="18" charset="0"/>
            </a:endParaRPr>
          </a:p>
          <a:p>
            <a:endParaRPr lang="en-US" altLang="zh-CN" sz="2000" b="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Transportation</a:t>
            </a:r>
            <a:endParaRPr lang="en-US" altLang="zh-CN" sz="2000" b="0" dirty="0" smtClean="0">
              <a:latin typeface="+mn-lt"/>
              <a:cs typeface="Times New Roman" pitchFamily="18" charset="0"/>
            </a:endParaRPr>
          </a:p>
          <a:p>
            <a:endParaRPr lang="en-US" altLang="zh-CN" sz="2000" b="0" dirty="0">
              <a:latin typeface="+mn-lt"/>
              <a:cs typeface="Times New Roman" pitchFamily="18" charset="0"/>
            </a:endParaRPr>
          </a:p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Health Monitoring</a:t>
            </a:r>
            <a:endParaRPr lang="en-US" altLang="zh-CN" sz="2000" b="0" dirty="0">
              <a:latin typeface="+mn-lt"/>
              <a:cs typeface="Times New Roman" pitchFamily="18" charset="0"/>
            </a:endParaRPr>
          </a:p>
          <a:p>
            <a:endParaRPr lang="en-US" altLang="zh-CN" sz="2000" b="0" dirty="0" smtClean="0">
              <a:latin typeface="+mn-lt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Targeted Advertisement</a:t>
            </a:r>
            <a:endParaRPr lang="en-US" altLang="zh-CN" sz="2000" b="0" dirty="0" smtClean="0">
              <a:latin typeface="+mn-lt"/>
              <a:cs typeface="Times New Roman" pitchFamily="18" charset="0"/>
            </a:endParaRPr>
          </a:p>
          <a:p>
            <a:pPr indent="288925"/>
            <a:endParaRPr lang="en-US" altLang="zh-CN" sz="2000" dirty="0">
              <a:latin typeface="+mn-lt"/>
              <a:cs typeface="Times New Roman" pitchFamily="18" charset="0"/>
            </a:endParaRPr>
          </a:p>
          <a:p>
            <a:pPr lvl="0"/>
            <a:r>
              <a:rPr lang="en-US" altLang="zh-CN" sz="2000" dirty="0" smtClean="0">
                <a:latin typeface="Calibri"/>
                <a:cs typeface="Times New Roman" pitchFamily="18" charset="0"/>
              </a:rPr>
              <a:t>Media (photo, music, video)</a:t>
            </a:r>
          </a:p>
          <a:p>
            <a:pPr lvl="0"/>
            <a:endParaRPr lang="en-US" altLang="zh-CN" sz="2000" dirty="0">
              <a:latin typeface="Calibri"/>
              <a:cs typeface="Times New Roman" pitchFamily="18" charset="0"/>
            </a:endParaRPr>
          </a:p>
          <a:p>
            <a:pPr lvl="0"/>
            <a:r>
              <a:rPr lang="en-US" altLang="zh-CN" sz="2000" dirty="0" smtClean="0">
                <a:latin typeface="Calibri"/>
                <a:cs typeface="Times New Roman" pitchFamily="18" charset="0"/>
              </a:rPr>
              <a:t>Social networking</a:t>
            </a:r>
          </a:p>
          <a:p>
            <a:pPr lvl="0"/>
            <a:endParaRPr lang="en-US" altLang="zh-CN" sz="2000" dirty="0">
              <a:latin typeface="Calibri"/>
              <a:cs typeface="Times New Roman" pitchFamily="18" charset="0"/>
            </a:endParaRPr>
          </a:p>
          <a:p>
            <a:pPr lvl="0"/>
            <a:r>
              <a:rPr lang="en-US" altLang="zh-CN" sz="2000" dirty="0" smtClean="0">
                <a:latin typeface="Calibri"/>
                <a:cs typeface="Times New Roman" pitchFamily="18" charset="0"/>
              </a:rPr>
              <a:t>Gaming</a:t>
            </a:r>
          </a:p>
          <a:p>
            <a:pPr lvl="0"/>
            <a:endParaRPr lang="en-US" altLang="zh-CN" sz="2000" dirty="0">
              <a:latin typeface="Calibri"/>
              <a:cs typeface="Times New Roman" pitchFamily="18" charset="0"/>
            </a:endParaRPr>
          </a:p>
          <a:p>
            <a:pPr lvl="0"/>
            <a:r>
              <a:rPr lang="en-US" altLang="zh-CN" sz="2000" dirty="0" smtClean="0">
                <a:latin typeface="Calibri"/>
                <a:cs typeface="Times New Roman" pitchFamily="18" charset="0"/>
              </a:rPr>
              <a:t>Tourism</a:t>
            </a:r>
          </a:p>
          <a:p>
            <a:pPr lvl="0"/>
            <a:endParaRPr lang="en-US" altLang="zh-CN" sz="2000" dirty="0">
              <a:latin typeface="Calibri"/>
              <a:cs typeface="Times New Roman" pitchFamily="18" charset="0"/>
            </a:endParaRPr>
          </a:p>
          <a:p>
            <a:pPr lvl="0"/>
            <a:r>
              <a:rPr lang="en-US" altLang="zh-CN" sz="2000" dirty="0" smtClean="0">
                <a:latin typeface="Calibri"/>
                <a:cs typeface="Times New Roman" pitchFamily="18" charset="0"/>
              </a:rPr>
              <a:t>. . .</a:t>
            </a:r>
            <a:endParaRPr lang="en-US" altLang="zh-CN" sz="2000" dirty="0">
              <a:latin typeface="Calibri"/>
              <a:cs typeface="Times New Roman" pitchFamily="18" charset="0"/>
            </a:endParaRPr>
          </a:p>
          <a:p>
            <a:pPr indent="288925"/>
            <a:endParaRPr lang="en-US" altLang="zh-CN" sz="2000" b="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endParaRPr lang="en-US" altLang="zh-CN" sz="2000" b="0" dirty="0">
              <a:latin typeface="+mn-lt"/>
              <a:cs typeface="Times New Roman" pitchFamily="18" charset="0"/>
            </a:endParaRPr>
          </a:p>
          <a:p>
            <a:endParaRPr lang="en-US" altLang="zh-CN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1898A-3881-5C4D-BEC3-BEB2FC9CEA09}" type="datetime1">
              <a:rPr lang="en-US" smtClean="0"/>
              <a:t>6/11/14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0"/>
            <a:ext cx="838200" cy="611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85800"/>
            <a:ext cx="1145082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09600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504" y="762000"/>
            <a:ext cx="615696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762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524000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1524000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1524000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16002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800" y="2438400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4400" y="2438400"/>
            <a:ext cx="690342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2362200"/>
            <a:ext cx="76200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9400" y="2438400"/>
            <a:ext cx="738798" cy="63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8400" y="2362200"/>
            <a:ext cx="787400" cy="78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3800" y="3429000"/>
            <a:ext cx="723900" cy="723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32766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38800" y="3429000"/>
            <a:ext cx="773723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3200" y="3429000"/>
            <a:ext cx="792480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43800" y="3429000"/>
            <a:ext cx="762000" cy="76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33800" y="4343400"/>
            <a:ext cx="6858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24400" y="4343400"/>
            <a:ext cx="685800" cy="685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83535" y="4308165"/>
            <a:ext cx="1145865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20000" y="1600200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29400" y="4343400"/>
            <a:ext cx="736600" cy="736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43800" y="4343400"/>
            <a:ext cx="762000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33800" y="5257800"/>
            <a:ext cx="68580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83435" y="5181600"/>
            <a:ext cx="838200" cy="8382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15000" y="5257800"/>
            <a:ext cx="685800" cy="6858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29400" y="5257800"/>
            <a:ext cx="685800" cy="6858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43800" y="523049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3" y="838200"/>
            <a:ext cx="8991600" cy="5410200"/>
          </a:xfrm>
        </p:spPr>
        <p:txBody>
          <a:bodyPr/>
          <a:lstStyle/>
          <a:p>
            <a:pPr marL="0" indent="0"/>
            <a:r>
              <a:rPr lang="en-US" dirty="0" smtClean="0">
                <a:latin typeface="+mj-lt"/>
                <a:cs typeface="Times New Roman" pitchFamily="18" charset="0"/>
              </a:rPr>
              <a:t>Addressed the problem of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location privacy </a:t>
            </a:r>
            <a:r>
              <a:rPr lang="en-US" dirty="0" smtClean="0">
                <a:latin typeface="+mj-lt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user anonymity </a:t>
            </a:r>
            <a:r>
              <a:rPr lang="en-US" dirty="0" smtClean="0">
                <a:latin typeface="+mj-lt"/>
                <a:cs typeface="Times New Roman" pitchFamily="18" charset="0"/>
              </a:rPr>
              <a:t>in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authenticated </a:t>
            </a:r>
            <a:r>
              <a:rPr lang="en-US" dirty="0" smtClean="0">
                <a:latin typeface="+mj-lt"/>
                <a:cs typeface="Times New Roman" pitchFamily="18" charset="0"/>
              </a:rPr>
              <a:t>location-based services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Developed </a:t>
            </a:r>
            <a:r>
              <a:rPr lang="en-US" dirty="0" smtClean="0">
                <a:latin typeface="+mj-lt"/>
                <a:cs typeface="Times New Roman" pitchFamily="18" charset="0"/>
              </a:rPr>
              <a:t>the </a:t>
            </a:r>
            <a:r>
              <a:rPr lang="en-US" dirty="0" smtClean="0">
                <a:latin typeface="+mj-lt"/>
                <a:cs typeface="Times New Roman" pitchFamily="18" charset="0"/>
              </a:rPr>
              <a:t>MAZE and L-MAZE 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protocols</a:t>
            </a:r>
          </a:p>
          <a:p>
            <a:pPr marL="690563" indent="-171450"/>
            <a:r>
              <a:rPr lang="en-US" dirty="0" smtClean="0">
                <a:latin typeface="+mj-lt"/>
                <a:cs typeface="Times New Roman" pitchFamily="18" charset="0"/>
              </a:rPr>
              <a:t>Preserve </a:t>
            </a:r>
            <a:r>
              <a:rPr lang="en-US" dirty="0">
                <a:latin typeface="+mj-lt"/>
                <a:cs typeface="Times New Roman" pitchFamily="18" charset="0"/>
              </a:rPr>
              <a:t>l</a:t>
            </a:r>
            <a:r>
              <a:rPr lang="en-US" dirty="0" smtClean="0">
                <a:latin typeface="+mj-lt"/>
                <a:cs typeface="Times New Roman" pitchFamily="18" charset="0"/>
              </a:rPr>
              <a:t>ocation privacy</a:t>
            </a:r>
          </a:p>
          <a:p>
            <a:pPr marL="690563" indent="-171450"/>
            <a:r>
              <a:rPr lang="en-US" dirty="0" smtClean="0">
                <a:latin typeface="+mj-lt"/>
                <a:cs typeface="Times New Roman" pitchFamily="18" charset="0"/>
              </a:rPr>
              <a:t>Preserve k-anonymity</a:t>
            </a:r>
          </a:p>
          <a:p>
            <a:pPr marL="690563" indent="-171450"/>
            <a:r>
              <a:rPr lang="en-US" dirty="0" smtClean="0">
                <a:latin typeface="+mj-lt"/>
                <a:cs typeface="Times New Roman" pitchFamily="18" charset="0"/>
              </a:rPr>
              <a:t>Provide user authentication</a:t>
            </a:r>
          </a:p>
          <a:p>
            <a:pPr marL="690563" indent="-171450"/>
            <a:r>
              <a:rPr lang="en-US" dirty="0" smtClean="0">
                <a:latin typeface="+mj-lt"/>
                <a:cs typeface="Times New Roman" pitchFamily="18" charset="0"/>
              </a:rPr>
              <a:t>Are decentralized and don’t require trusted parties</a:t>
            </a:r>
          </a:p>
          <a:p>
            <a:pPr marL="690563" indent="-171450"/>
            <a:r>
              <a:rPr lang="en-US" dirty="0" smtClean="0">
                <a:latin typeface="+mj-lt"/>
                <a:cs typeface="Times New Roman" pitchFamily="18" charset="0"/>
              </a:rPr>
              <a:t>Are resistant to collusion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pPr marL="0" indent="0"/>
            <a:r>
              <a:rPr lang="en-US" dirty="0" smtClean="0">
                <a:latin typeface="+mj-lt"/>
                <a:cs typeface="Times New Roman" pitchFamily="18" charset="0"/>
              </a:rPr>
              <a:t>Evaluated the communication and network overhead for different anonymity requirements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C5204-9658-B641-9ADD-93F8EE9C88C4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1" y="838201"/>
            <a:ext cx="8305800" cy="1295400"/>
          </a:xfrm>
        </p:spPr>
        <p:txBody>
          <a:bodyPr/>
          <a:lstStyle/>
          <a:p>
            <a:pPr marL="0" lvl="1" indent="0"/>
            <a:r>
              <a:rPr lang="en-US" dirty="0" smtClean="0">
                <a:cs typeface="Times New Roman" pitchFamily="18" charset="0"/>
                <a:sym typeface="Wingdings" pitchFamily="2" charset="2"/>
              </a:rPr>
              <a:t>Location disclosure can lead to an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identity disclosure </a:t>
            </a:r>
            <a:endParaRPr lang="en-US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r>
              <a:rPr lang="en-US" altLang="zh-CN" sz="2000" dirty="0" smtClean="0">
                <a:cs typeface="Times New Roman" pitchFamily="18" charset="0"/>
              </a:rPr>
              <a:t>Restricted</a:t>
            </a:r>
            <a:r>
              <a:rPr lang="en-US" altLang="zh-CN" sz="2000" dirty="0" smtClean="0">
                <a:cs typeface="Times New Roman" pitchFamily="18" charset="0"/>
              </a:rPr>
              <a:t>-space identification</a:t>
            </a:r>
          </a:p>
          <a:p>
            <a:endParaRPr lang="en-US" altLang="zh-CN" sz="1400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r>
              <a:rPr lang="en-US" altLang="zh-CN" sz="2000" dirty="0" smtClean="0">
                <a:cs typeface="Times New Roman" pitchFamily="18" charset="0"/>
              </a:rPr>
              <a:t>Time\location correlation</a:t>
            </a:r>
          </a:p>
          <a:p>
            <a:endParaRPr lang="en-US" altLang="zh-CN" sz="2000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endParaRPr lang="en-US" altLang="zh-CN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pPr marL="0" indent="0"/>
            <a:r>
              <a:rPr lang="en-US" altLang="zh-CN" sz="2000" dirty="0" smtClean="0">
                <a:cs typeface="Times New Roman" pitchFamily="18" charset="0"/>
              </a:rPr>
              <a:t>Precise location </a:t>
            </a:r>
            <a:r>
              <a:rPr lang="en-US" altLang="zh-CN" sz="2000" dirty="0" smtClean="0">
                <a:cs typeface="Times New Roman" pitchFamily="18" charset="0"/>
              </a:rPr>
              <a:t>tracking – Link successive </a:t>
            </a:r>
            <a:r>
              <a:rPr lang="en-US" altLang="zh-CN" sz="2000" dirty="0" smtClean="0">
                <a:cs typeface="Times New Roman" pitchFamily="18" charset="0"/>
              </a:rPr>
              <a:t>position updates </a:t>
            </a:r>
            <a:r>
              <a:rPr lang="en-US" altLang="zh-CN" sz="2000" dirty="0" smtClean="0">
                <a:cs typeface="Times New Roman" pitchFamily="18" charset="0"/>
              </a:rPr>
              <a:t>to construct one’s trajectory</a:t>
            </a:r>
          </a:p>
          <a:p>
            <a:pPr marL="0" indent="0"/>
            <a:endParaRPr lang="en-US" altLang="zh-CN" sz="2000" dirty="0" smtClean="0">
              <a:cs typeface="Times New Roman" pitchFamily="18" charset="0"/>
            </a:endParaRPr>
          </a:p>
          <a:p>
            <a:pPr marL="0" indent="0"/>
            <a:r>
              <a:rPr lang="en-US" altLang="zh-CN" sz="2000" dirty="0" smtClean="0">
                <a:cs typeface="Times New Roman" pitchFamily="18" charset="0"/>
              </a:rPr>
              <a:t> User </a:t>
            </a:r>
            <a:r>
              <a:rPr lang="en-US" altLang="zh-CN" sz="2000" dirty="0" smtClean="0">
                <a:cs typeface="Times New Roman" pitchFamily="18" charset="0"/>
              </a:rPr>
              <a:t>habit profiling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13336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De-identification does not Preserve Privacy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5D39-CF4E-41B8-AC3D-E9C193937D5E}" type="slidenum">
              <a:rPr lang="en-US"/>
              <a:pPr/>
              <a:t>21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2133600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1905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Identity</a:t>
            </a:r>
            <a:endParaRPr lang="en-US" altLang="zh-CN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11673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716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352800"/>
            <a:ext cx="1371600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766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Company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733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24400" y="4343400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5000" y="4114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Activity identification</a:t>
            </a:r>
            <a:endParaRPr lang="en-US" altLang="zh-CN" sz="2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21EFE-225C-BD4E-A7D1-29C8D8D003B7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23585" y="685800"/>
            <a:ext cx="662615" cy="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162720" y="1824902"/>
            <a:ext cx="2438400" cy="1088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5120" y="141014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 with k-anonymity</a:t>
            </a:r>
            <a:endParaRPr lang="en-US" sz="1600" b="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62720" y="1977302"/>
            <a:ext cx="24384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2720" y="2053502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List of candidate answers</a:t>
            </a:r>
            <a:endParaRPr lang="en-US" sz="16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80585" y="838200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94785" y="1635911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9645" y="1676400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56666" y="1731583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75785" y="838200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18785" y="1676400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1928185" y="1524000"/>
            <a:ext cx="152400" cy="304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4385" y="2057400"/>
            <a:ext cx="4572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85385" y="1524000"/>
            <a:ext cx="228600" cy="304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2690185" y="1219200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2766385" y="1295400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Program Files (x86)\Tencent\QQ\Users\119420461\Image\UZ5K58KYV}P4@XOFRKUZL]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90800"/>
            <a:ext cx="6434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 descr="C:\Program Files (x86)\Tencent\QQ\Users\119420461\Image\UZ5K58KYV}P4@XOFRKUZL]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0" y="2519363"/>
            <a:ext cx="69832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9182" y="234579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550987" y="2806700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independent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3633" y="3429000"/>
            <a:ext cx="686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None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of the system participants is trusted (users and LBS)! 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953000" y="2895600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latin typeface="Calibri" pitchFamily="34" charset="0"/>
              </a:rPr>
              <a:t>colluding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04800" y="3950335"/>
            <a:ext cx="8305800" cy="2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+mn-lt"/>
                <a:cs typeface="Times New Roman" pitchFamily="18" charset="0"/>
              </a:rPr>
              <a:t>Adversary</a:t>
            </a:r>
            <a:r>
              <a:rPr lang="en-US" altLang="zh-CN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: Curious but Honest </a:t>
            </a:r>
          </a:p>
          <a:p>
            <a:pPr>
              <a:lnSpc>
                <a:spcPct val="120000"/>
              </a:lnSpc>
            </a:pPr>
            <a:endParaRPr lang="en-US" altLang="zh-CN" sz="20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+mn-lt"/>
                <a:cs typeface="Times New Roman" pitchFamily="18" charset="0"/>
              </a:rPr>
              <a:t>Goals</a:t>
            </a:r>
            <a:endParaRPr lang="en-US" altLang="zh-CN" sz="2000" dirty="0">
              <a:latin typeface="+mn-lt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latin typeface="+mn-lt"/>
                <a:cs typeface="Times New Roman" pitchFamily="18" charset="0"/>
              </a:rPr>
              <a:t>Associate </a:t>
            </a:r>
            <a:r>
              <a:rPr lang="en-US" altLang="zh-CN" sz="2000" dirty="0">
                <a:latin typeface="+mn-lt"/>
                <a:cs typeface="Times New Roman" pitchFamily="18" charset="0"/>
              </a:rPr>
              <a:t>a query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with a </a:t>
            </a:r>
            <a:r>
              <a:rPr lang="en-US" altLang="zh-CN" sz="2000" dirty="0">
                <a:latin typeface="+mn-lt"/>
                <a:cs typeface="Times New Roman" pitchFamily="18" charset="0"/>
              </a:rPr>
              <a:t>user’s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identity or location</a:t>
            </a:r>
            <a:endParaRPr lang="en-US" altLang="zh-CN" sz="2000" dirty="0">
              <a:latin typeface="+mn-lt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+mn-lt"/>
                <a:cs typeface="Times New Roman" pitchFamily="18" charset="0"/>
              </a:rPr>
              <a:t>Associate a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response with a </a:t>
            </a:r>
            <a:r>
              <a:rPr lang="en-US" altLang="zh-CN" sz="2000" dirty="0">
                <a:latin typeface="+mn-lt"/>
                <a:cs typeface="Times New Roman" pitchFamily="18" charset="0"/>
              </a:rPr>
              <a:t>user’s identity or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location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latin typeface="+mn-lt"/>
                <a:cs typeface="Times New Roman" pitchFamily="18" charset="0"/>
              </a:rPr>
              <a:t>Learn </a:t>
            </a:r>
            <a:r>
              <a:rPr lang="en-US" altLang="zh-CN" sz="2000" dirty="0">
                <a:latin typeface="+mn-lt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contents </a:t>
            </a:r>
            <a:r>
              <a:rPr lang="en-US" altLang="zh-CN" sz="2000" dirty="0">
                <a:latin typeface="+mn-lt"/>
                <a:cs typeface="Times New Roman" pitchFamily="18" charset="0"/>
              </a:rPr>
              <a:t>of a q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uery or response (users only)</a:t>
            </a:r>
            <a:endParaRPr lang="en-US" altLang="zh-CN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4EC6F-05AA-624C-97C8-C0AA0A1ED4F0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066800"/>
            <a:ext cx="1003300" cy="14605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39000" y="16764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35472" y="838200"/>
            <a:ext cx="822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Every user </a:t>
            </a:r>
            <a:r>
              <a:rPr lang="en-US" altLang="zh-CN" sz="2000" i="1" dirty="0" err="1" smtClean="0">
                <a:latin typeface="+mn-lt"/>
                <a:cs typeface="Times New Roman" pitchFamily="18" charset="0"/>
              </a:rPr>
              <a:t>u</a:t>
            </a:r>
            <a:r>
              <a:rPr lang="en-US" altLang="zh-CN" sz="2000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maintains his own privacy profile </a:t>
            </a:r>
            <a:r>
              <a:rPr lang="en-US" altLang="zh-CN" sz="2000" i="1" dirty="0" smtClean="0">
                <a:latin typeface="+mn-lt"/>
                <a:cs typeface="Times New Roman" pitchFamily="18" charset="0"/>
              </a:rPr>
              <a:t>P</a:t>
            </a:r>
            <a:r>
              <a:rPr lang="en-US" altLang="zh-CN" sz="2000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= &lt; </a:t>
            </a:r>
            <a:r>
              <a:rPr lang="en-US" altLang="zh-CN" sz="2000" i="1" dirty="0" err="1" smtClean="0">
                <a:latin typeface="+mn-lt"/>
                <a:cs typeface="Times New Roman" pitchFamily="18" charset="0"/>
              </a:rPr>
              <a:t>k</a:t>
            </a:r>
            <a:r>
              <a:rPr lang="en-US" altLang="zh-CN" sz="2000" baseline="-25000" dirty="0" err="1" smtClean="0">
                <a:latin typeface="+mn-lt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, </a:t>
            </a:r>
            <a:r>
              <a:rPr lang="el-GR" altLang="zh-CN" sz="2000" i="1" dirty="0" smtClean="0">
                <a:latin typeface="+mn-lt"/>
                <a:cs typeface="Times New Roman" pitchFamily="18" charset="0"/>
              </a:rPr>
              <a:t>φ</a:t>
            </a:r>
            <a:r>
              <a:rPr lang="el-GR" altLang="zh-CN" sz="2000" baseline="-25000" dirty="0" smtClean="0">
                <a:latin typeface="+mn-lt"/>
                <a:cs typeface="Times New Roman" pitchFamily="18" charset="0"/>
              </a:rPr>
              <a:t>ι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&gt;</a:t>
            </a:r>
          </a:p>
          <a:p>
            <a:pPr marL="395288"/>
            <a:r>
              <a:rPr lang="en-US" altLang="zh-CN" sz="2000" i="1" dirty="0" err="1" smtClean="0">
                <a:cs typeface="Times New Roman" pitchFamily="18" charset="0"/>
              </a:rPr>
              <a:t>k</a:t>
            </a:r>
            <a:r>
              <a:rPr lang="en-US" altLang="zh-CN" sz="2000" baseline="-25000" dirty="0" err="1" smtClean="0">
                <a:cs typeface="Times New Roman" pitchFamily="18" charset="0"/>
              </a:rPr>
              <a:t>i</a:t>
            </a:r>
            <a:r>
              <a:rPr lang="en-US" altLang="zh-CN" sz="2000" baseline="-25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: anonymity level</a:t>
            </a:r>
          </a:p>
          <a:p>
            <a:pPr marL="395288"/>
            <a:r>
              <a:rPr lang="el-GR" altLang="zh-CN" sz="20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φ</a:t>
            </a:r>
            <a:r>
              <a:rPr lang="el-GR" altLang="zh-CN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ι</a:t>
            </a:r>
            <a:r>
              <a:rPr lang="en-US" altLang="zh-CN" sz="20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: privacy resolution tolerance</a:t>
            </a:r>
          </a:p>
          <a:p>
            <a:endParaRPr lang="en-US" altLang="zh-CN" sz="2000" dirty="0">
              <a:latin typeface="+mn-lt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Privacy levels: </a:t>
            </a:r>
            <a:r>
              <a:rPr lang="zh-CN" alt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l-GR" altLang="zh-CN" sz="2000" i="1" dirty="0" smtClean="0">
                <a:latin typeface="+mn-lt"/>
                <a:cs typeface="Times New Roman" pitchFamily="18" charset="0"/>
              </a:rPr>
              <a:t>Ρ </a:t>
            </a:r>
            <a:r>
              <a:rPr lang="el-GR" altLang="zh-CN" sz="2000" dirty="0" smtClean="0">
                <a:latin typeface="+mn-lt"/>
                <a:cs typeface="Times New Roman" pitchFamily="18" charset="0"/>
              </a:rPr>
              <a:t>=</a:t>
            </a:r>
            <a:r>
              <a:rPr lang="el-GR" altLang="zh-CN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{</a:t>
            </a:r>
            <a:r>
              <a:rPr lang="en-US" altLang="zh-CN" sz="2000" i="1" dirty="0" smtClean="0">
                <a:latin typeface="+mn-lt"/>
                <a:cs typeface="Times New Roman" pitchFamily="18" charset="0"/>
              </a:rPr>
              <a:t>P</a:t>
            </a:r>
            <a:r>
              <a:rPr lang="en-US" altLang="zh-CN" sz="2000" baseline="30000" dirty="0" smtClean="0">
                <a:latin typeface="+mn-lt"/>
                <a:cs typeface="Times New Roman" pitchFamily="18" charset="0"/>
              </a:rPr>
              <a:t>a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zh-CN" sz="2000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n-US" altLang="zh-CN" sz="2000" baseline="30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 ,…,</a:t>
            </a:r>
            <a:r>
              <a:rPr lang="en-US" altLang="zh-CN" sz="2000" i="1" dirty="0" err="1" smtClean="0">
                <a:latin typeface="+mn-lt"/>
                <a:cs typeface="Times New Roman" pitchFamily="18" charset="0"/>
              </a:rPr>
              <a:t>P</a:t>
            </a:r>
            <a:r>
              <a:rPr lang="en-US" altLang="zh-CN" sz="2000" baseline="30000" dirty="0" err="1" smtClean="0">
                <a:latin typeface="+mn-lt"/>
                <a:cs typeface="Times New Roman" pitchFamily="18" charset="0"/>
              </a:rPr>
              <a:t>g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} satisfy      </a:t>
            </a:r>
            <a:r>
              <a:rPr lang="en-US" altLang="zh-CN" sz="20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n-US" altLang="zh-CN" sz="20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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zh-CN" sz="20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n-US" altLang="zh-CN" sz="2000" baseline="30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   </a:t>
            </a:r>
            <a:r>
              <a:rPr lang="en-US" altLang="zh-CN" sz="2000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en-US" altLang="zh-CN" sz="2000" baseline="30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 </a:t>
            </a:r>
            <a:r>
              <a:rPr lang="en-US" altLang="zh-CN" sz="20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en-US" altLang="zh-CN" sz="20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   </a:t>
            </a:r>
            <a:r>
              <a:rPr lang="el-GR" altLang="zh-CN" sz="20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φ</a:t>
            </a:r>
            <a:r>
              <a:rPr lang="en-US" altLang="zh-CN" sz="20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 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 </a:t>
            </a:r>
            <a:r>
              <a:rPr lang="el-GR" altLang="zh-CN" sz="20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φ</a:t>
            </a:r>
            <a:r>
              <a:rPr lang="en-US" altLang="zh-CN" sz="20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endParaRPr lang="zh-CN" altLang="en-US" sz="2000" baseline="30000" dirty="0" smtClean="0">
              <a:latin typeface="+mn-lt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+mn-lt"/>
                <a:cs typeface="Times New Roman" pitchFamily="18" charset="0"/>
              </a:rPr>
              <a:t> </a:t>
            </a:r>
          </a:p>
          <a:p>
            <a:endParaRPr lang="en-US" altLang="zh-CN" sz="2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63082"/>
              </p:ext>
            </p:extLst>
          </p:nvPr>
        </p:nvGraphicFramePr>
        <p:xfrm>
          <a:off x="3718607" y="4222159"/>
          <a:ext cx="257132" cy="39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quation" r:id="rId3" imgW="190477" imgH="291771" progId="Equation.3">
                  <p:embed/>
                </p:oleObj>
              </mc:Choice>
              <mc:Fallback>
                <p:oleObj name="Equation" r:id="rId3" imgW="190477" imgH="291771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607" y="4222159"/>
                        <a:ext cx="257132" cy="394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01022"/>
              </p:ext>
            </p:extLst>
          </p:nvPr>
        </p:nvGraphicFramePr>
        <p:xfrm>
          <a:off x="3352800" y="5401207"/>
          <a:ext cx="291241" cy="39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" name="Equation" r:id="rId5" imgW="215801" imgH="291771" progId="Equation.3">
                  <p:embed/>
                </p:oleObj>
              </mc:Choice>
              <mc:Fallback>
                <p:oleObj name="Equation" r:id="rId5" imgW="215801" imgH="291771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01207"/>
                        <a:ext cx="291241" cy="39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86638"/>
              </p:ext>
            </p:extLst>
          </p:nvPr>
        </p:nvGraphicFramePr>
        <p:xfrm>
          <a:off x="4947105" y="5769367"/>
          <a:ext cx="291241" cy="39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" name="Equation" r:id="rId7" imgW="215801" imgH="291771" progId="Equation.3">
                  <p:embed/>
                </p:oleObj>
              </mc:Choice>
              <mc:Fallback>
                <p:oleObj name="Equation" r:id="rId7" imgW="215801" imgH="291771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105" y="5769367"/>
                        <a:ext cx="291241" cy="39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20722"/>
              </p:ext>
            </p:extLst>
          </p:nvPr>
        </p:nvGraphicFramePr>
        <p:xfrm>
          <a:off x="5084763" y="4707200"/>
          <a:ext cx="291241" cy="39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Equation" r:id="rId9" imgW="215801" imgH="291771" progId="Equation.3">
                  <p:embed/>
                </p:oleObj>
              </mc:Choice>
              <mc:Fallback>
                <p:oleObj name="Equation" r:id="rId9" imgW="215801" imgH="291771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07200"/>
                        <a:ext cx="291241" cy="39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90153"/>
              </p:ext>
            </p:extLst>
          </p:nvPr>
        </p:nvGraphicFramePr>
        <p:xfrm>
          <a:off x="4268671" y="5056818"/>
          <a:ext cx="291241" cy="39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Equation" r:id="rId11" imgW="215801" imgH="291771" progId="Equation.3">
                  <p:embed/>
                </p:oleObj>
              </mc:Choice>
              <mc:Fallback>
                <p:oleObj name="Equation" r:id="rId11" imgW="215801" imgH="291771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71" y="5056818"/>
                        <a:ext cx="291241" cy="39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29343"/>
              </p:ext>
            </p:extLst>
          </p:nvPr>
        </p:nvGraphicFramePr>
        <p:xfrm>
          <a:off x="6039973" y="5605271"/>
          <a:ext cx="291241" cy="39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973" y="5605271"/>
                        <a:ext cx="291241" cy="39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4399"/>
              </p:ext>
            </p:extLst>
          </p:nvPr>
        </p:nvGraphicFramePr>
        <p:xfrm>
          <a:off x="2646363" y="5757669"/>
          <a:ext cx="272875" cy="39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Equation" r:id="rId15" imgW="203261" imgH="291947" progId="Equation.3">
                  <p:embed/>
                </p:oleObj>
              </mc:Choice>
              <mc:Fallback>
                <p:oleObj name="Equation" r:id="rId15" imgW="203261" imgH="291947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5757669"/>
                        <a:ext cx="272875" cy="393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35872"/>
              </p:ext>
            </p:extLst>
          </p:nvPr>
        </p:nvGraphicFramePr>
        <p:xfrm>
          <a:off x="3431833" y="3730540"/>
          <a:ext cx="236540" cy="41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Equation" r:id="rId17" imgW="215801" imgH="291771" progId="Equation.3">
                  <p:embed/>
                </p:oleObj>
              </mc:Choice>
              <mc:Fallback>
                <p:oleObj name="Equation" r:id="rId17" imgW="215801" imgH="291771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33" y="3730540"/>
                        <a:ext cx="236540" cy="416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135306"/>
              </p:ext>
            </p:extLst>
          </p:nvPr>
        </p:nvGraphicFramePr>
        <p:xfrm>
          <a:off x="3371453" y="2756814"/>
          <a:ext cx="3163093" cy="36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Equation" r:id="rId19" imgW="1980924" imgH="228738" progId="Equation.3">
                  <p:embed/>
                </p:oleObj>
              </mc:Choice>
              <mc:Fallback>
                <p:oleObj name="Equation" r:id="rId19" imgW="1980924" imgH="228738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53" y="2756814"/>
                        <a:ext cx="3163093" cy="36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133"/>
          <p:cNvSpPr>
            <a:spLocks noChangeShapeType="1"/>
          </p:cNvSpPr>
          <p:nvPr/>
        </p:nvSpPr>
        <p:spPr bwMode="auto">
          <a:xfrm flipH="1">
            <a:off x="2333105" y="454811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34"/>
          <p:cNvSpPr>
            <a:spLocks noChangeShapeType="1"/>
          </p:cNvSpPr>
          <p:nvPr/>
        </p:nvSpPr>
        <p:spPr bwMode="auto">
          <a:xfrm flipH="1" flipV="1">
            <a:off x="3280569" y="4124477"/>
            <a:ext cx="14446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35"/>
          <p:cNvSpPr>
            <a:spLocks noChangeShapeType="1"/>
          </p:cNvSpPr>
          <p:nvPr/>
        </p:nvSpPr>
        <p:spPr bwMode="auto">
          <a:xfrm flipH="1">
            <a:off x="3196705" y="4764013"/>
            <a:ext cx="217487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36"/>
          <p:cNvSpPr>
            <a:spLocks noChangeShapeType="1"/>
          </p:cNvSpPr>
          <p:nvPr/>
        </p:nvSpPr>
        <p:spPr bwMode="auto">
          <a:xfrm>
            <a:off x="3657601" y="4724401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37"/>
          <p:cNvSpPr>
            <a:spLocks noChangeShapeType="1"/>
          </p:cNvSpPr>
          <p:nvPr/>
        </p:nvSpPr>
        <p:spPr bwMode="auto">
          <a:xfrm>
            <a:off x="3701530" y="4548113"/>
            <a:ext cx="1008062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38"/>
          <p:cNvSpPr>
            <a:spLocks noChangeShapeType="1"/>
          </p:cNvSpPr>
          <p:nvPr/>
        </p:nvSpPr>
        <p:spPr bwMode="auto">
          <a:xfrm flipH="1">
            <a:off x="2622030" y="5627613"/>
            <a:ext cx="35877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40"/>
          <p:cNvSpPr>
            <a:spLocks noChangeShapeType="1"/>
          </p:cNvSpPr>
          <p:nvPr/>
        </p:nvSpPr>
        <p:spPr bwMode="auto">
          <a:xfrm flipV="1">
            <a:off x="4709592" y="5051351"/>
            <a:ext cx="144463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41"/>
          <p:cNvSpPr>
            <a:spLocks noChangeShapeType="1"/>
          </p:cNvSpPr>
          <p:nvPr/>
        </p:nvSpPr>
        <p:spPr bwMode="auto">
          <a:xfrm flipH="1" flipV="1">
            <a:off x="5029199" y="5029199"/>
            <a:ext cx="688455" cy="6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7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69162"/>
              </p:ext>
            </p:extLst>
          </p:nvPr>
        </p:nvGraphicFramePr>
        <p:xfrm>
          <a:off x="2331518" y="4484840"/>
          <a:ext cx="360772" cy="39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Equation" r:id="rId21" imgW="266448" imgH="291771" progId="Equation.3">
                  <p:embed/>
                </p:oleObj>
              </mc:Choice>
              <mc:Fallback>
                <p:oleObj name="Equation" r:id="rId21" imgW="266448" imgH="291771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518" y="4484840"/>
                        <a:ext cx="360772" cy="393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184"/>
          <p:cNvSpPr>
            <a:spLocks noChangeShapeType="1"/>
          </p:cNvSpPr>
          <p:nvPr/>
        </p:nvSpPr>
        <p:spPr bwMode="auto">
          <a:xfrm flipV="1">
            <a:off x="3366194" y="3154476"/>
            <a:ext cx="2304256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2" name="Text Box 185"/>
          <p:cNvSpPr txBox="1">
            <a:spLocks noChangeArrowheads="1"/>
          </p:cNvSpPr>
          <p:nvPr/>
        </p:nvSpPr>
        <p:spPr bwMode="auto">
          <a:xfrm>
            <a:off x="4014266" y="3226484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</a:p>
        </p:txBody>
      </p:sp>
      <p:sp>
        <p:nvSpPr>
          <p:cNvPr id="83" name="Line 186"/>
          <p:cNvSpPr>
            <a:spLocks noChangeShapeType="1"/>
          </p:cNvSpPr>
          <p:nvPr/>
        </p:nvSpPr>
        <p:spPr bwMode="auto">
          <a:xfrm flipH="1">
            <a:off x="5886474" y="3082468"/>
            <a:ext cx="72008" cy="28803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4" name="Text Box 187"/>
          <p:cNvSpPr txBox="1">
            <a:spLocks noChangeArrowheads="1"/>
          </p:cNvSpPr>
          <p:nvPr/>
        </p:nvSpPr>
        <p:spPr bwMode="auto">
          <a:xfrm>
            <a:off x="5454426" y="3333665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</a:p>
        </p:txBody>
      </p:sp>
      <p:sp>
        <p:nvSpPr>
          <p:cNvPr id="85" name="Line 188"/>
          <p:cNvSpPr>
            <a:spLocks noChangeShapeType="1"/>
          </p:cNvSpPr>
          <p:nvPr/>
        </p:nvSpPr>
        <p:spPr bwMode="auto">
          <a:xfrm>
            <a:off x="6318522" y="3082468"/>
            <a:ext cx="144016" cy="2880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2114674" y="274843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en-US" altLang="zh-CN" sz="2000" dirty="0" smtClean="0">
                <a:solidFill>
                  <a:srgbClr val="0000FF"/>
                </a:solidFill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4" name="Line 139"/>
          <p:cNvSpPr>
            <a:spLocks noChangeShapeType="1"/>
          </p:cNvSpPr>
          <p:nvPr/>
        </p:nvSpPr>
        <p:spPr bwMode="auto">
          <a:xfrm flipH="1" flipV="1">
            <a:off x="4038600" y="5486399"/>
            <a:ext cx="22920" cy="6453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139"/>
          <p:cNvSpPr>
            <a:spLocks noChangeShapeType="1"/>
          </p:cNvSpPr>
          <p:nvPr/>
        </p:nvSpPr>
        <p:spPr bwMode="auto">
          <a:xfrm flipH="1" flipV="1">
            <a:off x="4191000" y="5410200"/>
            <a:ext cx="446584" cy="4335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>
            <a:off x="3352800" y="4419600"/>
            <a:ext cx="360363" cy="360039"/>
          </a:xfrm>
          <a:prstGeom prst="ellipse">
            <a:avLst/>
          </a:prstGeom>
          <a:solidFill>
            <a:srgbClr val="FFCC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9" name="Oval 64"/>
          <p:cNvSpPr>
            <a:spLocks noChangeArrowheads="1"/>
          </p:cNvSpPr>
          <p:nvPr/>
        </p:nvSpPr>
        <p:spPr bwMode="auto">
          <a:xfrm>
            <a:off x="1981200" y="43434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1" name="Oval 64"/>
          <p:cNvSpPr>
            <a:spLocks noChangeArrowheads="1"/>
          </p:cNvSpPr>
          <p:nvPr/>
        </p:nvSpPr>
        <p:spPr bwMode="auto">
          <a:xfrm>
            <a:off x="4724400" y="47244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4" name="Oval 64"/>
          <p:cNvSpPr>
            <a:spLocks noChangeArrowheads="1"/>
          </p:cNvSpPr>
          <p:nvPr/>
        </p:nvSpPr>
        <p:spPr bwMode="auto">
          <a:xfrm>
            <a:off x="3886200" y="60960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Oval 64"/>
          <p:cNvSpPr>
            <a:spLocks noChangeArrowheads="1"/>
          </p:cNvSpPr>
          <p:nvPr/>
        </p:nvSpPr>
        <p:spPr bwMode="auto">
          <a:xfrm>
            <a:off x="2971800" y="5410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Oval 64"/>
          <p:cNvSpPr>
            <a:spLocks noChangeArrowheads="1"/>
          </p:cNvSpPr>
          <p:nvPr/>
        </p:nvSpPr>
        <p:spPr bwMode="auto">
          <a:xfrm>
            <a:off x="2992437" y="38100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Oval 64"/>
          <p:cNvSpPr>
            <a:spLocks noChangeArrowheads="1"/>
          </p:cNvSpPr>
          <p:nvPr/>
        </p:nvSpPr>
        <p:spPr bwMode="auto">
          <a:xfrm>
            <a:off x="5638800" y="56388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Oval 64"/>
          <p:cNvSpPr>
            <a:spLocks noChangeArrowheads="1"/>
          </p:cNvSpPr>
          <p:nvPr/>
        </p:nvSpPr>
        <p:spPr bwMode="auto">
          <a:xfrm>
            <a:off x="4572000" y="5791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8909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25785"/>
              </p:ext>
            </p:extLst>
          </p:nvPr>
        </p:nvGraphicFramePr>
        <p:xfrm>
          <a:off x="4280868" y="6125936"/>
          <a:ext cx="237454" cy="39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" name="Equation" r:id="rId23" imgW="203261" imgH="291947" progId="Equation.3">
                  <p:embed/>
                </p:oleObj>
              </mc:Choice>
              <mc:Fallback>
                <p:oleObj name="Equation" r:id="rId23" imgW="203261" imgH="291947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68" y="6125936"/>
                        <a:ext cx="237454" cy="393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 Box 187"/>
          <p:cNvSpPr txBox="1">
            <a:spLocks noChangeArrowheads="1"/>
          </p:cNvSpPr>
          <p:nvPr/>
        </p:nvSpPr>
        <p:spPr bwMode="auto">
          <a:xfrm>
            <a:off x="6185594" y="3290214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64"/>
          <p:cNvSpPr>
            <a:spLocks noChangeArrowheads="1"/>
          </p:cNvSpPr>
          <p:nvPr/>
        </p:nvSpPr>
        <p:spPr bwMode="auto">
          <a:xfrm>
            <a:off x="2286000" y="56388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5" name="Oval 64"/>
          <p:cNvSpPr>
            <a:spLocks noChangeArrowheads="1"/>
          </p:cNvSpPr>
          <p:nvPr/>
        </p:nvSpPr>
        <p:spPr bwMode="auto">
          <a:xfrm>
            <a:off x="3886200" y="5105400"/>
            <a:ext cx="360363" cy="360039"/>
          </a:xfrm>
          <a:prstGeom prst="ellipse">
            <a:avLst/>
          </a:prstGeom>
          <a:solidFill>
            <a:srgbClr val="FF0000">
              <a:alpha val="58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7EF91-FC3D-A247-BF41-41C8A758698A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2677047" y="3512505"/>
            <a:ext cx="3303859" cy="3261989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7" name="Oval 136"/>
          <p:cNvSpPr/>
          <p:nvPr/>
        </p:nvSpPr>
        <p:spPr>
          <a:xfrm>
            <a:off x="1853270" y="2489374"/>
            <a:ext cx="3303859" cy="3261989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3505200" y="3642989"/>
            <a:ext cx="1524000" cy="52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14907"/>
              </p:ext>
            </p:extLst>
          </p:nvPr>
        </p:nvGraphicFramePr>
        <p:xfrm>
          <a:off x="3423856" y="3168102"/>
          <a:ext cx="238959" cy="42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" name="Equation" r:id="rId3" imgW="215801" imgH="291771" progId="Equation.3">
                  <p:embed/>
                </p:oleObj>
              </mc:Choice>
              <mc:Fallback>
                <p:oleObj name="Equation" r:id="rId3" imgW="215801" imgH="291771" progId="Equation.3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856" y="3168102"/>
                        <a:ext cx="238959" cy="422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03528"/>
              </p:ext>
            </p:extLst>
          </p:nvPr>
        </p:nvGraphicFramePr>
        <p:xfrm>
          <a:off x="2196578" y="3577057"/>
          <a:ext cx="36507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" name="Equation" r:id="rId5" imgW="266448" imgH="291771" progId="Equation.3">
                  <p:embed/>
                </p:oleObj>
              </mc:Choice>
              <mc:Fallback>
                <p:oleObj name="Equation" r:id="rId5" imgW="266448" imgH="291771" progId="Equation.3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578" y="3577057"/>
                        <a:ext cx="36507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04800" y="914400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initiator (GI)  selects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 selects a random point within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 sends group formation message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Phase: Step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20617"/>
              </p:ext>
            </p:extLst>
          </p:nvPr>
        </p:nvGraphicFramePr>
        <p:xfrm>
          <a:off x="3688929" y="3721781"/>
          <a:ext cx="260200" cy="39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" name="Equation" r:id="rId7" imgW="190477" imgH="291771" progId="Equation.3">
                  <p:embed/>
                </p:oleObj>
              </mc:Choice>
              <mc:Fallback>
                <p:oleObj name="Equation" r:id="rId7" imgW="190477" imgH="291771" progId="Equation.3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929" y="3721781"/>
                        <a:ext cx="260200" cy="399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11528"/>
              </p:ext>
            </p:extLst>
          </p:nvPr>
        </p:nvGraphicFramePr>
        <p:xfrm>
          <a:off x="3324670" y="4906267"/>
          <a:ext cx="29471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" name="Equation" r:id="rId9" imgW="215801" imgH="291771" progId="Equation.3">
                  <p:embed/>
                </p:oleObj>
              </mc:Choice>
              <mc:Fallback>
                <p:oleObj name="Equation" r:id="rId9" imgW="215801" imgH="291771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670" y="4906267"/>
                        <a:ext cx="29471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80626"/>
              </p:ext>
            </p:extLst>
          </p:nvPr>
        </p:nvGraphicFramePr>
        <p:xfrm>
          <a:off x="3681496" y="5744839"/>
          <a:ext cx="24028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" name="Equation" r:id="rId11" imgW="203261" imgH="291947" progId="Equation.3">
                  <p:embed/>
                </p:oleObj>
              </mc:Choice>
              <mc:Fallback>
                <p:oleObj name="Equation" r:id="rId11" imgW="203261" imgH="291947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96" y="5744839"/>
                        <a:ext cx="24028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40866"/>
              </p:ext>
            </p:extLst>
          </p:nvPr>
        </p:nvGraphicFramePr>
        <p:xfrm>
          <a:off x="4973388" y="5215164"/>
          <a:ext cx="29471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388" y="5215164"/>
                        <a:ext cx="29471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732198"/>
              </p:ext>
            </p:extLst>
          </p:nvPr>
        </p:nvGraphicFramePr>
        <p:xfrm>
          <a:off x="4578338" y="3910432"/>
          <a:ext cx="29471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" name="Equation" r:id="rId15" imgW="215801" imgH="291771" progId="Equation.3">
                  <p:embed/>
                </p:oleObj>
              </mc:Choice>
              <mc:Fallback>
                <p:oleObj name="Equation" r:id="rId15" imgW="215801" imgH="291771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38" y="3910432"/>
                        <a:ext cx="29471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5954"/>
              </p:ext>
            </p:extLst>
          </p:nvPr>
        </p:nvGraphicFramePr>
        <p:xfrm>
          <a:off x="4198578" y="4271142"/>
          <a:ext cx="29471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Equation" r:id="rId17" imgW="215801" imgH="291771" progId="Equation.3">
                  <p:embed/>
                </p:oleObj>
              </mc:Choice>
              <mc:Fallback>
                <p:oleObj name="Equation" r:id="rId17" imgW="215801" imgH="291771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578" y="4271142"/>
                        <a:ext cx="29471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14089"/>
              </p:ext>
            </p:extLst>
          </p:nvPr>
        </p:nvGraphicFramePr>
        <p:xfrm>
          <a:off x="6019800" y="5328334"/>
          <a:ext cx="294716" cy="3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" name="Equation" r:id="rId19" imgW="215801" imgH="291771" progId="Equation.3">
                  <p:embed/>
                </p:oleObj>
              </mc:Choice>
              <mc:Fallback>
                <p:oleObj name="Equation" r:id="rId19" imgW="215801" imgH="291771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28334"/>
                        <a:ext cx="294716" cy="398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08889"/>
              </p:ext>
            </p:extLst>
          </p:nvPr>
        </p:nvGraphicFramePr>
        <p:xfrm>
          <a:off x="1943014" y="5245036"/>
          <a:ext cx="276131" cy="39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" name="Equation" r:id="rId21" imgW="203261" imgH="291947" progId="Equation.3">
                  <p:embed/>
                </p:oleObj>
              </mc:Choice>
              <mc:Fallback>
                <p:oleObj name="Equation" r:id="rId21" imgW="203261" imgH="291947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014" y="5245036"/>
                        <a:ext cx="276131" cy="398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72740"/>
              </p:ext>
            </p:extLst>
          </p:nvPr>
        </p:nvGraphicFramePr>
        <p:xfrm>
          <a:off x="4101578" y="2204077"/>
          <a:ext cx="2300195" cy="34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" name="Equation" r:id="rId23" imgW="1625416" imgH="241415" progId="Equation.3">
                  <p:embed/>
                </p:oleObj>
              </mc:Choice>
              <mc:Fallback>
                <p:oleObj name="Equation" r:id="rId23" imgW="1625416" imgH="241415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578" y="2204077"/>
                        <a:ext cx="2300195" cy="341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>
          <a:xfrm flipV="1">
            <a:off x="4068861" y="4578350"/>
            <a:ext cx="1798539" cy="55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32264"/>
              </p:ext>
            </p:extLst>
          </p:nvPr>
        </p:nvGraphicFramePr>
        <p:xfrm>
          <a:off x="5181600" y="47942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" name="Equation" r:id="rId25" imgW="190362" imgH="177708" progId="Equation.3">
                  <p:embed/>
                </p:oleObj>
              </mc:Choice>
              <mc:Fallback>
                <p:oleObj name="Equation" r:id="rId25" imgW="190362" imgH="177708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94250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3930922" y="5057775"/>
          <a:ext cx="15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" name="Equation" r:id="rId27" imgW="152124" imgH="292123" progId="Equation.3">
                  <p:embed/>
                </p:oleObj>
              </mc:Choice>
              <mc:Fallback>
                <p:oleObj name="Equation" r:id="rId27" imgW="152124" imgH="292123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922" y="5057775"/>
                        <a:ext cx="152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64580"/>
              </p:ext>
            </p:extLst>
          </p:nvPr>
        </p:nvGraphicFramePr>
        <p:xfrm>
          <a:off x="5737225" y="3779506"/>
          <a:ext cx="1214777" cy="35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" name="Equation" r:id="rId29" imgW="736370" imgH="216061" progId="Equation.3">
                  <p:embed/>
                </p:oleObj>
              </mc:Choice>
              <mc:Fallback>
                <p:oleObj name="Equation" r:id="rId29" imgW="736370" imgH="216061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3779506"/>
                        <a:ext cx="1214777" cy="357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Oval 64"/>
          <p:cNvSpPr>
            <a:spLocks noChangeArrowheads="1"/>
          </p:cNvSpPr>
          <p:nvPr/>
        </p:nvSpPr>
        <p:spPr bwMode="auto">
          <a:xfrm>
            <a:off x="3006997" y="32829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9" name="Oval 64"/>
          <p:cNvSpPr>
            <a:spLocks noChangeArrowheads="1"/>
          </p:cNvSpPr>
          <p:nvPr/>
        </p:nvSpPr>
        <p:spPr bwMode="auto">
          <a:xfrm>
            <a:off x="2016397" y="3968751"/>
            <a:ext cx="360363" cy="357526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0" name="Straight Arrow Connector 99"/>
          <p:cNvCxnSpPr>
            <a:endCxn id="99" idx="6"/>
          </p:cNvCxnSpPr>
          <p:nvPr/>
        </p:nvCxnSpPr>
        <p:spPr>
          <a:xfrm flipH="1">
            <a:off x="2376760" y="4121150"/>
            <a:ext cx="935038" cy="2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Oval 64"/>
          <p:cNvSpPr>
            <a:spLocks noChangeArrowheads="1"/>
          </p:cNvSpPr>
          <p:nvPr/>
        </p:nvSpPr>
        <p:spPr bwMode="auto">
          <a:xfrm>
            <a:off x="3311797" y="3968750"/>
            <a:ext cx="360363" cy="360039"/>
          </a:xfrm>
          <a:prstGeom prst="ellipse">
            <a:avLst/>
          </a:prstGeom>
          <a:solidFill>
            <a:srgbClr val="FFCC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Oval 64"/>
          <p:cNvSpPr>
            <a:spLocks noChangeArrowheads="1"/>
          </p:cNvSpPr>
          <p:nvPr/>
        </p:nvSpPr>
        <p:spPr bwMode="auto">
          <a:xfrm>
            <a:off x="2930797" y="48831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Oval 64"/>
          <p:cNvSpPr>
            <a:spLocks noChangeArrowheads="1"/>
          </p:cNvSpPr>
          <p:nvPr/>
        </p:nvSpPr>
        <p:spPr bwMode="auto">
          <a:xfrm>
            <a:off x="2244997" y="51879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Oval 64"/>
          <p:cNvSpPr>
            <a:spLocks noChangeArrowheads="1"/>
          </p:cNvSpPr>
          <p:nvPr/>
        </p:nvSpPr>
        <p:spPr bwMode="auto">
          <a:xfrm>
            <a:off x="3921397" y="57213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Oval 64"/>
          <p:cNvSpPr>
            <a:spLocks noChangeArrowheads="1"/>
          </p:cNvSpPr>
          <p:nvPr/>
        </p:nvSpPr>
        <p:spPr bwMode="auto">
          <a:xfrm>
            <a:off x="4607197" y="53403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Oval 64"/>
          <p:cNvSpPr>
            <a:spLocks noChangeArrowheads="1"/>
          </p:cNvSpPr>
          <p:nvPr/>
        </p:nvSpPr>
        <p:spPr bwMode="auto">
          <a:xfrm>
            <a:off x="5597797" y="52641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0" name="Oval 64"/>
          <p:cNvSpPr>
            <a:spLocks noChangeArrowheads="1"/>
          </p:cNvSpPr>
          <p:nvPr/>
        </p:nvSpPr>
        <p:spPr bwMode="auto">
          <a:xfrm>
            <a:off x="4759597" y="42735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1" name="Oval 64"/>
          <p:cNvSpPr>
            <a:spLocks noChangeArrowheads="1"/>
          </p:cNvSpPr>
          <p:nvPr/>
        </p:nvSpPr>
        <p:spPr bwMode="auto">
          <a:xfrm>
            <a:off x="3921397" y="4578350"/>
            <a:ext cx="360363" cy="360039"/>
          </a:xfrm>
          <a:prstGeom prst="ellipse">
            <a:avLst/>
          </a:prstGeom>
          <a:solidFill>
            <a:srgbClr val="FF0000">
              <a:alpha val="58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2" name="Straight Arrow Connector 111"/>
          <p:cNvCxnSpPr>
            <a:endCxn id="98" idx="5"/>
          </p:cNvCxnSpPr>
          <p:nvPr/>
        </p:nvCxnSpPr>
        <p:spPr>
          <a:xfrm flipH="1" flipV="1">
            <a:off x="3314586" y="3590263"/>
            <a:ext cx="170249" cy="37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3" idx="3"/>
            <a:endCxn id="105" idx="0"/>
          </p:cNvCxnSpPr>
          <p:nvPr/>
        </p:nvCxnSpPr>
        <p:spPr>
          <a:xfrm flipH="1">
            <a:off x="3110979" y="4276063"/>
            <a:ext cx="253592" cy="607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3" idx="5"/>
            <a:endCxn id="111" idx="1"/>
          </p:cNvCxnSpPr>
          <p:nvPr/>
        </p:nvCxnSpPr>
        <p:spPr>
          <a:xfrm>
            <a:off x="3619386" y="4276063"/>
            <a:ext cx="354785" cy="355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3" idx="6"/>
            <a:endCxn id="110" idx="1"/>
          </p:cNvCxnSpPr>
          <p:nvPr/>
        </p:nvCxnSpPr>
        <p:spPr>
          <a:xfrm>
            <a:off x="3672160" y="4148770"/>
            <a:ext cx="1140211" cy="17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3429000" y="43434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" name="Equation" r:id="rId31" imgW="139447" imgH="292123" progId="Equation.3">
                  <p:embed/>
                </p:oleObj>
              </mc:Choice>
              <mc:Fallback>
                <p:oleObj name="Equation" r:id="rId31" imgW="139447" imgH="292123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434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880981"/>
              </p:ext>
            </p:extLst>
          </p:nvPr>
        </p:nvGraphicFramePr>
        <p:xfrm>
          <a:off x="4114800" y="373380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" name="Equation" r:id="rId33" imgW="190362" imgH="177708" progId="Equation.3">
                  <p:embed/>
                </p:oleObj>
              </mc:Choice>
              <mc:Fallback>
                <p:oleObj name="Equation" r:id="rId33" imgW="190362" imgH="177708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Oval 142"/>
          <p:cNvSpPr/>
          <p:nvPr/>
        </p:nvSpPr>
        <p:spPr>
          <a:xfrm>
            <a:off x="4038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0203-5DE0-FF46-92D2-47CC3CBF17C3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7" grpId="0" animBg="1"/>
      <p:bldP spid="137" grpId="1" animBg="1"/>
      <p:bldP spid="97" grpId="0"/>
      <p:bldP spid="1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62"/>
          <p:cNvSpPr>
            <a:spLocks noChangeArrowheads="1"/>
          </p:cNvSpPr>
          <p:nvPr/>
        </p:nvSpPr>
        <p:spPr bwMode="auto">
          <a:xfrm>
            <a:off x="1981200" y="3200400"/>
            <a:ext cx="360363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3048000" y="2667000"/>
            <a:ext cx="360362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43200" y="2971800"/>
            <a:ext cx="2735262" cy="2736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Phase: Step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9990" y="895290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If </a:t>
            </a:r>
            <a:r>
              <a:rPr lang="en-US" altLang="zh-CN" sz="2000" b="0" i="1" dirty="0" smtClean="0">
                <a:latin typeface="+mn-lt"/>
                <a:cs typeface="Times New Roman" pitchFamily="18" charset="0"/>
              </a:rPr>
              <a:t>P</a:t>
            </a:r>
            <a:r>
              <a:rPr lang="en-US" altLang="zh-CN" sz="2000" b="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 ≥ </a:t>
            </a:r>
            <a:r>
              <a:rPr lang="en-US" altLang="zh-CN" sz="2000" b="0" i="1" dirty="0" smtClean="0">
                <a:latin typeface="+mn-lt"/>
                <a:cs typeface="Times New Roman" pitchFamily="18" charset="0"/>
              </a:rPr>
              <a:t>P</a:t>
            </a:r>
            <a:r>
              <a:rPr lang="en-US" altLang="zh-CN" sz="2000" b="0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, a user </a:t>
            </a:r>
            <a:r>
              <a:rPr lang="en-US" altLang="zh-CN" sz="2000" b="0" i="1" dirty="0" err="1" smtClean="0">
                <a:latin typeface="+mn-lt"/>
                <a:cs typeface="Times New Roman" pitchFamily="18" charset="0"/>
              </a:rPr>
              <a:t>u</a:t>
            </a:r>
            <a:r>
              <a:rPr lang="en-US" altLang="zh-CN" sz="2000" b="0" i="1" baseline="-25000" dirty="0" err="1" smtClean="0">
                <a:latin typeface="+mn-lt"/>
                <a:cs typeface="Times New Roman" pitchFamily="18" charset="0"/>
              </a:rPr>
              <a:t>j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 located within the CR, replies with a join message</a:t>
            </a:r>
          </a:p>
          <a:p>
            <a:endParaRPr lang="en-US" altLang="zh-CN" sz="2000" dirty="0">
              <a:latin typeface="+mn-lt"/>
              <a:cs typeface="Times New Roman" pitchFamily="18" charset="0"/>
            </a:endParaRPr>
          </a:p>
          <a:p>
            <a:endParaRPr lang="en-US" altLang="zh-CN" sz="2000" b="0" dirty="0" smtClean="0">
              <a:latin typeface="+mn-lt"/>
              <a:cs typeface="Times New Roman" pitchFamily="18" charset="0"/>
            </a:endParaRPr>
          </a:p>
          <a:p>
            <a:r>
              <a:rPr lang="en-US" sz="2000" dirty="0">
                <a:latin typeface="+mn-lt"/>
                <a:cs typeface="Times New Roman" pitchFamily="18" charset="0"/>
              </a:rPr>
              <a:t>All nodes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within the CR that receive 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m</a:t>
            </a:r>
            <a:r>
              <a:rPr lang="en-US" sz="2000" i="1" baseline="-25000" dirty="0" smtClean="0">
                <a:latin typeface="+mn-lt"/>
                <a:cs typeface="Times New Roman" pitchFamily="18" charset="0"/>
              </a:rPr>
              <a:t>f</a:t>
            </a:r>
            <a:r>
              <a:rPr lang="en-US" sz="20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000" dirty="0">
                <a:latin typeface="+mn-lt"/>
                <a:cs typeface="Times New Roman" pitchFamily="18" charset="0"/>
              </a:rPr>
              <a:t>rebroadcast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it 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10640"/>
              </p:ext>
            </p:extLst>
          </p:nvPr>
        </p:nvGraphicFramePr>
        <p:xfrm>
          <a:off x="3222725" y="1295400"/>
          <a:ext cx="1897782" cy="38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" name="Equation" r:id="rId3" imgW="1562031" imgH="317477" progId="Equation.3">
                  <p:embed/>
                </p:oleObj>
              </mc:Choice>
              <mc:Fallback>
                <p:oleObj name="Equation" r:id="rId3" imgW="1562031" imgH="317477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725" y="1295400"/>
                        <a:ext cx="1897782" cy="386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07715"/>
              </p:ext>
            </p:extLst>
          </p:nvPr>
        </p:nvGraphicFramePr>
        <p:xfrm>
          <a:off x="3694996" y="3040358"/>
          <a:ext cx="253215" cy="38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" name="Equation" r:id="rId5" imgW="190477" imgH="291771" progId="Equation.3">
                  <p:embed/>
                </p:oleObj>
              </mc:Choice>
              <mc:Fallback>
                <p:oleObj name="Equation" r:id="rId5" imgW="190477" imgH="291771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996" y="3040358"/>
                        <a:ext cx="253215" cy="388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51846"/>
              </p:ext>
            </p:extLst>
          </p:nvPr>
        </p:nvGraphicFramePr>
        <p:xfrm>
          <a:off x="3413758" y="4121149"/>
          <a:ext cx="286804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" name="Equation" r:id="rId7" imgW="215801" imgH="291771" progId="Equation.3">
                  <p:embed/>
                </p:oleObj>
              </mc:Choice>
              <mc:Fallback>
                <p:oleObj name="Equation" r:id="rId7" imgW="215801" imgH="291771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58" y="4121149"/>
                        <a:ext cx="286804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1189"/>
              </p:ext>
            </p:extLst>
          </p:nvPr>
        </p:nvGraphicFramePr>
        <p:xfrm>
          <a:off x="4025663" y="5321077"/>
          <a:ext cx="233835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" name="Equation" r:id="rId9" imgW="203261" imgH="291947" progId="Equation.3">
                  <p:embed/>
                </p:oleObj>
              </mc:Choice>
              <mc:Fallback>
                <p:oleObj name="Equation" r:id="rId9" imgW="203261" imgH="291947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663" y="5321077"/>
                        <a:ext cx="233835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00855"/>
              </p:ext>
            </p:extLst>
          </p:nvPr>
        </p:nvGraphicFramePr>
        <p:xfrm>
          <a:off x="5057006" y="4641304"/>
          <a:ext cx="286804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" name="Equation" r:id="rId11" imgW="215801" imgH="291771" progId="Equation.3">
                  <p:embed/>
                </p:oleObj>
              </mc:Choice>
              <mc:Fallback>
                <p:oleObj name="Equation" r:id="rId11" imgW="215801" imgH="291771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006" y="4641304"/>
                        <a:ext cx="286804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22160"/>
              </p:ext>
            </p:extLst>
          </p:nvPr>
        </p:nvGraphicFramePr>
        <p:xfrm>
          <a:off x="4504798" y="3200400"/>
          <a:ext cx="286804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798" y="3200400"/>
                        <a:ext cx="286804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71246"/>
              </p:ext>
            </p:extLst>
          </p:nvPr>
        </p:nvGraphicFramePr>
        <p:xfrm>
          <a:off x="4205573" y="3589684"/>
          <a:ext cx="286804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" name="Equation" r:id="rId15" imgW="215801" imgH="291771" progId="Equation.3">
                  <p:embed/>
                </p:oleObj>
              </mc:Choice>
              <mc:Fallback>
                <p:oleObj name="Equation" r:id="rId15" imgW="215801" imgH="291771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73" y="3589684"/>
                        <a:ext cx="286804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26904"/>
              </p:ext>
            </p:extLst>
          </p:nvPr>
        </p:nvGraphicFramePr>
        <p:xfrm>
          <a:off x="5999163" y="4380680"/>
          <a:ext cx="286804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" name="Equation" r:id="rId17" imgW="215801" imgH="291771" progId="Equation.3">
                  <p:embed/>
                </p:oleObj>
              </mc:Choice>
              <mc:Fallback>
                <p:oleObj name="Equation" r:id="rId17" imgW="215801" imgH="291771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4380680"/>
                        <a:ext cx="286804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375059"/>
              </p:ext>
            </p:extLst>
          </p:nvPr>
        </p:nvGraphicFramePr>
        <p:xfrm>
          <a:off x="2474582" y="4841874"/>
          <a:ext cx="268717" cy="3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" name="Equation" r:id="rId19" imgW="203261" imgH="291947" progId="Equation.3">
                  <p:embed/>
                </p:oleObj>
              </mc:Choice>
              <mc:Fallback>
                <p:oleObj name="Equation" r:id="rId19" imgW="203261" imgH="291947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582" y="4841874"/>
                        <a:ext cx="268717" cy="38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57804"/>
              </p:ext>
            </p:extLst>
          </p:nvPr>
        </p:nvGraphicFramePr>
        <p:xfrm>
          <a:off x="3474367" y="2397683"/>
          <a:ext cx="232544" cy="41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" name="Equation" r:id="rId21" imgW="215801" imgH="291771" progId="Equation.3">
                  <p:embed/>
                </p:oleObj>
              </mc:Choice>
              <mc:Fallback>
                <p:oleObj name="Equation" r:id="rId21" imgW="215801" imgH="291771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367" y="2397683"/>
                        <a:ext cx="232544" cy="410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15661"/>
              </p:ext>
            </p:extLst>
          </p:nvPr>
        </p:nvGraphicFramePr>
        <p:xfrm>
          <a:off x="2159621" y="2847181"/>
          <a:ext cx="401115" cy="43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" name="Equation" r:id="rId23" imgW="266448" imgH="291771" progId="Equation.3">
                  <p:embed/>
                </p:oleObj>
              </mc:Choice>
              <mc:Fallback>
                <p:oleObj name="Equation" r:id="rId23" imgW="266448" imgH="291771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621" y="2847181"/>
                        <a:ext cx="401115" cy="437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716016" y="3573016"/>
            <a:ext cx="360363" cy="360363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40005" dist="20320" dir="5400000" algn="ctr" rotWithShape="0">
              <a:schemeClr val="bg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923928" y="3860725"/>
            <a:ext cx="360362" cy="360363"/>
          </a:xfrm>
          <a:prstGeom prst="ellipse">
            <a:avLst/>
          </a:prstGeom>
          <a:solidFill>
            <a:srgbClr val="FF0000">
              <a:alpha val="56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348137" y="3313336"/>
            <a:ext cx="358775" cy="358775"/>
          </a:xfrm>
          <a:prstGeom prst="ellipse">
            <a:avLst/>
          </a:prstGeom>
          <a:solidFill>
            <a:srgbClr val="FFC0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64"/>
          <p:cNvSpPr>
            <a:spLocks noChangeArrowheads="1"/>
          </p:cNvSpPr>
          <p:nvPr/>
        </p:nvSpPr>
        <p:spPr bwMode="auto">
          <a:xfrm>
            <a:off x="5638800" y="4572000"/>
            <a:ext cx="360363" cy="360363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64"/>
          <p:cNvSpPr>
            <a:spLocks noChangeArrowheads="1"/>
          </p:cNvSpPr>
          <p:nvPr/>
        </p:nvSpPr>
        <p:spPr bwMode="auto">
          <a:xfrm>
            <a:off x="3000821" y="4288161"/>
            <a:ext cx="358502" cy="336500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40005" dist="20320" dir="5400000" algn="ctr" rotWithShape="0">
              <a:schemeClr val="bg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286000" y="4572000"/>
            <a:ext cx="360362" cy="360363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64"/>
          <p:cNvSpPr>
            <a:spLocks noChangeArrowheads="1"/>
          </p:cNvSpPr>
          <p:nvPr/>
        </p:nvSpPr>
        <p:spPr bwMode="auto">
          <a:xfrm>
            <a:off x="3962400" y="5029200"/>
            <a:ext cx="360363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40005" dist="20320" dir="5400000" algn="ctr" rotWithShape="0">
              <a:schemeClr val="bg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592637" y="4668838"/>
            <a:ext cx="360363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40005" dist="20320" dir="5400000" algn="ctr" rotWithShape="0">
              <a:schemeClr val="bg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Line 93"/>
          <p:cNvSpPr>
            <a:spLocks noChangeShapeType="1"/>
          </p:cNvSpPr>
          <p:nvPr/>
        </p:nvSpPr>
        <p:spPr bwMode="auto">
          <a:xfrm>
            <a:off x="3635896" y="3643536"/>
            <a:ext cx="339824" cy="2895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94"/>
          <p:cNvSpPr>
            <a:spLocks noChangeShapeType="1"/>
          </p:cNvSpPr>
          <p:nvPr/>
        </p:nvSpPr>
        <p:spPr bwMode="auto">
          <a:xfrm>
            <a:off x="3733800" y="3505200"/>
            <a:ext cx="990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95"/>
          <p:cNvSpPr>
            <a:spLocks noChangeShapeType="1"/>
          </p:cNvSpPr>
          <p:nvPr/>
        </p:nvSpPr>
        <p:spPr bwMode="auto">
          <a:xfrm flipH="1">
            <a:off x="3222725" y="3643536"/>
            <a:ext cx="217487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96"/>
          <p:cNvSpPr>
            <a:spLocks noChangeShapeType="1"/>
          </p:cNvSpPr>
          <p:nvPr/>
        </p:nvSpPr>
        <p:spPr bwMode="auto">
          <a:xfrm flipH="1" flipV="1">
            <a:off x="3295750" y="2995836"/>
            <a:ext cx="144462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7"/>
          <p:cNvSpPr>
            <a:spLocks noChangeShapeType="1"/>
          </p:cNvSpPr>
          <p:nvPr/>
        </p:nvSpPr>
        <p:spPr bwMode="auto">
          <a:xfrm flipH="1" flipV="1">
            <a:off x="2359125" y="3427636"/>
            <a:ext cx="10080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8" name="Oval 64"/>
          <p:cNvSpPr>
            <a:spLocks noChangeArrowheads="1"/>
          </p:cNvSpPr>
          <p:nvPr/>
        </p:nvSpPr>
        <p:spPr bwMode="auto">
          <a:xfrm>
            <a:off x="3000821" y="4288161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9" name="Straight Arrow Connector 48"/>
          <p:cNvCxnSpPr>
            <a:stCxn id="48" idx="7"/>
            <a:endCxn id="24" idx="4"/>
          </p:cNvCxnSpPr>
          <p:nvPr/>
        </p:nvCxnSpPr>
        <p:spPr>
          <a:xfrm flipV="1">
            <a:off x="3308410" y="3672111"/>
            <a:ext cx="219115" cy="66877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64"/>
          <p:cNvSpPr>
            <a:spLocks noChangeArrowheads="1"/>
          </p:cNvSpPr>
          <p:nvPr/>
        </p:nvSpPr>
        <p:spPr bwMode="auto">
          <a:xfrm>
            <a:off x="4724400" y="3581400"/>
            <a:ext cx="360040" cy="3600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1" name="Straight Arrow Connector 50"/>
          <p:cNvCxnSpPr>
            <a:stCxn id="50" idx="2"/>
          </p:cNvCxnSpPr>
          <p:nvPr/>
        </p:nvCxnSpPr>
        <p:spPr>
          <a:xfrm flipH="1" flipV="1">
            <a:off x="3657600" y="3581400"/>
            <a:ext cx="1066800" cy="18002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97"/>
          <p:cNvSpPr>
            <a:spLocks noChangeShapeType="1"/>
          </p:cNvSpPr>
          <p:nvPr/>
        </p:nvSpPr>
        <p:spPr bwMode="auto">
          <a:xfrm flipH="1">
            <a:off x="2627784" y="4495800"/>
            <a:ext cx="344016" cy="1573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97"/>
          <p:cNvSpPr>
            <a:spLocks noChangeShapeType="1"/>
          </p:cNvSpPr>
          <p:nvPr/>
        </p:nvSpPr>
        <p:spPr bwMode="auto">
          <a:xfrm flipH="1">
            <a:off x="4716016" y="3933056"/>
            <a:ext cx="144016" cy="7200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97"/>
          <p:cNvSpPr>
            <a:spLocks noChangeShapeType="1"/>
          </p:cNvSpPr>
          <p:nvPr/>
        </p:nvSpPr>
        <p:spPr bwMode="auto">
          <a:xfrm>
            <a:off x="5076056" y="3789040"/>
            <a:ext cx="648072" cy="7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97"/>
          <p:cNvSpPr>
            <a:spLocks noChangeShapeType="1"/>
          </p:cNvSpPr>
          <p:nvPr/>
        </p:nvSpPr>
        <p:spPr bwMode="auto">
          <a:xfrm>
            <a:off x="4114800" y="4191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97"/>
          <p:cNvSpPr>
            <a:spLocks noChangeShapeType="1"/>
          </p:cNvSpPr>
          <p:nvPr/>
        </p:nvSpPr>
        <p:spPr bwMode="auto">
          <a:xfrm>
            <a:off x="4191000" y="419100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9" name="Oval 64"/>
          <p:cNvSpPr>
            <a:spLocks noChangeArrowheads="1"/>
          </p:cNvSpPr>
          <p:nvPr/>
        </p:nvSpPr>
        <p:spPr bwMode="auto">
          <a:xfrm>
            <a:off x="3962400" y="50292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4163218" y="4191000"/>
            <a:ext cx="27782" cy="838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4592637" y="4668838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2" name="Straight Arrow Connector 61"/>
          <p:cNvCxnSpPr>
            <a:stCxn id="61" idx="0"/>
            <a:endCxn id="50" idx="4"/>
          </p:cNvCxnSpPr>
          <p:nvPr/>
        </p:nvCxnSpPr>
        <p:spPr>
          <a:xfrm flipV="1">
            <a:off x="4772819" y="3941440"/>
            <a:ext cx="131601" cy="72739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5281C-8A63-DD47-84AE-C96F658323C3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743200" y="2971800"/>
            <a:ext cx="2735262" cy="2736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36377"/>
              </p:ext>
            </p:extLst>
          </p:nvPr>
        </p:nvGraphicFramePr>
        <p:xfrm>
          <a:off x="1921311" y="2726779"/>
          <a:ext cx="379673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" name="Equation" r:id="rId4" imgW="266448" imgH="291771" progId="Equation.3">
                  <p:embed/>
                </p:oleObj>
              </mc:Choice>
              <mc:Fallback>
                <p:oleObj name="Equation" r:id="rId4" imgW="266448" imgH="291771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311" y="2726779"/>
                        <a:ext cx="379673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/>
          <p:nvPr/>
        </p:nvSpPr>
        <p:spPr>
          <a:xfrm>
            <a:off x="2057400" y="2286000"/>
            <a:ext cx="4105275" cy="410368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7" name="TextBox 46"/>
          <p:cNvSpPr txBox="1"/>
          <p:nvPr/>
        </p:nvSpPr>
        <p:spPr>
          <a:xfrm>
            <a:off x="6934200" y="2209800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Note:</a:t>
            </a:r>
          </a:p>
          <a:p>
            <a:r>
              <a:rPr lang="en-US" sz="2000" b="0" dirty="0" smtClean="0">
                <a:latin typeface="+mn-lt"/>
                <a:cs typeface="Times New Roman" pitchFamily="18" charset="0"/>
              </a:rPr>
              <a:t>Users do not respond to requests with the same </a:t>
            </a:r>
            <a:r>
              <a:rPr lang="en-US" sz="2000" b="0" i="1" dirty="0" err="1" smtClean="0">
                <a:latin typeface="+mn-lt"/>
                <a:cs typeface="Times New Roman" pitchFamily="18" charset="0"/>
              </a:rPr>
              <a:t>g</a:t>
            </a:r>
            <a:r>
              <a:rPr lang="en-US" sz="2000" b="0" i="1" baseline="-25000" dirty="0" err="1" smtClean="0">
                <a:latin typeface="+mn-lt"/>
                <a:cs typeface="Times New Roman" pitchFamily="18" charset="0"/>
              </a:rPr>
              <a:t>id</a:t>
            </a:r>
            <a:endParaRPr lang="en-US" sz="2000" b="0" i="1" baseline="-25000" dirty="0" smtClean="0">
              <a:latin typeface="+mn-lt"/>
              <a:cs typeface="Times New Roman" pitchFamily="18" charset="0"/>
            </a:endParaRPr>
          </a:p>
          <a:p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Phase: Step 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066800"/>
            <a:ext cx="8066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If number of  </a:t>
            </a:r>
            <a:r>
              <a:rPr lang="en-US" altLang="zh-CN" sz="2000" b="0" i="1" dirty="0" smtClean="0">
                <a:latin typeface="+mn-lt"/>
                <a:cs typeface="Times New Roman" pitchFamily="18" charset="0"/>
              </a:rPr>
              <a:t>joins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 is less than (</a:t>
            </a:r>
            <a:r>
              <a:rPr lang="en-US" altLang="zh-CN" sz="2000" b="0" i="1" dirty="0" smtClean="0">
                <a:latin typeface="+mn-lt"/>
                <a:cs typeface="Times New Roman" pitchFamily="18" charset="0"/>
              </a:rPr>
              <a:t>k 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– 1), increase </a:t>
            </a:r>
            <a:r>
              <a:rPr lang="el-GR" altLang="zh-CN" sz="2000" b="0" i="1" dirty="0" smtClean="0">
                <a:latin typeface="+mn-lt"/>
                <a:cs typeface="Times New Roman" pitchFamily="18" charset="0"/>
              </a:rPr>
              <a:t>α</a:t>
            </a:r>
            <a:r>
              <a:rPr lang="el-GR" altLang="zh-CN" sz="2000" b="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by expansion factor </a:t>
            </a:r>
            <a:r>
              <a:rPr lang="el-GR" altLang="zh-CN" sz="2000" b="0" i="1" dirty="0" smtClean="0">
                <a:latin typeface="+mn-lt"/>
                <a:cs typeface="Times New Roman" pitchFamily="18" charset="0"/>
              </a:rPr>
              <a:t>β</a:t>
            </a:r>
            <a:r>
              <a:rPr lang="en-US" altLang="zh-CN" sz="2000" b="0" dirty="0" smtClean="0">
                <a:latin typeface="+mn-lt"/>
                <a:cs typeface="Times New Roman" pitchFamily="18" charset="0"/>
              </a:rPr>
              <a:t>  </a:t>
            </a:r>
          </a:p>
          <a:p>
            <a:r>
              <a:rPr lang="en-US" altLang="zh-CN" sz="2000" b="0" dirty="0" smtClean="0">
                <a:latin typeface="+mn-lt"/>
                <a:cs typeface="Times New Roman" pitchFamily="18" charset="0"/>
              </a:rPr>
              <a:t>Repeat steps 1, 2    </a:t>
            </a:r>
            <a:endParaRPr lang="en-US" altLang="zh-CN" sz="2000" b="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37224"/>
              </p:ext>
            </p:extLst>
          </p:nvPr>
        </p:nvGraphicFramePr>
        <p:xfrm>
          <a:off x="3677608" y="3013654"/>
          <a:ext cx="270603" cy="41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" name="Equation" r:id="rId6" imgW="190477" imgH="291771" progId="Equation.3">
                  <p:embed/>
                </p:oleObj>
              </mc:Choice>
              <mc:Fallback>
                <p:oleObj name="Equation" r:id="rId6" imgW="190477" imgH="291771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608" y="3013654"/>
                        <a:ext cx="270603" cy="415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16588"/>
              </p:ext>
            </p:extLst>
          </p:nvPr>
        </p:nvGraphicFramePr>
        <p:xfrm>
          <a:off x="3383633" y="4231498"/>
          <a:ext cx="306500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" name="Equation" r:id="rId8" imgW="215801" imgH="291771" progId="Equation.3">
                  <p:embed/>
                </p:oleObj>
              </mc:Choice>
              <mc:Fallback>
                <p:oleObj name="Equation" r:id="rId8" imgW="215801" imgH="291771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633" y="4231498"/>
                        <a:ext cx="306500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158939"/>
              </p:ext>
            </p:extLst>
          </p:nvPr>
        </p:nvGraphicFramePr>
        <p:xfrm>
          <a:off x="4322106" y="4986100"/>
          <a:ext cx="249894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" name="Equation" r:id="rId10" imgW="203261" imgH="291947" progId="Equation.3">
                  <p:embed/>
                </p:oleObj>
              </mc:Choice>
              <mc:Fallback>
                <p:oleObj name="Equation" r:id="rId10" imgW="203261" imgH="291947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106" y="4986100"/>
                        <a:ext cx="249894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48240"/>
              </p:ext>
            </p:extLst>
          </p:nvPr>
        </p:nvGraphicFramePr>
        <p:xfrm>
          <a:off x="4921477" y="4581336"/>
          <a:ext cx="306500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" name="Equation" r:id="rId12" imgW="215801" imgH="291771" progId="Equation.3">
                  <p:embed/>
                </p:oleObj>
              </mc:Choice>
              <mc:Fallback>
                <p:oleObj name="Equation" r:id="rId12" imgW="215801" imgH="291771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77" y="4581336"/>
                        <a:ext cx="306500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92320"/>
              </p:ext>
            </p:extLst>
          </p:nvPr>
        </p:nvGraphicFramePr>
        <p:xfrm>
          <a:off x="4752182" y="3158585"/>
          <a:ext cx="305962" cy="41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" name="Equation" r:id="rId14" imgW="215801" imgH="291771" progId="Equation.3">
                  <p:embed/>
                </p:oleObj>
              </mc:Choice>
              <mc:Fallback>
                <p:oleObj name="Equation" r:id="rId14" imgW="215801" imgH="291771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82" y="3158585"/>
                        <a:ext cx="305962" cy="41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75405"/>
              </p:ext>
            </p:extLst>
          </p:nvPr>
        </p:nvGraphicFramePr>
        <p:xfrm>
          <a:off x="4185877" y="3563068"/>
          <a:ext cx="306500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" name="Equation" r:id="rId16" imgW="215801" imgH="291771" progId="Equation.3">
                  <p:embed/>
                </p:oleObj>
              </mc:Choice>
              <mc:Fallback>
                <p:oleObj name="Equation" r:id="rId16" imgW="215801" imgH="291771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877" y="3563068"/>
                        <a:ext cx="306500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21015"/>
              </p:ext>
            </p:extLst>
          </p:nvPr>
        </p:nvGraphicFramePr>
        <p:xfrm>
          <a:off x="6009425" y="4552167"/>
          <a:ext cx="306500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" name="Equation" r:id="rId18" imgW="215801" imgH="291771" progId="Equation.3">
                  <p:embed/>
                </p:oleObj>
              </mc:Choice>
              <mc:Fallback>
                <p:oleObj name="Equation" r:id="rId18" imgW="215801" imgH="291771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425" y="4552167"/>
                        <a:ext cx="306500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62308"/>
              </p:ext>
            </p:extLst>
          </p:nvPr>
        </p:nvGraphicFramePr>
        <p:xfrm>
          <a:off x="2359191" y="4926596"/>
          <a:ext cx="287171" cy="41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" name="Equation" r:id="rId20" imgW="203261" imgH="291947" progId="Equation.3">
                  <p:embed/>
                </p:oleObj>
              </mc:Choice>
              <mc:Fallback>
                <p:oleObj name="Equation" r:id="rId20" imgW="203261" imgH="291947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191" y="4926596"/>
                        <a:ext cx="287171" cy="414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2454"/>
              </p:ext>
            </p:extLst>
          </p:nvPr>
        </p:nvGraphicFramePr>
        <p:xfrm>
          <a:off x="3479037" y="2490028"/>
          <a:ext cx="248513" cy="43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" name="Equation" r:id="rId22" imgW="215801" imgH="291771" progId="Equation.3">
                  <p:embed/>
                </p:oleObj>
              </mc:Choice>
              <mc:Fallback>
                <p:oleObj name="Equation" r:id="rId22" imgW="215801" imgH="291771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037" y="2490028"/>
                        <a:ext cx="248513" cy="439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923928" y="3860725"/>
            <a:ext cx="360362" cy="360363"/>
          </a:xfrm>
          <a:prstGeom prst="ellipse">
            <a:avLst/>
          </a:prstGeom>
          <a:solidFill>
            <a:srgbClr val="FF00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348137" y="3313336"/>
            <a:ext cx="358775" cy="358775"/>
          </a:xfrm>
          <a:prstGeom prst="ellipse">
            <a:avLst/>
          </a:prstGeom>
          <a:solidFill>
            <a:srgbClr val="FFC0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1907704" y="3140968"/>
            <a:ext cx="360363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3048000" y="2590800"/>
            <a:ext cx="360362" cy="360362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64"/>
          <p:cNvSpPr>
            <a:spLocks noChangeArrowheads="1"/>
          </p:cNvSpPr>
          <p:nvPr/>
        </p:nvSpPr>
        <p:spPr bwMode="auto">
          <a:xfrm>
            <a:off x="5580112" y="4581128"/>
            <a:ext cx="360363" cy="360363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64"/>
          <p:cNvSpPr>
            <a:spLocks noChangeArrowheads="1"/>
          </p:cNvSpPr>
          <p:nvPr/>
        </p:nvSpPr>
        <p:spPr bwMode="auto">
          <a:xfrm>
            <a:off x="2286000" y="4572000"/>
            <a:ext cx="360362" cy="360363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Line 93"/>
          <p:cNvSpPr>
            <a:spLocks noChangeShapeType="1"/>
          </p:cNvSpPr>
          <p:nvPr/>
        </p:nvSpPr>
        <p:spPr bwMode="auto">
          <a:xfrm>
            <a:off x="3635896" y="3643536"/>
            <a:ext cx="339824" cy="2895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94"/>
          <p:cNvSpPr>
            <a:spLocks noChangeShapeType="1"/>
          </p:cNvSpPr>
          <p:nvPr/>
        </p:nvSpPr>
        <p:spPr bwMode="auto">
          <a:xfrm>
            <a:off x="3727550" y="3499073"/>
            <a:ext cx="1060474" cy="1459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95"/>
          <p:cNvSpPr>
            <a:spLocks noChangeShapeType="1"/>
          </p:cNvSpPr>
          <p:nvPr/>
        </p:nvSpPr>
        <p:spPr bwMode="auto">
          <a:xfrm flipH="1">
            <a:off x="3222725" y="3643536"/>
            <a:ext cx="217487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96"/>
          <p:cNvSpPr>
            <a:spLocks noChangeShapeType="1"/>
          </p:cNvSpPr>
          <p:nvPr/>
        </p:nvSpPr>
        <p:spPr bwMode="auto">
          <a:xfrm flipH="1" flipV="1">
            <a:off x="3276600" y="2971800"/>
            <a:ext cx="163612" cy="3843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97"/>
          <p:cNvSpPr>
            <a:spLocks noChangeShapeType="1"/>
          </p:cNvSpPr>
          <p:nvPr/>
        </p:nvSpPr>
        <p:spPr bwMode="auto">
          <a:xfrm flipH="1" flipV="1">
            <a:off x="2267744" y="3356991"/>
            <a:ext cx="1099443" cy="1420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8" name="Oval 64"/>
          <p:cNvSpPr>
            <a:spLocks noChangeArrowheads="1"/>
          </p:cNvSpPr>
          <p:nvPr/>
        </p:nvSpPr>
        <p:spPr bwMode="auto">
          <a:xfrm>
            <a:off x="2987824" y="4293096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64"/>
          <p:cNvSpPr>
            <a:spLocks noChangeArrowheads="1"/>
          </p:cNvSpPr>
          <p:nvPr/>
        </p:nvSpPr>
        <p:spPr bwMode="auto">
          <a:xfrm>
            <a:off x="4716016" y="3573016"/>
            <a:ext cx="360040" cy="3600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Line 97"/>
          <p:cNvSpPr>
            <a:spLocks noChangeShapeType="1"/>
          </p:cNvSpPr>
          <p:nvPr/>
        </p:nvSpPr>
        <p:spPr bwMode="auto">
          <a:xfrm flipH="1">
            <a:off x="2627784" y="4509120"/>
            <a:ext cx="360040" cy="1440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97"/>
          <p:cNvSpPr>
            <a:spLocks noChangeShapeType="1"/>
          </p:cNvSpPr>
          <p:nvPr/>
        </p:nvSpPr>
        <p:spPr bwMode="auto">
          <a:xfrm flipH="1">
            <a:off x="4716016" y="3933056"/>
            <a:ext cx="144016" cy="7200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97"/>
          <p:cNvSpPr>
            <a:spLocks noChangeShapeType="1"/>
          </p:cNvSpPr>
          <p:nvPr/>
        </p:nvSpPr>
        <p:spPr bwMode="auto">
          <a:xfrm>
            <a:off x="5076056" y="3789040"/>
            <a:ext cx="648072" cy="7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97"/>
          <p:cNvSpPr>
            <a:spLocks noChangeShapeType="1"/>
          </p:cNvSpPr>
          <p:nvPr/>
        </p:nvSpPr>
        <p:spPr bwMode="auto">
          <a:xfrm flipH="1">
            <a:off x="4067944" y="4221088"/>
            <a:ext cx="0" cy="7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97"/>
          <p:cNvSpPr>
            <a:spLocks noChangeShapeType="1"/>
          </p:cNvSpPr>
          <p:nvPr/>
        </p:nvSpPr>
        <p:spPr bwMode="auto">
          <a:xfrm>
            <a:off x="4191000" y="4191000"/>
            <a:ext cx="453008" cy="5341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3923928" y="5013176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4572000" y="4653136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64"/>
          <p:cNvSpPr>
            <a:spLocks noChangeArrowheads="1"/>
          </p:cNvSpPr>
          <p:nvPr/>
        </p:nvSpPr>
        <p:spPr bwMode="auto">
          <a:xfrm>
            <a:off x="3048000" y="25908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1" name="Straight Arrow Connector 40"/>
          <p:cNvCxnSpPr>
            <a:stCxn id="40" idx="5"/>
            <a:endCxn id="17" idx="0"/>
          </p:cNvCxnSpPr>
          <p:nvPr/>
        </p:nvCxnSpPr>
        <p:spPr>
          <a:xfrm>
            <a:off x="3355589" y="2898113"/>
            <a:ext cx="171936" cy="41522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286000" y="45720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3" name="Straight Arrow Connector 42"/>
          <p:cNvCxnSpPr>
            <a:stCxn id="42" idx="6"/>
            <a:endCxn id="28" idx="3"/>
          </p:cNvCxnSpPr>
          <p:nvPr/>
        </p:nvCxnSpPr>
        <p:spPr>
          <a:xfrm flipV="1">
            <a:off x="2646363" y="4600409"/>
            <a:ext cx="394235" cy="15161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64"/>
          <p:cNvSpPr>
            <a:spLocks noChangeArrowheads="1"/>
          </p:cNvSpPr>
          <p:nvPr/>
        </p:nvSpPr>
        <p:spPr bwMode="auto">
          <a:xfrm>
            <a:off x="5583237" y="4592961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 flipV="1">
            <a:off x="5007173" y="3872881"/>
            <a:ext cx="628838" cy="77280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6705-CEE4-1247-971C-B9BCCB9E232B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graphicFrame>
        <p:nvGraphicFramePr>
          <p:cNvPr id="7318" name="Object 150"/>
          <p:cNvGraphicFramePr>
            <a:graphicFrameLocks noChangeAspect="1"/>
          </p:cNvGraphicFramePr>
          <p:nvPr/>
        </p:nvGraphicFramePr>
        <p:xfrm>
          <a:off x="6781800" y="4495800"/>
          <a:ext cx="1206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" name="Equation" r:id="rId24" imgW="736370" imgH="216061" progId="Equation.3">
                  <p:embed/>
                </p:oleObj>
              </mc:Choice>
              <mc:Fallback>
                <p:oleObj name="Equation" r:id="rId24" imgW="736370" imgH="216061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206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2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31603" y="2819400"/>
            <a:ext cx="2735262" cy="2736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Oval 17"/>
          <p:cNvSpPr/>
          <p:nvPr/>
        </p:nvSpPr>
        <p:spPr>
          <a:xfrm>
            <a:off x="1600200" y="3657600"/>
            <a:ext cx="2735262" cy="2736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Privacy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344987" cy="9144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Location Privacy in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P2P group</a:t>
            </a:r>
            <a:endParaRPr lang="en-US" sz="20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0" indent="287338"/>
            <a:r>
              <a:rPr lang="en-US" sz="2000" i="1" dirty="0" err="1" smtClean="0"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cs typeface="Times New Roman" pitchFamily="18" charset="0"/>
              </a:rPr>
              <a:t>c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is randomly  selected</a:t>
            </a:r>
          </a:p>
          <a:p>
            <a:pPr marL="0" indent="0"/>
            <a:r>
              <a:rPr lang="en-US" sz="2000" dirty="0" smtClean="0">
                <a:cs typeface="Times New Roman" pitchFamily="18" charset="0"/>
              </a:rPr>
              <a:t>                                          </a:t>
            </a:r>
          </a:p>
          <a:p>
            <a:pPr marL="0" indent="287338"/>
            <a:r>
              <a:rPr lang="en-US" sz="2000" dirty="0" smtClean="0">
                <a:cs typeface="Times New Roman" pitchFamily="18" charset="0"/>
              </a:rPr>
              <a:t>Join reply if within the CR  </a:t>
            </a:r>
          </a:p>
          <a:p>
            <a:pPr marL="457200" indent="-457200">
              <a:buAutoNum type="alphaU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60693"/>
              </p:ext>
            </p:extLst>
          </p:nvPr>
        </p:nvGraphicFramePr>
        <p:xfrm>
          <a:off x="2644875" y="3810767"/>
          <a:ext cx="202256" cy="31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4" name="Equation" r:id="rId3" imgW="190592" imgH="291947" progId="Equation.3">
                  <p:embed/>
                </p:oleObj>
              </mc:Choice>
              <mc:Fallback>
                <p:oleObj name="Equation" r:id="rId3" imgW="190592" imgH="291947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875" y="3810767"/>
                        <a:ext cx="202256" cy="310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81240"/>
              </p:ext>
            </p:extLst>
          </p:nvPr>
        </p:nvGraphicFramePr>
        <p:xfrm>
          <a:off x="2209800" y="4891297"/>
          <a:ext cx="229086" cy="3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" name="Equation" r:id="rId5" imgW="215801" imgH="291771" progId="Equation.3">
                  <p:embed/>
                </p:oleObj>
              </mc:Choice>
              <mc:Fallback>
                <p:oleObj name="Equation" r:id="rId5" imgW="215801" imgH="291771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91297"/>
                        <a:ext cx="229086" cy="3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10587"/>
              </p:ext>
            </p:extLst>
          </p:nvPr>
        </p:nvGraphicFramePr>
        <p:xfrm>
          <a:off x="2971800" y="6034074"/>
          <a:ext cx="186777" cy="3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" name="Equation" r:id="rId7" imgW="203139" imgH="291771" progId="Equation.3">
                  <p:embed/>
                </p:oleObj>
              </mc:Choice>
              <mc:Fallback>
                <p:oleObj name="Equation" r:id="rId7" imgW="203139" imgH="291771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034074"/>
                        <a:ext cx="186777" cy="3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82814"/>
              </p:ext>
            </p:extLst>
          </p:nvPr>
        </p:nvGraphicFramePr>
        <p:xfrm>
          <a:off x="3954721" y="5329224"/>
          <a:ext cx="229086" cy="3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7" name="Equation" r:id="rId9" imgW="215801" imgH="291771" progId="Equation.3">
                  <p:embed/>
                </p:oleObj>
              </mc:Choice>
              <mc:Fallback>
                <p:oleObj name="Equation" r:id="rId9" imgW="215801" imgH="291771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721" y="5329224"/>
                        <a:ext cx="229086" cy="3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14554"/>
              </p:ext>
            </p:extLst>
          </p:nvPr>
        </p:nvGraphicFramePr>
        <p:xfrm>
          <a:off x="3541971" y="3999122"/>
          <a:ext cx="229086" cy="3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8" name="Equation" r:id="rId11" imgW="215801" imgH="291771" progId="Equation.3">
                  <p:embed/>
                </p:oleObj>
              </mc:Choice>
              <mc:Fallback>
                <p:oleObj name="Equation" r:id="rId11" imgW="215801" imgH="291771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971" y="3999122"/>
                        <a:ext cx="229086" cy="3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459885"/>
              </p:ext>
            </p:extLst>
          </p:nvPr>
        </p:nvGraphicFramePr>
        <p:xfrm>
          <a:off x="3162211" y="4359832"/>
          <a:ext cx="229086" cy="3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9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211" y="4359832"/>
                        <a:ext cx="229086" cy="3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32450"/>
              </p:ext>
            </p:extLst>
          </p:nvPr>
        </p:nvGraphicFramePr>
        <p:xfrm>
          <a:off x="4917317" y="5545040"/>
          <a:ext cx="229086" cy="3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0" name="Equation" r:id="rId15" imgW="215801" imgH="291771" progId="Equation.3">
                  <p:embed/>
                </p:oleObj>
              </mc:Choice>
              <mc:Fallback>
                <p:oleObj name="Equation" r:id="rId15" imgW="215801" imgH="291771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317" y="5545040"/>
                        <a:ext cx="229086" cy="3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26953"/>
              </p:ext>
            </p:extLst>
          </p:nvPr>
        </p:nvGraphicFramePr>
        <p:xfrm>
          <a:off x="1219200" y="5612022"/>
          <a:ext cx="214639" cy="3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1" name="Equation" r:id="rId17" imgW="203139" imgH="291771" progId="Equation.3">
                  <p:embed/>
                </p:oleObj>
              </mc:Choice>
              <mc:Fallback>
                <p:oleObj name="Equation" r:id="rId17" imgW="203139" imgH="291771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12022"/>
                        <a:ext cx="214639" cy="3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21783"/>
              </p:ext>
            </p:extLst>
          </p:nvPr>
        </p:nvGraphicFramePr>
        <p:xfrm>
          <a:off x="2286000" y="3091811"/>
          <a:ext cx="228599" cy="33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2" name="Equation" r:id="rId19" imgW="215801" imgH="291771" progId="Equation.3">
                  <p:embed/>
                </p:oleObj>
              </mc:Choice>
              <mc:Fallback>
                <p:oleObj name="Equation" r:id="rId19" imgW="215801" imgH="291771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91811"/>
                        <a:ext cx="228599" cy="33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66962"/>
              </p:ext>
            </p:extLst>
          </p:nvPr>
        </p:nvGraphicFramePr>
        <p:xfrm>
          <a:off x="1143000" y="3657600"/>
          <a:ext cx="3317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3" name="Equation" r:id="rId21" imgW="191880" imgH="200880" progId="Equation.3">
                  <p:embed/>
                </p:oleObj>
              </mc:Choice>
              <mc:Fallback>
                <p:oleObj name="Equation" r:id="rId21" imgW="191880" imgH="200880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3317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2966864" y="4697214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543300" y="50101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4" name="Equation" r:id="rId23" imgW="190248" imgH="177601" progId="Equation.3">
                  <p:embed/>
                </p:oleObj>
              </mc:Choice>
              <mc:Fallback>
                <p:oleObj name="Equation" r:id="rId23" imgW="190248" imgH="177601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010150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828925" y="5057775"/>
          <a:ext cx="15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5" name="Equation" r:id="rId25" imgW="152124" imgH="292123" progId="Equation.3">
                  <p:embed/>
                </p:oleObj>
              </mc:Choice>
              <mc:Fallback>
                <p:oleObj name="Equation" r:id="rId25" imgW="152124" imgH="292123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57775"/>
                        <a:ext cx="152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64"/>
          <p:cNvSpPr>
            <a:spLocks noChangeArrowheads="1"/>
          </p:cNvSpPr>
          <p:nvPr/>
        </p:nvSpPr>
        <p:spPr bwMode="auto">
          <a:xfrm>
            <a:off x="1905000" y="32829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64"/>
          <p:cNvSpPr>
            <a:spLocks noChangeArrowheads="1"/>
          </p:cNvSpPr>
          <p:nvPr/>
        </p:nvSpPr>
        <p:spPr bwMode="auto">
          <a:xfrm>
            <a:off x="914400" y="39687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2209800" y="3968750"/>
            <a:ext cx="360363" cy="360039"/>
          </a:xfrm>
          <a:prstGeom prst="ellipse">
            <a:avLst/>
          </a:prstGeom>
          <a:solidFill>
            <a:srgbClr val="FFCC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64"/>
          <p:cNvSpPr>
            <a:spLocks noChangeArrowheads="1"/>
          </p:cNvSpPr>
          <p:nvPr/>
        </p:nvSpPr>
        <p:spPr bwMode="auto">
          <a:xfrm>
            <a:off x="1828800" y="48831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1143000" y="51879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64"/>
          <p:cNvSpPr>
            <a:spLocks noChangeArrowheads="1"/>
          </p:cNvSpPr>
          <p:nvPr/>
        </p:nvSpPr>
        <p:spPr bwMode="auto">
          <a:xfrm>
            <a:off x="2819400" y="57213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64"/>
          <p:cNvSpPr>
            <a:spLocks noChangeArrowheads="1"/>
          </p:cNvSpPr>
          <p:nvPr/>
        </p:nvSpPr>
        <p:spPr bwMode="auto">
          <a:xfrm>
            <a:off x="3505200" y="53403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64"/>
          <p:cNvSpPr>
            <a:spLocks noChangeArrowheads="1"/>
          </p:cNvSpPr>
          <p:nvPr/>
        </p:nvSpPr>
        <p:spPr bwMode="auto">
          <a:xfrm>
            <a:off x="4495800" y="52641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64"/>
          <p:cNvSpPr>
            <a:spLocks noChangeArrowheads="1"/>
          </p:cNvSpPr>
          <p:nvPr/>
        </p:nvSpPr>
        <p:spPr bwMode="auto">
          <a:xfrm>
            <a:off x="3657600" y="427355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64"/>
          <p:cNvSpPr>
            <a:spLocks noChangeArrowheads="1"/>
          </p:cNvSpPr>
          <p:nvPr/>
        </p:nvSpPr>
        <p:spPr bwMode="auto">
          <a:xfrm>
            <a:off x="2819400" y="4578350"/>
            <a:ext cx="360363" cy="360039"/>
          </a:xfrm>
          <a:prstGeom prst="ellipse">
            <a:avLst/>
          </a:prstGeom>
          <a:solidFill>
            <a:srgbClr val="FF0000">
              <a:alpha val="58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37" name="Object 28"/>
          <p:cNvGraphicFramePr>
            <a:graphicFrameLocks noChangeAspect="1"/>
          </p:cNvGraphicFramePr>
          <p:nvPr/>
        </p:nvGraphicFramePr>
        <p:xfrm>
          <a:off x="2327003" y="43434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6" name="Equation" r:id="rId27" imgW="139447" imgH="292123" progId="Equation.3">
                  <p:embed/>
                </p:oleObj>
              </mc:Choice>
              <mc:Fallback>
                <p:oleObj name="Equation" r:id="rId27" imgW="139447" imgH="292123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003" y="43434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V="1">
            <a:off x="2403203" y="3733800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9"/>
          <p:cNvGraphicFramePr>
            <a:graphicFrameLocks noChangeAspect="1"/>
          </p:cNvGraphicFramePr>
          <p:nvPr/>
        </p:nvGraphicFramePr>
        <p:xfrm>
          <a:off x="3165203" y="365760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7" name="Equation" r:id="rId29" imgW="190248" imgH="177601" progId="Equation.3">
                  <p:embed/>
                </p:oleObj>
              </mc:Choice>
              <mc:Fallback>
                <p:oleObj name="Equation" r:id="rId29" imgW="190248" imgH="177601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203" y="3657600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2936603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58836"/>
              </p:ext>
            </p:extLst>
          </p:nvPr>
        </p:nvGraphicFramePr>
        <p:xfrm>
          <a:off x="685800" y="1676400"/>
          <a:ext cx="2447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8" name="Equation" r:id="rId30" imgW="2336433" imgH="317477" progId="Equation.3">
                  <p:embed/>
                </p:oleObj>
              </mc:Choice>
              <mc:Fallback>
                <p:oleObj name="Equation" r:id="rId30" imgW="2336433" imgH="317477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24479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181600" y="914400"/>
            <a:ext cx="303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Location Privacy at the LBS</a:t>
            </a:r>
          </a:p>
          <a:p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696200" y="3505200"/>
            <a:ext cx="9721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Arrow Connector 45"/>
          <p:cNvCxnSpPr/>
          <p:nvPr/>
        </p:nvCxnSpPr>
        <p:spPr>
          <a:xfrm>
            <a:off x="4648200" y="4419600"/>
            <a:ext cx="2895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48200" y="3962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             with k-anonymity</a:t>
            </a:r>
            <a:endParaRPr lang="en-US" sz="1600" b="0" dirty="0"/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5029200" y="3962400"/>
          <a:ext cx="598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9" name="Equation" r:id="rId33" imgW="571225" imgH="291947" progId="Equation.3">
                  <p:embed/>
                </p:oleObj>
              </mc:Choice>
              <mc:Fallback>
                <p:oleObj name="Equation" r:id="rId33" imgW="571225" imgH="291947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5984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48356"/>
              </p:ext>
            </p:extLst>
          </p:nvPr>
        </p:nvGraphicFramePr>
        <p:xfrm>
          <a:off x="5867400" y="1524000"/>
          <a:ext cx="749300" cy="33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0" name="Equation" r:id="rId35" imgW="484560" imgH="200880" progId="Equation.3">
                  <p:embed/>
                </p:oleObj>
              </mc:Choice>
              <mc:Fallback>
                <p:oleObj name="Equation" r:id="rId35" imgW="484560" imgH="200880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749300" cy="338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410200" y="1447800"/>
            <a:ext cx="183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en-US" sz="2000" dirty="0" smtClean="0">
                <a:latin typeface="+mn-lt"/>
                <a:cs typeface="Times New Roman" pitchFamily="18" charset="0"/>
              </a:rPr>
              <a:t>CR: 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182880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Times New Roman" pitchFamily="18" charset="0"/>
              </a:rPr>
              <a:t>User participates only if 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008450"/>
              </p:ext>
            </p:extLst>
          </p:nvPr>
        </p:nvGraphicFramePr>
        <p:xfrm>
          <a:off x="8077200" y="1869031"/>
          <a:ext cx="685800" cy="38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1" name="Equation" r:id="rId37" imgW="558555" imgH="317286" progId="Equation.3">
                  <p:embed/>
                </p:oleObj>
              </mc:Choice>
              <mc:Fallback>
                <p:oleObj name="Equation" r:id="rId37" imgW="558555" imgH="317286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869031"/>
                        <a:ext cx="685800" cy="389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037A5-EC79-A346-8996-E56BED887C1B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Analysis of L-MAZE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488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Query Anonymization under Collusion </a:t>
            </a:r>
            <a:endParaRPr lang="en-US" sz="20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371600"/>
            <a:ext cx="7990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  <a:cs typeface="Times New Roman" pitchFamily="18" charset="0"/>
              </a:rPr>
              <a:t>L</a:t>
            </a:r>
            <a:r>
              <a:rPr lang="en-US" sz="2000" dirty="0" smtClean="0">
                <a:latin typeface="+mj-lt"/>
                <a:cs typeface="Times New Roman" pitchFamily="18" charset="0"/>
              </a:rPr>
              <a:t>-MAZE is resistant to the collusion of the LBS with up to 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– 1)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users.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33800" y="3657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2590800" cy="23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64"/>
          <p:cNvSpPr>
            <a:spLocks noChangeArrowheads="1"/>
          </p:cNvSpPr>
          <p:nvPr/>
        </p:nvSpPr>
        <p:spPr bwMode="auto">
          <a:xfrm>
            <a:off x="5715000" y="3124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64"/>
          <p:cNvSpPr>
            <a:spLocks noChangeArrowheads="1"/>
          </p:cNvSpPr>
          <p:nvPr/>
        </p:nvSpPr>
        <p:spPr bwMode="auto">
          <a:xfrm>
            <a:off x="7924800" y="3124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64"/>
          <p:cNvSpPr>
            <a:spLocks noChangeArrowheads="1"/>
          </p:cNvSpPr>
          <p:nvPr/>
        </p:nvSpPr>
        <p:spPr bwMode="auto">
          <a:xfrm>
            <a:off x="6802437" y="2362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64"/>
          <p:cNvSpPr>
            <a:spLocks noChangeArrowheads="1"/>
          </p:cNvSpPr>
          <p:nvPr/>
        </p:nvSpPr>
        <p:spPr bwMode="auto">
          <a:xfrm>
            <a:off x="7391400" y="4267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Oval 64"/>
          <p:cNvSpPr>
            <a:spLocks noChangeArrowheads="1"/>
          </p:cNvSpPr>
          <p:nvPr/>
        </p:nvSpPr>
        <p:spPr bwMode="auto">
          <a:xfrm>
            <a:off x="6248400" y="42672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0" name="Straight Connector 49"/>
          <p:cNvCxnSpPr>
            <a:stCxn id="46" idx="3"/>
            <a:endCxn id="48" idx="0"/>
          </p:cNvCxnSpPr>
          <p:nvPr/>
        </p:nvCxnSpPr>
        <p:spPr>
          <a:xfrm flipH="1">
            <a:off x="6428582" y="2669513"/>
            <a:ext cx="426629" cy="1597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1"/>
            <a:endCxn id="42" idx="4"/>
          </p:cNvCxnSpPr>
          <p:nvPr/>
        </p:nvCxnSpPr>
        <p:spPr>
          <a:xfrm flipH="1" flipV="1">
            <a:off x="5895182" y="3484239"/>
            <a:ext cx="405992" cy="835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7"/>
            <a:endCxn id="46" idx="2"/>
          </p:cNvCxnSpPr>
          <p:nvPr/>
        </p:nvCxnSpPr>
        <p:spPr>
          <a:xfrm flipV="1">
            <a:off x="6022589" y="2542220"/>
            <a:ext cx="779848" cy="6347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5"/>
            <a:endCxn id="47" idx="0"/>
          </p:cNvCxnSpPr>
          <p:nvPr/>
        </p:nvCxnSpPr>
        <p:spPr>
          <a:xfrm>
            <a:off x="7110026" y="2669513"/>
            <a:ext cx="461556" cy="1597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1"/>
            <a:endCxn id="42" idx="5"/>
          </p:cNvCxnSpPr>
          <p:nvPr/>
        </p:nvCxnSpPr>
        <p:spPr>
          <a:xfrm flipH="1" flipV="1">
            <a:off x="6022589" y="3431513"/>
            <a:ext cx="1421585" cy="888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6"/>
            <a:endCxn id="47" idx="2"/>
          </p:cNvCxnSpPr>
          <p:nvPr/>
        </p:nvCxnSpPr>
        <p:spPr>
          <a:xfrm>
            <a:off x="6608763" y="4447220"/>
            <a:ext cx="7826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6" idx="6"/>
            <a:endCxn id="43" idx="1"/>
          </p:cNvCxnSpPr>
          <p:nvPr/>
        </p:nvCxnSpPr>
        <p:spPr>
          <a:xfrm>
            <a:off x="7162800" y="2542220"/>
            <a:ext cx="814774" cy="6347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7" idx="7"/>
          </p:cNvCxnSpPr>
          <p:nvPr/>
        </p:nvCxnSpPr>
        <p:spPr>
          <a:xfrm flipH="1">
            <a:off x="7698989" y="3484239"/>
            <a:ext cx="405993" cy="835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7"/>
            <a:endCxn id="43" idx="3"/>
          </p:cNvCxnSpPr>
          <p:nvPr/>
        </p:nvCxnSpPr>
        <p:spPr>
          <a:xfrm flipV="1">
            <a:off x="6555989" y="3431513"/>
            <a:ext cx="1421585" cy="888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2"/>
            <a:endCxn id="42" idx="6"/>
          </p:cNvCxnSpPr>
          <p:nvPr/>
        </p:nvCxnSpPr>
        <p:spPr>
          <a:xfrm flipH="1">
            <a:off x="6075363" y="3304220"/>
            <a:ext cx="18494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101" name="Object 64"/>
          <p:cNvGraphicFramePr>
            <a:graphicFrameLocks noChangeAspect="1"/>
          </p:cNvGraphicFramePr>
          <p:nvPr/>
        </p:nvGraphicFramePr>
        <p:xfrm>
          <a:off x="6477000" y="2057400"/>
          <a:ext cx="3127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3" name="Equation" r:id="rId5" imgW="190592" imgH="291947" progId="Equation.3">
                  <p:embed/>
                </p:oleObj>
              </mc:Choice>
              <mc:Fallback>
                <p:oleObj name="Equation" r:id="rId5" imgW="190592" imgH="291947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57400"/>
                        <a:ext cx="3127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5257800" y="3048000"/>
          <a:ext cx="3540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quation" r:id="rId7" imgW="215801" imgH="291771" progId="Equation.3">
                  <p:embed/>
                </p:oleObj>
              </mc:Choice>
              <mc:Fallback>
                <p:oleObj name="Equation" r:id="rId7" imgW="215801" imgH="291771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48000"/>
                        <a:ext cx="3540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77701"/>
              </p:ext>
            </p:extLst>
          </p:nvPr>
        </p:nvGraphicFramePr>
        <p:xfrm>
          <a:off x="6096000" y="4495800"/>
          <a:ext cx="333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quation" r:id="rId9" imgW="203139" imgH="291771" progId="Equation.3">
                  <p:embed/>
                </p:oleObj>
              </mc:Choice>
              <mc:Fallback>
                <p:oleObj name="Equation" r:id="rId9" imgW="203139" imgH="291771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3333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510650"/>
              </p:ext>
            </p:extLst>
          </p:nvPr>
        </p:nvGraphicFramePr>
        <p:xfrm>
          <a:off x="7391400" y="4572000"/>
          <a:ext cx="354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Equation" r:id="rId11" imgW="215801" imgH="291771" progId="Equation.3">
                  <p:embed/>
                </p:oleObj>
              </mc:Choice>
              <mc:Fallback>
                <p:oleObj name="Equation" r:id="rId11" imgW="215801" imgH="29177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354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949282"/>
              </p:ext>
            </p:extLst>
          </p:nvPr>
        </p:nvGraphicFramePr>
        <p:xfrm>
          <a:off x="8305800" y="3048000"/>
          <a:ext cx="354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7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048000"/>
                        <a:ext cx="354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Straight Arrow Connector 82"/>
          <p:cNvCxnSpPr/>
          <p:nvPr/>
        </p:nvCxnSpPr>
        <p:spPr>
          <a:xfrm flipH="1">
            <a:off x="6448425" y="2667000"/>
            <a:ext cx="426629" cy="1597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575832" y="3429000"/>
            <a:ext cx="1421585" cy="8884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095206" y="3301707"/>
            <a:ext cx="18494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00200" y="313408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38100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048000" y="282928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Path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endCxn id="96" idx="1"/>
          </p:cNvCxnSpPr>
          <p:nvPr/>
        </p:nvCxnSpPr>
        <p:spPr>
          <a:xfrm>
            <a:off x="2743200" y="2981684"/>
            <a:ext cx="304800" cy="476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1905000" y="2590800"/>
            <a:ext cx="4572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1752600" y="2600684"/>
            <a:ext cx="152400" cy="29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1905000" y="2590800"/>
            <a:ext cx="2286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600200" y="2286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Vertices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90600" y="4267200"/>
            <a:ext cx="2286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219200" y="4800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Sub-permutation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14400" y="5562600"/>
            <a:ext cx="7086600" cy="4001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Proposition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: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Each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L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– path  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contains </a:t>
            </a:r>
            <a:r>
              <a:rPr lang="en-US" sz="2000" b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at least one 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non-colluding user</a:t>
            </a:r>
            <a:endParaRPr lang="en-US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F8E1E-DA3B-B74C-ACC5-C3224C69499B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2" grpId="0" animBg="1"/>
      <p:bldP spid="43" grpId="0" animBg="1"/>
      <p:bldP spid="46" grpId="0" animBg="1"/>
      <p:bldP spid="47" grpId="0" animBg="1"/>
      <p:bldP spid="48" grpId="0" animBg="1"/>
      <p:bldP spid="96" grpId="0"/>
      <p:bldP spid="108" grpId="0"/>
      <p:bldP spid="108" grpId="1"/>
      <p:bldP spid="111" grpId="0" animBg="1"/>
      <p:bldP spid="112" grpId="0"/>
      <p:bldP spid="1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Analysis of L-MAZE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229600" cy="70788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Proposition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L-MAZE preserves the query anonymity of the (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k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–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non-colluding users when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x 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≤ (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– 1) users collude with the LBS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59114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  <a:cs typeface="Times New Roman" pitchFamily="18" charset="0"/>
              </a:rPr>
              <a:t>The incoming (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k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 – x) encrypted pseudo-messages and (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k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 –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x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) outgoing ones are uncorrelated </a:t>
            </a:r>
            <a:endParaRPr lang="en-US" sz="2000" b="0" dirty="0">
              <a:latin typeface="+mj-lt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56" idx="6"/>
            <a:endCxn id="62" idx="2"/>
          </p:cNvCxnSpPr>
          <p:nvPr/>
        </p:nvCxnSpPr>
        <p:spPr>
          <a:xfrm flipV="1">
            <a:off x="3145086" y="2694620"/>
            <a:ext cx="1031874" cy="68580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6" idx="6"/>
            <a:endCxn id="60" idx="2"/>
          </p:cNvCxnSpPr>
          <p:nvPr/>
        </p:nvCxnSpPr>
        <p:spPr>
          <a:xfrm>
            <a:off x="3145086" y="3380420"/>
            <a:ext cx="1031874" cy="630561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3" idx="6"/>
            <a:endCxn id="68" idx="2"/>
          </p:cNvCxnSpPr>
          <p:nvPr/>
        </p:nvCxnSpPr>
        <p:spPr>
          <a:xfrm flipV="1">
            <a:off x="4537323" y="3380420"/>
            <a:ext cx="1066800" cy="1295400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7723" y="4191000"/>
            <a:ext cx="277019" cy="381000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3" idx="2"/>
          </p:cNvCxnSpPr>
          <p:nvPr/>
        </p:nvCxnSpPr>
        <p:spPr>
          <a:xfrm flipV="1">
            <a:off x="3775323" y="4675820"/>
            <a:ext cx="401637" cy="48580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63" idx="3"/>
          </p:cNvCxnSpPr>
          <p:nvPr/>
        </p:nvCxnSpPr>
        <p:spPr>
          <a:xfrm flipV="1">
            <a:off x="3851523" y="4803113"/>
            <a:ext cx="378211" cy="226088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63" idx="2"/>
          </p:cNvCxnSpPr>
          <p:nvPr/>
        </p:nvCxnSpPr>
        <p:spPr>
          <a:xfrm>
            <a:off x="3165723" y="3429000"/>
            <a:ext cx="1011237" cy="124682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03723" y="5638800"/>
            <a:ext cx="437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  <a:cs typeface="Times New Roman" pitchFamily="18" charset="0"/>
              </a:rPr>
              <a:t>After first stage, might go to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,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, or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4</a:t>
            </a:r>
            <a:endParaRPr lang="en-US" sz="2000" b="0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6076890"/>
            <a:ext cx="39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j-lt"/>
                <a:cs typeface="Times New Roman" pitchFamily="18" charset="0"/>
              </a:rPr>
              <a:t>Traceback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, might from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,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en-US" sz="2000" b="0" dirty="0" smtClean="0">
                <a:latin typeface="+mj-lt"/>
                <a:cs typeface="Times New Roman" pitchFamily="18" charset="0"/>
              </a:rPr>
              <a:t>, or </a:t>
            </a:r>
            <a:r>
              <a:rPr lang="en-US" sz="2000" b="0" i="1" dirty="0" smtClean="0">
                <a:latin typeface="+mj-lt"/>
                <a:cs typeface="Times New Roman" pitchFamily="18" charset="0"/>
              </a:rPr>
              <a:t>u</a:t>
            </a:r>
            <a:r>
              <a:rPr lang="en-US" sz="2000" b="0" baseline="-25000" dirty="0" smtClean="0">
                <a:latin typeface="+mj-lt"/>
                <a:cs typeface="Times New Roman" pitchFamily="18" charset="0"/>
              </a:rPr>
              <a:t>4</a:t>
            </a:r>
            <a:endParaRPr lang="en-US" sz="2000" b="0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54" name="Oval 64"/>
          <p:cNvSpPr>
            <a:spLocks noChangeArrowheads="1"/>
          </p:cNvSpPr>
          <p:nvPr/>
        </p:nvSpPr>
        <p:spPr bwMode="auto">
          <a:xfrm>
            <a:off x="1641723" y="3602361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64"/>
          <p:cNvSpPr>
            <a:spLocks noChangeArrowheads="1"/>
          </p:cNvSpPr>
          <p:nvPr/>
        </p:nvSpPr>
        <p:spPr bwMode="auto">
          <a:xfrm>
            <a:off x="2784723" y="3830961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2784723" y="32004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Oval 64"/>
          <p:cNvSpPr>
            <a:spLocks noChangeArrowheads="1"/>
          </p:cNvSpPr>
          <p:nvPr/>
        </p:nvSpPr>
        <p:spPr bwMode="auto">
          <a:xfrm>
            <a:off x="2784723" y="25146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Oval 64"/>
          <p:cNvSpPr>
            <a:spLocks noChangeArrowheads="1"/>
          </p:cNvSpPr>
          <p:nvPr/>
        </p:nvSpPr>
        <p:spPr bwMode="auto">
          <a:xfrm>
            <a:off x="2784723" y="44958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64"/>
          <p:cNvSpPr>
            <a:spLocks noChangeArrowheads="1"/>
          </p:cNvSpPr>
          <p:nvPr/>
        </p:nvSpPr>
        <p:spPr bwMode="auto">
          <a:xfrm>
            <a:off x="2784723" y="5126361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64"/>
          <p:cNvSpPr>
            <a:spLocks noChangeArrowheads="1"/>
          </p:cNvSpPr>
          <p:nvPr/>
        </p:nvSpPr>
        <p:spPr bwMode="auto">
          <a:xfrm>
            <a:off x="4176960" y="3830961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4176960" y="32004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4"/>
          <p:cNvSpPr>
            <a:spLocks noChangeArrowheads="1"/>
          </p:cNvSpPr>
          <p:nvPr/>
        </p:nvSpPr>
        <p:spPr bwMode="auto">
          <a:xfrm>
            <a:off x="4176960" y="25146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4176960" y="44958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4176960" y="5126361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5604123" y="3830961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5604123" y="32004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5604123" y="25146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4"/>
          <p:cNvSpPr>
            <a:spLocks noChangeArrowheads="1"/>
          </p:cNvSpPr>
          <p:nvPr/>
        </p:nvSpPr>
        <p:spPr bwMode="auto">
          <a:xfrm>
            <a:off x="5604123" y="4495800"/>
            <a:ext cx="360363" cy="360039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64"/>
          <p:cNvSpPr>
            <a:spLocks noChangeArrowheads="1"/>
          </p:cNvSpPr>
          <p:nvPr/>
        </p:nvSpPr>
        <p:spPr bwMode="auto">
          <a:xfrm>
            <a:off x="5604123" y="5126361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5" name="Straight Arrow Connector 94"/>
          <p:cNvCxnSpPr>
            <a:endCxn id="63" idx="4"/>
          </p:cNvCxnSpPr>
          <p:nvPr/>
        </p:nvCxnSpPr>
        <p:spPr>
          <a:xfrm flipV="1">
            <a:off x="4003923" y="4855839"/>
            <a:ext cx="353219" cy="401961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c 108"/>
          <p:cNvSpPr/>
          <p:nvPr/>
        </p:nvSpPr>
        <p:spPr>
          <a:xfrm rot="14861868">
            <a:off x="3879375" y="4277744"/>
            <a:ext cx="914400" cy="838200"/>
          </a:xfrm>
          <a:prstGeom prst="arc">
            <a:avLst>
              <a:gd name="adj1" fmla="val 13147490"/>
              <a:gd name="adj2" fmla="val 449331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489323" y="6248400"/>
            <a:ext cx="838200" cy="0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489323" y="5791200"/>
            <a:ext cx="838200" cy="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1981200" y="3380420"/>
            <a:ext cx="803523" cy="29814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0" y="24384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2286000" y="28956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362200" y="37338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346820" y="44196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2362200" y="50292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0" y="3124200"/>
            <a:ext cx="1060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Colluder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01868" y="5105400"/>
            <a:ext cx="1060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Colluder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143000" y="3581400"/>
            <a:ext cx="47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859B9-E266-1D44-A2CA-6024DBBD88C0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 smtClean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59930"/>
            <a:ext cx="568655" cy="94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12330"/>
            <a:ext cx="575853" cy="7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065" y="1383729"/>
            <a:ext cx="920954" cy="12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1905000" y="1917130"/>
            <a:ext cx="56865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581400" y="1743770"/>
            <a:ext cx="2592288" cy="209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81400" y="1917130"/>
            <a:ext cx="2514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29000" y="1307530"/>
            <a:ext cx="388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uery </a:t>
            </a:r>
            <a:r>
              <a:rPr lang="en-US" sz="2000" b="0" dirty="0" smtClean="0"/>
              <a:t>(with </a:t>
            </a:r>
            <a:r>
              <a:rPr lang="en-US" sz="2000" b="0" dirty="0" smtClean="0"/>
              <a:t>user's </a:t>
            </a:r>
            <a:r>
              <a:rPr lang="en-US" sz="2000" b="0" dirty="0" smtClean="0"/>
              <a:t>location)</a:t>
            </a:r>
            <a:endParaRPr lang="en-US" sz="20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3581400" y="199333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Custom response</a:t>
            </a:r>
          </a:p>
          <a:p>
            <a:pPr algn="ctr"/>
            <a:r>
              <a:rPr lang="en-US" sz="2000" b="0" dirty="0" smtClean="0"/>
              <a:t> </a:t>
            </a:r>
            <a:r>
              <a:rPr lang="en-US" sz="2000" b="0" dirty="0" smtClean="0"/>
              <a:t>based on location</a:t>
            </a:r>
            <a:endParaRPr lang="en-US" sz="2000" b="0" dirty="0"/>
          </a:p>
        </p:txBody>
      </p:sp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228600" y="3494544"/>
            <a:ext cx="77051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0" dirty="0" smtClean="0">
                <a:latin typeface="+mn-lt"/>
                <a:cs typeface="Times New Roman" pitchFamily="18" charset="0"/>
              </a:rPr>
              <a:t>Users may prefer </a:t>
            </a:r>
            <a:r>
              <a:rPr lang="en-US" altLang="zh-CN" sz="2400" b="0" dirty="0" smtClean="0">
                <a:latin typeface="+mn-lt"/>
                <a:cs typeface="Times New Roman" pitchFamily="18" charset="0"/>
              </a:rPr>
              <a:t>to remain </a:t>
            </a:r>
            <a:r>
              <a:rPr lang="en-US" altLang="zh-CN" sz="24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anonymous</a:t>
            </a:r>
            <a:r>
              <a:rPr lang="en-US" altLang="zh-CN" sz="2400" b="0" dirty="0" smtClean="0">
                <a:latin typeface="+mn-lt"/>
                <a:cs typeface="Times New Roman" pitchFamily="18" charset="0"/>
              </a:rPr>
              <a:t> </a:t>
            </a:r>
            <a:endParaRPr lang="en-US" altLang="zh-CN" sz="2400" b="0" dirty="0" smtClean="0">
              <a:latin typeface="+mn-lt"/>
              <a:cs typeface="Times New Roman" pitchFamily="18" charset="0"/>
            </a:endParaRPr>
          </a:p>
          <a:p>
            <a:endParaRPr lang="en-US" altLang="zh-CN" sz="2400" b="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2400" b="0" dirty="0" smtClean="0">
                <a:latin typeface="+mn-lt"/>
                <a:cs typeface="Times New Roman" pitchFamily="18" charset="0"/>
              </a:rPr>
              <a:t>Hide </a:t>
            </a:r>
            <a:r>
              <a:rPr lang="en-US" altLang="zh-CN" sz="24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sensitive</a:t>
            </a:r>
            <a:r>
              <a:rPr lang="en-US" altLang="zh-CN" sz="2400" b="0" dirty="0" smtClean="0">
                <a:latin typeface="+mn-lt"/>
                <a:cs typeface="Times New Roman" pitchFamily="18" charset="0"/>
              </a:rPr>
              <a:t> information from </a:t>
            </a:r>
            <a:r>
              <a:rPr lang="en-US" altLang="zh-CN" sz="2400" b="0" dirty="0" smtClean="0">
                <a:latin typeface="+mn-lt"/>
                <a:cs typeface="Times New Roman" pitchFamily="18" charset="0"/>
              </a:rPr>
              <a:t>untrusted service </a:t>
            </a:r>
            <a:r>
              <a:rPr lang="en-US" altLang="zh-CN" sz="2400" b="0" dirty="0" smtClean="0">
                <a:latin typeface="+mn-lt"/>
                <a:cs typeface="Times New Roman" pitchFamily="18" charset="0"/>
              </a:rPr>
              <a:t>providers</a:t>
            </a:r>
            <a:endParaRPr lang="en-US" altLang="zh-CN" sz="2400" b="0" dirty="0">
              <a:latin typeface="+mn-lt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Query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content (</a:t>
            </a:r>
            <a:r>
              <a:rPr lang="en-US" altLang="zh-CN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information privacy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)</a:t>
            </a:r>
          </a:p>
          <a:p>
            <a:r>
              <a:rPr lang="en-US" altLang="zh-CN" sz="2400" dirty="0" smtClean="0"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Exact user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location (</a:t>
            </a:r>
            <a:r>
              <a:rPr lang="en-US" altLang="zh-CN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location privacy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)</a:t>
            </a:r>
          </a:p>
          <a:p>
            <a:r>
              <a:rPr lang="en-US" altLang="zh-CN" sz="2400" dirty="0" smtClean="0"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Identity (</a:t>
            </a:r>
            <a:r>
              <a:rPr lang="en-US" altLang="zh-CN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anonymity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)</a:t>
            </a:r>
            <a:endParaRPr lang="en-US" altLang="zh-CN" sz="2400" dirty="0" smtClean="0">
              <a:latin typeface="+mn-lt"/>
              <a:cs typeface="Times New Roman" pitchFamily="18" charset="0"/>
            </a:endParaRPr>
          </a:p>
          <a:p>
            <a:endParaRPr lang="en-US" altLang="zh-CN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6D02C-A199-0E4C-B99D-F3C70AEEA51E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63832" y="1438870"/>
            <a:ext cx="1480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cs typeface="Times New Roman" pitchFamily="18" charset="0"/>
              </a:rPr>
              <a:t>Location</a:t>
            </a:r>
          </a:p>
          <a:p>
            <a:r>
              <a:rPr lang="en-US" dirty="0" smtClean="0">
                <a:cs typeface="Times New Roman" pitchFamily="18" charset="0"/>
              </a:rPr>
              <a:t>based</a:t>
            </a:r>
          </a:p>
          <a:p>
            <a:r>
              <a:rPr lang="en-US" dirty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erver (LBS)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224" y="1143000"/>
            <a:ext cx="1003300" cy="1460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02224" y="17526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Overhead of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0"/>
            <a:r>
              <a:rPr lang="en-US" sz="2000" i="1" dirty="0" smtClean="0"/>
              <a:t>O</a:t>
            </a:r>
            <a:r>
              <a:rPr lang="en-US" sz="2000" baseline="-25000" dirty="0" smtClean="0"/>
              <a:t>TOTAL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</a:t>
            </a:r>
            <a:r>
              <a:rPr lang="en-US" sz="2000" i="1" dirty="0" err="1" smtClean="0"/>
              <a:t>O</a:t>
            </a:r>
            <a:r>
              <a:rPr lang="en-US" sz="2000" baseline="-25000" dirty="0" err="1" smtClean="0"/>
              <a:t>gfp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</a:t>
            </a:r>
            <a:r>
              <a:rPr lang="en-US" sz="2000" baseline="-25000" dirty="0" err="1" smtClean="0"/>
              <a:t>qap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</a:t>
            </a:r>
            <a:r>
              <a:rPr lang="en-US" sz="2000" baseline="-25000" dirty="0" err="1" smtClean="0"/>
              <a:t>qsp</a:t>
            </a:r>
            <a:endParaRPr lang="en-US" sz="2000" baseline="-25000" dirty="0" smtClean="0"/>
          </a:p>
          <a:p>
            <a:pPr marL="344488" indent="0"/>
            <a:endParaRPr lang="en-US" sz="2000" i="1" baseline="-25000" dirty="0"/>
          </a:p>
          <a:p>
            <a:pPr marL="344488" indent="0"/>
            <a:endParaRPr lang="en-US" sz="2000" i="1" baseline="-25000" dirty="0" smtClean="0"/>
          </a:p>
          <a:p>
            <a:pPr marL="344488" indent="0"/>
            <a:endParaRPr lang="en-US" sz="2000" i="1" baseline="-25000" dirty="0" smtClean="0"/>
          </a:p>
          <a:p>
            <a:r>
              <a:rPr lang="en-US" i="1" dirty="0" smtClean="0"/>
              <a:t>    </a:t>
            </a:r>
            <a:r>
              <a:rPr lang="en-US" sz="2000" i="1" dirty="0" smtClean="0"/>
              <a:t> m</a:t>
            </a:r>
            <a:r>
              <a:rPr lang="en-US" sz="2000" i="1" baseline="-25000" dirty="0" smtClean="0"/>
              <a:t>f </a:t>
            </a:r>
            <a:r>
              <a:rPr lang="en-US" sz="2000" dirty="0" smtClean="0"/>
              <a:t>: 1</a:t>
            </a:r>
          </a:p>
          <a:p>
            <a:r>
              <a:rPr lang="en-US" sz="2000" i="1" dirty="0" smtClean="0"/>
              <a:t>    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j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:</a:t>
            </a:r>
            <a:r>
              <a:rPr lang="en-US" sz="2000" i="1" dirty="0" smtClean="0"/>
              <a:t> k </a:t>
            </a:r>
            <a:r>
              <a:rPr lang="en-US" sz="2000" dirty="0" smtClean="0"/>
              <a:t>– 1</a:t>
            </a:r>
            <a:r>
              <a:rPr lang="en-US" sz="2000" i="1" dirty="0" smtClean="0"/>
              <a:t>       </a:t>
            </a:r>
            <a:r>
              <a:rPr lang="en-US" sz="2000" i="1" dirty="0" err="1" smtClean="0"/>
              <a:t>O</a:t>
            </a:r>
            <a:r>
              <a:rPr lang="en-US" sz="2000" baseline="-25000" dirty="0" err="1" smtClean="0"/>
              <a:t>gfp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 k</a:t>
            </a:r>
            <a:r>
              <a:rPr lang="en-US" sz="2000" dirty="0" smtClean="0"/>
              <a:t> + 1</a:t>
            </a:r>
          </a:p>
          <a:p>
            <a:r>
              <a:rPr lang="en-US" sz="2000" i="1" dirty="0" smtClean="0"/>
              <a:t>     m</a:t>
            </a:r>
            <a:r>
              <a:rPr lang="en-US" sz="2000" i="1" baseline="-25000" dirty="0" smtClean="0"/>
              <a:t>a </a:t>
            </a:r>
            <a:r>
              <a:rPr lang="en-US" sz="2000" i="1" dirty="0" smtClean="0"/>
              <a:t>: </a:t>
            </a:r>
            <a:r>
              <a:rPr lang="en-US" sz="2000" dirty="0" smtClean="0"/>
              <a:t>1</a:t>
            </a:r>
          </a:p>
          <a:p>
            <a:r>
              <a:rPr lang="en-US" sz="2000" dirty="0" smtClean="0"/>
              <a:t>      </a:t>
            </a:r>
          </a:p>
          <a:p>
            <a:r>
              <a:rPr lang="en-US" sz="2000" dirty="0" smtClean="0"/>
              <a:t>      (</a:t>
            </a:r>
            <a:r>
              <a:rPr lang="en-US" sz="2000" i="1" dirty="0" smtClean="0"/>
              <a:t>k </a:t>
            </a:r>
            <a:r>
              <a:rPr lang="en-US" sz="2000" dirty="0" smtClean="0"/>
              <a:t>– 1)</a:t>
            </a:r>
            <a:r>
              <a:rPr lang="en-US" sz="2000" i="1" dirty="0" smtClean="0"/>
              <a:t> </a:t>
            </a:r>
            <a:r>
              <a:rPr lang="en-US" sz="2000" dirty="0" smtClean="0"/>
              <a:t>pseudo-messages                                                      MAZE:   </a:t>
            </a:r>
            <a:r>
              <a:rPr lang="en-US" sz="2000" i="1" dirty="0" smtClean="0"/>
              <a:t>O</a:t>
            </a:r>
            <a:r>
              <a:rPr lang="en-US" sz="2000" baseline="-25000" dirty="0" smtClean="0"/>
              <a:t>TOTAL</a:t>
            </a:r>
            <a:r>
              <a:rPr lang="en-US" sz="2000" dirty="0" smtClean="0"/>
              <a:t>=</a:t>
            </a:r>
            <a:r>
              <a:rPr lang="en-US" sz="2000" i="1" dirty="0" smtClean="0"/>
              <a:t> </a:t>
            </a:r>
            <a:r>
              <a:rPr lang="en-US" sz="2000" dirty="0" smtClean="0"/>
              <a:t>4</a:t>
            </a:r>
            <a:r>
              <a:rPr lang="en-US" sz="2000" i="1" dirty="0" smtClean="0"/>
              <a:t>k </a:t>
            </a:r>
            <a:r>
              <a:rPr lang="en-US" sz="2000" dirty="0" smtClean="0"/>
              <a:t>+ 1</a:t>
            </a:r>
          </a:p>
          <a:p>
            <a:r>
              <a:rPr lang="en-US" sz="2000" dirty="0" smtClean="0"/>
              <a:t>      pseudo-messages have 1/</a:t>
            </a:r>
            <a:r>
              <a:rPr lang="en-US" sz="2000" i="1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i="1" dirty="0" smtClean="0"/>
              <a:t> the </a:t>
            </a:r>
            <a:r>
              <a:rPr lang="en-US" sz="2000" dirty="0" smtClean="0"/>
              <a:t>size       </a:t>
            </a:r>
            <a:r>
              <a:rPr lang="en-US" sz="2000" i="1" dirty="0" err="1" smtClean="0"/>
              <a:t>O</a:t>
            </a:r>
            <a:r>
              <a:rPr lang="en-US" sz="2000" i="1" baseline="-25000" dirty="0" err="1" smtClean="0"/>
              <a:t>qap</a:t>
            </a:r>
            <a:r>
              <a:rPr lang="en-US" sz="2000" i="1" dirty="0" smtClean="0"/>
              <a:t>=2k           L-</a:t>
            </a:r>
            <a:r>
              <a:rPr lang="en-US" sz="2000" dirty="0" smtClean="0"/>
              <a:t>MAZE</a:t>
            </a:r>
            <a:r>
              <a:rPr lang="en-US" sz="2000" i="1" dirty="0" smtClean="0"/>
              <a:t>: O</a:t>
            </a:r>
            <a:r>
              <a:rPr lang="en-US" sz="2000" baseline="-25000" dirty="0" smtClean="0"/>
              <a:t>TOTAL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 </a:t>
            </a:r>
            <a:r>
              <a:rPr lang="en-US" sz="2000" dirty="0" smtClean="0"/>
              <a:t>(</a:t>
            </a:r>
            <a:r>
              <a:rPr lang="en-US" sz="2000" i="1" dirty="0" smtClean="0"/>
              <a:t>L </a:t>
            </a:r>
            <a:r>
              <a:rPr lang="en-US" sz="2000" dirty="0" smtClean="0"/>
              <a:t>+ 3)</a:t>
            </a:r>
            <a:r>
              <a:rPr lang="en-US" sz="2000" i="1" dirty="0" smtClean="0"/>
              <a:t>k </a:t>
            </a:r>
            <a:r>
              <a:rPr lang="en-US" sz="2000" dirty="0" smtClean="0"/>
              <a:t>+ 1</a:t>
            </a:r>
          </a:p>
          <a:p>
            <a:r>
              <a:rPr lang="en-US" sz="2000" dirty="0" smtClean="0"/>
              <a:t>      one message to LBS</a:t>
            </a:r>
          </a:p>
          <a:p>
            <a:r>
              <a:rPr lang="en-US" sz="2000" dirty="0" smtClean="0"/>
              <a:t>      L-MAZE: </a:t>
            </a:r>
            <a:r>
              <a:rPr lang="en-US" sz="2000" i="1" dirty="0" err="1" smtClean="0"/>
              <a:t>O</a:t>
            </a:r>
            <a:r>
              <a:rPr lang="en-US" sz="2000" baseline="-25000" dirty="0" err="1" smtClean="0"/>
              <a:t>qap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(</a:t>
            </a:r>
            <a:r>
              <a:rPr lang="en-US" sz="2000" i="1" dirty="0" smtClean="0"/>
              <a:t>L</a:t>
            </a:r>
            <a:r>
              <a:rPr lang="en-US" sz="2000" dirty="0" smtClean="0"/>
              <a:t> + 1)</a:t>
            </a:r>
            <a:r>
              <a:rPr lang="en-US" sz="2000" i="1" dirty="0" smtClean="0"/>
              <a:t>k</a:t>
            </a:r>
            <a:r>
              <a:rPr lang="en-US" sz="2000" dirty="0" smtClean="0"/>
              <a:t>   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LBS one reply to every query:   </a:t>
            </a:r>
            <a:r>
              <a:rPr lang="en-US" sz="2000" i="1" dirty="0" err="1" smtClean="0"/>
              <a:t>O</a:t>
            </a:r>
            <a:r>
              <a:rPr lang="en-US" sz="2000" i="1" baseline="-25000" dirty="0" err="1" smtClean="0"/>
              <a:t>qsp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 smtClean="0"/>
              <a:t>k</a:t>
            </a:r>
          </a:p>
          <a:p>
            <a:r>
              <a:rPr lang="en-US" sz="2000" dirty="0" smtClean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1371600" y="2057400"/>
            <a:ext cx="228600" cy="1066800"/>
          </a:xfrm>
          <a:prstGeom prst="rightBrace">
            <a:avLst/>
          </a:prstGeom>
          <a:ln w="25400"/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343400" y="3657600"/>
            <a:ext cx="228600" cy="914400"/>
          </a:xfrm>
          <a:prstGeom prst="rightBrace">
            <a:avLst/>
          </a:prstGeom>
          <a:ln w="25400"/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486400" y="2438400"/>
            <a:ext cx="304800" cy="3352800"/>
          </a:xfrm>
          <a:prstGeom prst="rightBrace">
            <a:avLst>
              <a:gd name="adj1" fmla="val 0"/>
              <a:gd name="adj2" fmla="val 50000"/>
            </a:avLst>
          </a:prstGeom>
          <a:ln w="25400"/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93AF5-1D50-3147-BEAC-382C3ABCB0AA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Overhead of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686800" cy="5287963"/>
          </a:xfrm>
        </p:spPr>
        <p:txBody>
          <a:bodyPr/>
          <a:lstStyle/>
          <a:p>
            <a:r>
              <a:rPr lang="en-US" sz="2000" dirty="0" smtClean="0"/>
              <a:t>Account for the messages that need to be relayed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Infrastructure-based Networks</a:t>
            </a:r>
          </a:p>
          <a:p>
            <a:pPr indent="-1588"/>
            <a:r>
              <a:rPr lang="en-US" sz="2000" dirty="0" smtClean="0"/>
              <a:t>Two network messages per group message</a:t>
            </a:r>
          </a:p>
          <a:p>
            <a:pPr indent="-1588"/>
            <a:r>
              <a:rPr lang="en-US" sz="2000" dirty="0" smtClean="0"/>
              <a:t>MAZE:</a:t>
            </a:r>
            <a:r>
              <a:rPr lang="en-US" sz="2000" i="1" dirty="0" smtClean="0"/>
              <a:t> O</a:t>
            </a:r>
            <a:r>
              <a:rPr lang="en-US" sz="2000" i="1" baseline="-25000" dirty="0" smtClean="0"/>
              <a:t>TOTAL </a:t>
            </a:r>
            <a:r>
              <a:rPr lang="en-US" sz="2000" dirty="0" smtClean="0"/>
              <a:t>= 2(4</a:t>
            </a:r>
            <a:r>
              <a:rPr lang="en-US" sz="2000" i="1" dirty="0" smtClean="0"/>
              <a:t>k </a:t>
            </a:r>
            <a:r>
              <a:rPr lang="en-US" sz="2000" dirty="0" smtClean="0"/>
              <a:t>+ 1)</a:t>
            </a:r>
          </a:p>
          <a:p>
            <a:pPr indent="-1588"/>
            <a:r>
              <a:rPr lang="en-US" sz="2000" i="1" dirty="0" smtClean="0"/>
              <a:t>L-</a:t>
            </a:r>
            <a:r>
              <a:rPr lang="en-US" sz="2000" dirty="0" smtClean="0"/>
              <a:t>MAZE:</a:t>
            </a:r>
            <a:r>
              <a:rPr lang="en-US" sz="2000" i="1" dirty="0" smtClean="0"/>
              <a:t> O</a:t>
            </a:r>
            <a:r>
              <a:rPr lang="en-US" sz="2000" baseline="-25000" dirty="0" smtClean="0"/>
              <a:t>TOTAL</a:t>
            </a:r>
            <a:r>
              <a:rPr lang="en-US" sz="2000" dirty="0" smtClean="0"/>
              <a:t>= 2(</a:t>
            </a:r>
            <a:r>
              <a:rPr lang="en-US" sz="2000" i="1" dirty="0" smtClean="0"/>
              <a:t>L </a:t>
            </a:r>
            <a:r>
              <a:rPr lang="en-US" sz="2000" dirty="0" smtClean="0"/>
              <a:t>+ 3)</a:t>
            </a:r>
            <a:r>
              <a:rPr lang="en-US" sz="2000" i="1" dirty="0" smtClean="0"/>
              <a:t>k</a:t>
            </a:r>
            <a:r>
              <a:rPr lang="en-US" sz="2000" dirty="0" smtClean="0"/>
              <a:t> + 2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Ad hoc Networks</a:t>
            </a:r>
          </a:p>
          <a:p>
            <a:pPr indent="-1588"/>
            <a:r>
              <a:rPr lang="en-US" sz="2000" dirty="0" smtClean="0"/>
              <a:t>Network overhead is topology-dependent</a:t>
            </a:r>
          </a:p>
          <a:p>
            <a:pPr indent="-1588"/>
            <a:r>
              <a:rPr lang="en-US" sz="2000" i="1" dirty="0" smtClean="0"/>
              <a:t>Assumptions: </a:t>
            </a:r>
          </a:p>
          <a:p>
            <a:pPr marL="806450" indent="0"/>
            <a:r>
              <a:rPr lang="en-US" sz="2000" dirty="0" smtClean="0"/>
              <a:t>Users are uniformly distributed within the network area with a density </a:t>
            </a:r>
            <a:r>
              <a:rPr lang="en-US" sz="2000" i="1" dirty="0" smtClean="0"/>
              <a:t>d</a:t>
            </a:r>
            <a:endParaRPr lang="en-US" sz="2000" dirty="0" smtClean="0"/>
          </a:p>
          <a:p>
            <a:pPr marL="806450" indent="0"/>
            <a:r>
              <a:rPr lang="en-US" sz="2000" dirty="0" smtClean="0"/>
              <a:t>LBS can be reached via single transmission</a:t>
            </a:r>
          </a:p>
          <a:p>
            <a:pPr marL="806450" indent="0"/>
            <a:r>
              <a:rPr lang="en-US" sz="2000" dirty="0" smtClean="0"/>
              <a:t>All users have the same privacy level</a:t>
            </a:r>
          </a:p>
          <a:p>
            <a:pPr marL="806450" indent="0"/>
            <a:r>
              <a:rPr lang="en-US" sz="2000" dirty="0" smtClean="0"/>
              <a:t>Group messages are relayed via a broadcast routing tree</a:t>
            </a:r>
          </a:p>
          <a:p>
            <a:pPr marL="457200" indent="-457200"/>
            <a:endParaRPr lang="en-US" sz="2000" dirty="0" smtClean="0"/>
          </a:p>
          <a:p>
            <a:endParaRPr lang="en-US" sz="2000" dirty="0" smtClean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43185" y="1752600"/>
            <a:ext cx="662615" cy="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185" y="1905000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245" y="2743200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95385" y="1905000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38385" y="2743200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lbow Connector 10"/>
          <p:cNvCxnSpPr/>
          <p:nvPr/>
        </p:nvCxnSpPr>
        <p:spPr>
          <a:xfrm flipV="1">
            <a:off x="7109785" y="2286000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7185985" y="2362200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flipV="1">
            <a:off x="7795585" y="2639072"/>
            <a:ext cx="178907" cy="180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33585" y="1981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9ADA9-C48B-DA48-9853-83EA63222424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2862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</a:t>
            </a:r>
            <a:r>
              <a:rPr lang="en-US" dirty="0"/>
              <a:t>N</a:t>
            </a:r>
            <a:r>
              <a:rPr lang="en-US" dirty="0" smtClean="0"/>
              <a:t>etwork Overhead of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Group Formation Phase: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Step1</a:t>
            </a:r>
            <a:r>
              <a:rPr lang="en-US" sz="2000" dirty="0" smtClean="0"/>
              <a:t>: All nodes within the CR relay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f</a:t>
            </a:r>
            <a:r>
              <a:rPr lang="en-US" sz="2000" dirty="0" smtClean="0"/>
              <a:t>:</a:t>
            </a:r>
            <a:r>
              <a:rPr lang="en-US" sz="2000" i="1" dirty="0" smtClean="0"/>
              <a:t>  d</a:t>
            </a:r>
            <a:r>
              <a:rPr lang="el-GR" sz="2000" i="1" dirty="0" smtClean="0"/>
              <a:t> π α</a:t>
            </a:r>
            <a:r>
              <a:rPr lang="en-US" sz="2000" i="1" baseline="30000" dirty="0" smtClean="0"/>
              <a:t>2</a:t>
            </a:r>
          </a:p>
          <a:p>
            <a:endParaRPr lang="en-US" sz="2000" i="1" baseline="30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Step2: </a:t>
            </a:r>
            <a:r>
              <a:rPr lang="en-US" sz="2000" dirty="0" smtClean="0"/>
              <a:t>Users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hops away need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messages to reach GI</a:t>
            </a:r>
          </a:p>
          <a:p>
            <a:r>
              <a:rPr lang="en-US" sz="2000" dirty="0" smtClean="0"/>
              <a:t> Maximum hop distance                       </a:t>
            </a:r>
          </a:p>
          <a:p>
            <a:endParaRPr lang="en-US" sz="2000" i="1" dirty="0" smtClean="0"/>
          </a:p>
          <a:p>
            <a:r>
              <a:rPr lang="en-US" sz="2000" dirty="0" smtClean="0"/>
              <a:t>AB = </a:t>
            </a:r>
            <a:r>
              <a:rPr lang="el-GR" sz="2000" dirty="0" smtClean="0"/>
              <a:t>ε</a:t>
            </a:r>
            <a:r>
              <a:rPr lang="en-US" sz="2000" dirty="0" smtClean="0"/>
              <a:t>  may vary from 0 to </a:t>
            </a:r>
            <a:r>
              <a:rPr lang="el-GR" sz="2000" dirty="0" smtClean="0"/>
              <a:t>α</a:t>
            </a:r>
            <a:endParaRPr lang="en-US" sz="2000" dirty="0" smtClean="0"/>
          </a:p>
          <a:p>
            <a:r>
              <a:rPr lang="en-US" sz="2000" dirty="0" smtClean="0"/>
              <a:t>Pr[AB ≤  </a:t>
            </a:r>
            <a:r>
              <a:rPr lang="el-GR" sz="2000" i="1" dirty="0" smtClean="0"/>
              <a:t>ε</a:t>
            </a:r>
            <a:r>
              <a:rPr lang="en-US" sz="2000" dirty="0" smtClean="0"/>
              <a:t> ]  = </a:t>
            </a:r>
            <a:r>
              <a:rPr lang="el-GR" sz="2000" dirty="0" smtClean="0"/>
              <a:t>ε</a:t>
            </a:r>
            <a:r>
              <a:rPr lang="en-US" sz="2000" dirty="0" smtClean="0"/>
              <a:t>/</a:t>
            </a:r>
            <a:r>
              <a:rPr lang="el-GR" sz="2000" i="1" dirty="0" smtClean="0"/>
              <a:t>α</a:t>
            </a:r>
            <a:r>
              <a:rPr lang="en-US" sz="2000" dirty="0" smtClean="0"/>
              <a:t>, 0 ≤</a:t>
            </a:r>
            <a:r>
              <a:rPr lang="el-GR" sz="2000" dirty="0" smtClean="0"/>
              <a:t> </a:t>
            </a:r>
            <a:r>
              <a:rPr lang="el-GR" sz="2000" i="1" dirty="0" smtClean="0"/>
              <a:t>ε</a:t>
            </a:r>
            <a:r>
              <a:rPr lang="en-US" sz="2000" dirty="0" smtClean="0"/>
              <a:t> ≤ </a:t>
            </a:r>
            <a:r>
              <a:rPr lang="el-GR" sz="2000" i="1" dirty="0" smtClean="0"/>
              <a:t>α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Average all possible value of </a:t>
            </a:r>
            <a:r>
              <a:rPr lang="el-GR" sz="2000" dirty="0" smtClean="0"/>
              <a:t>ε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                      </a:t>
            </a:r>
          </a:p>
          <a:p>
            <a:endParaRPr lang="en-US" sz="2000" i="1" dirty="0" smtClean="0"/>
          </a:p>
          <a:p>
            <a:endParaRPr lang="en-US" sz="2000" i="1" baseline="30000" dirty="0" smtClean="0"/>
          </a:p>
          <a:p>
            <a:r>
              <a:rPr lang="en-US" sz="2000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740818"/>
              </p:ext>
            </p:extLst>
          </p:nvPr>
        </p:nvGraphicFramePr>
        <p:xfrm>
          <a:off x="5867400" y="1676400"/>
          <a:ext cx="1219200" cy="60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Equation" r:id="rId4" imgW="977785" imgH="482278" progId="Equation.3">
                  <p:embed/>
                </p:oleObj>
              </mc:Choice>
              <mc:Fallback>
                <p:oleObj name="Equation" r:id="rId4" imgW="977785" imgH="482278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219200" cy="601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67000" y="2133600"/>
          <a:ext cx="990600" cy="54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Equation" r:id="rId6" imgW="1091878" imgH="596923" progId="Equation.3">
                  <p:embed/>
                </p:oleObj>
              </mc:Choice>
              <mc:Fallback>
                <p:oleObj name="Equation" r:id="rId6" imgW="1091878" imgH="596923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990600" cy="541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4800" y="3792671"/>
          <a:ext cx="4419601" cy="55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Equation" r:id="rId8" imgW="4075942" imgH="507633" progId="Equation.3">
                  <p:embed/>
                </p:oleObj>
              </mc:Choice>
              <mc:Fallback>
                <p:oleObj name="Equation" r:id="rId8" imgW="4075942" imgH="507633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92671"/>
                        <a:ext cx="4419601" cy="550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379761"/>
              </p:ext>
            </p:extLst>
          </p:nvPr>
        </p:nvGraphicFramePr>
        <p:xfrm>
          <a:off x="1608138" y="5102225"/>
          <a:ext cx="173513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Equation" r:id="rId10" imgW="1179360" imgH="447840" progId="Equation.3">
                  <p:embed/>
                </p:oleObj>
              </mc:Choice>
              <mc:Fallback>
                <p:oleObj name="Equation" r:id="rId10" imgW="1179360" imgH="4478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102225"/>
                        <a:ext cx="1735137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14400" y="4876800"/>
            <a:ext cx="2971800" cy="1143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1DE68-83EA-384D-B70F-914D4C83A255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Network Overhead of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3" y="838200"/>
            <a:ext cx="6173787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Step3</a:t>
            </a:r>
            <a:r>
              <a:rPr lang="en-US" sz="2000" dirty="0" smtClean="0"/>
              <a:t>: GI sends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a</a:t>
            </a:r>
            <a:r>
              <a:rPr lang="en-US" sz="2000" dirty="0" smtClean="0"/>
              <a:t> to all (</a:t>
            </a:r>
            <a:r>
              <a:rPr lang="en-US" sz="2000" i="1" dirty="0" smtClean="0"/>
              <a:t>k </a:t>
            </a:r>
            <a:r>
              <a:rPr lang="en-US" sz="2000" dirty="0" smtClean="0"/>
              <a:t>– 1) users via a broadcast tree</a:t>
            </a:r>
          </a:p>
          <a:p>
            <a:pPr marL="0" indent="0"/>
            <a:r>
              <a:rPr lang="en-US" sz="2000" dirty="0" smtClean="0"/>
              <a:t>We approximate this by a connected network of users that cover CR</a:t>
            </a:r>
          </a:p>
          <a:p>
            <a:endParaRPr lang="en-US" sz="2000" dirty="0" smtClean="0"/>
          </a:p>
          <a:p>
            <a:r>
              <a:rPr lang="en-US" sz="2000" dirty="0" smtClean="0"/>
              <a:t>For coverage [Liu and </a:t>
            </a:r>
            <a:r>
              <a:rPr lang="en-US" sz="2000" dirty="0" err="1" smtClean="0"/>
              <a:t>Towsley</a:t>
            </a:r>
            <a:r>
              <a:rPr lang="en-US" sz="2000" dirty="0" smtClean="0"/>
              <a:t> 2004]: </a:t>
            </a:r>
          </a:p>
          <a:p>
            <a:pPr marL="0" indent="0"/>
            <a:endParaRPr lang="en-US" sz="2000" i="1" dirty="0" smtClean="0"/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For connectivity [Xing et al. 2005]: set 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r/2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# of network messages for broadcasting: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 smtClean="0"/>
          </a:p>
          <a:p>
            <a:pPr marL="0" indent="0"/>
            <a:endParaRPr lang="en-US" sz="2000" i="1" dirty="0" smtClean="0"/>
          </a:p>
          <a:p>
            <a:r>
              <a:rPr lang="en-US" sz="2000" i="1" dirty="0" smtClean="0"/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15354"/>
              </p:ext>
            </p:extLst>
          </p:nvPr>
        </p:nvGraphicFramePr>
        <p:xfrm>
          <a:off x="4038600" y="2133600"/>
          <a:ext cx="2133600" cy="66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Equation" r:id="rId3" imgW="1777541" imgH="634954" progId="Equation.3">
                  <p:embed/>
                </p:oleObj>
              </mc:Choice>
              <mc:Fallback>
                <p:oleObj name="Equation" r:id="rId3" imgW="1777541" imgH="63495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2133600" cy="666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32560"/>
              </p:ext>
            </p:extLst>
          </p:nvPr>
        </p:nvGraphicFramePr>
        <p:xfrm>
          <a:off x="5029200" y="3200400"/>
          <a:ext cx="2057400" cy="6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Equation" r:id="rId5" imgW="1917539" imgH="584246" progId="Equation.3">
                  <p:embed/>
                </p:oleObj>
              </mc:Choice>
              <mc:Fallback>
                <p:oleObj name="Equation" r:id="rId5" imgW="1917539" imgH="584246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2057400" cy="6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990600"/>
            <a:ext cx="25506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50452"/>
              </p:ext>
            </p:extLst>
          </p:nvPr>
        </p:nvGraphicFramePr>
        <p:xfrm>
          <a:off x="1752600" y="5486400"/>
          <a:ext cx="5143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4" name="Equation" r:id="rId8" imgW="3771142" imgH="558892" progId="Equation.3">
                  <p:embed/>
                </p:oleObj>
              </mc:Choice>
              <mc:Fallback>
                <p:oleObj name="Equation" r:id="rId8" imgW="3771142" imgH="558892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5143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56429"/>
              </p:ext>
            </p:extLst>
          </p:nvPr>
        </p:nvGraphicFramePr>
        <p:xfrm>
          <a:off x="4419600" y="4267200"/>
          <a:ext cx="3124200" cy="68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5" name="Equation" r:id="rId10" imgW="2641233" imgH="584246" progId="Equation.3">
                  <p:embed/>
                </p:oleObj>
              </mc:Choice>
              <mc:Fallback>
                <p:oleObj name="Equation" r:id="rId10" imgW="2641233" imgH="584246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3124200" cy="689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DC439-1401-9E45-8D65-3DB8E829D7CE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Network Overhead of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305800" cy="3352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Query Anonymization Phase</a:t>
            </a:r>
          </a:p>
          <a:p>
            <a:r>
              <a:rPr lang="en-US" sz="2000" dirty="0" smtClean="0"/>
              <a:t>Users exchange pseudo-messages through the broadcast tree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</a:t>
            </a:r>
            <a:r>
              <a:rPr lang="en-US" altLang="zh-CN" sz="2000" dirty="0" smtClean="0"/>
              <a:t>or </a:t>
            </a:r>
            <a:r>
              <a:rPr lang="en-US" altLang="zh-CN" sz="2000" i="1" dirty="0" smtClean="0"/>
              <a:t>L</a:t>
            </a:r>
            <a:r>
              <a:rPr lang="en-US" altLang="zh-CN" sz="2000" dirty="0" smtClean="0"/>
              <a:t>-MAZE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63997"/>
              </p:ext>
            </p:extLst>
          </p:nvPr>
        </p:nvGraphicFramePr>
        <p:xfrm>
          <a:off x="2514600" y="1828800"/>
          <a:ext cx="2362200" cy="45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Equation" r:id="rId3" imgW="1726833" imgH="330154" progId="Equation.3">
                  <p:embed/>
                </p:oleObj>
              </mc:Choice>
              <mc:Fallback>
                <p:oleObj name="Equation" r:id="rId3" imgW="1726833" imgH="330154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2362200" cy="451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63678"/>
              </p:ext>
            </p:extLst>
          </p:nvPr>
        </p:nvGraphicFramePr>
        <p:xfrm>
          <a:off x="2514600" y="3429000"/>
          <a:ext cx="2536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Equation" r:id="rId5" imgW="1853603" imgH="330154" progId="Equation.3">
                  <p:embed/>
                </p:oleObj>
              </mc:Choice>
              <mc:Fallback>
                <p:oleObj name="Equation" r:id="rId5" imgW="1853603" imgH="330154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25368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D6E2C-D50D-784F-93A6-B8903D77C791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95719"/>
              </p:ext>
            </p:extLst>
          </p:nvPr>
        </p:nvGraphicFramePr>
        <p:xfrm>
          <a:off x="1143000" y="914400"/>
          <a:ext cx="6781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/>
                <a:gridCol w="2543175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Main parameters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Default Values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of Area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1,000m x 1,000m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</a:t>
                      </a:r>
                      <a:r>
                        <a:rPr lang="en-US" sz="2000" baseline="0" dirty="0" smtClean="0"/>
                        <a:t> Density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0.0005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communication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250m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topologies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Anonymity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level </a:t>
                      </a: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n-US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CR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dirty="0" smtClean="0"/>
                        <a:t>expansion</a:t>
                      </a:r>
                      <a:r>
                        <a:rPr lang="en-US" sz="2000" baseline="0" dirty="0" smtClean="0"/>
                        <a:t> parameter </a:t>
                      </a:r>
                      <a:r>
                        <a:rPr lang="el-GR" sz="2000" baseline="0" dirty="0" smtClean="0"/>
                        <a:t>β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810000"/>
            <a:ext cx="8839200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Assumptions:</a:t>
            </a:r>
          </a:p>
          <a:p>
            <a:pPr marL="341313">
              <a:lnSpc>
                <a:spcPct val="12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Users are uniformly distributed</a:t>
            </a:r>
          </a:p>
          <a:p>
            <a:pPr marL="341313">
              <a:lnSpc>
                <a:spcPct val="12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Users form a multi-hop ad hoc network</a:t>
            </a:r>
          </a:p>
          <a:p>
            <a:pPr marL="341313">
              <a:lnSpc>
                <a:spcPct val="12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group communicates using a broadcast routing tree</a:t>
            </a:r>
          </a:p>
          <a:p>
            <a:pPr marL="341313">
              <a:lnSpc>
                <a:spcPct val="12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By default, assume all users  have same privacy level.  </a:t>
            </a:r>
            <a:endParaRPr lang="en-US" sz="2000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FA96-22F6-7A4C-BFFA-3889DD705CC3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Anonymity Level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7848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cloaking region size is varied according to the anonymity level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Initial value:                  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Increased by a factor </a:t>
            </a:r>
            <a:r>
              <a:rPr lang="el-GR" sz="2000" i="1" dirty="0" smtClean="0">
                <a:latin typeface="+mj-lt"/>
                <a:cs typeface="Times New Roman" pitchFamily="18" charset="0"/>
              </a:rPr>
              <a:t>β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,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if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k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users were not discovered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66074"/>
              </p:ext>
            </p:extLst>
          </p:nvPr>
        </p:nvGraphicFramePr>
        <p:xfrm>
          <a:off x="2133600" y="1143000"/>
          <a:ext cx="86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4" imgW="863172" imgH="609233" progId="Equation.3">
                  <p:embed/>
                </p:oleObj>
              </mc:Choice>
              <mc:Fallback>
                <p:oleObj name="Equation" r:id="rId4" imgW="863172" imgH="609233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43000"/>
                        <a:ext cx="863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209800"/>
            <a:ext cx="4648200" cy="38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B3867-8DB1-F046-BE39-3748235CBAEB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MAZE and 2-MAZE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562600" cy="49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948650"/>
            <a:ext cx="78486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Error accumulation with the increase of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k</a:t>
            </a:r>
            <a:endParaRPr lang="en-US" sz="2000" i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83B53-D7DD-6C4B-91C0-8E9CC5DB2C8C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Cloaking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54917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3622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latin typeface="+mj-lt"/>
                <a:cs typeface="Times New Roman" pitchFamily="18" charset="0"/>
              </a:rPr>
              <a:t>α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is set to be a fixed value, independent of the anonymity level k.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527FD-7515-584D-98C3-D0F069BB3B58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User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990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P2P: The number of users within one-hop of the GI is a linear function of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d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MAZE: with high density, all within one hop. Smaller CR is needed, approach to a asymptotic value. 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68E2-50FB-0148-8F93-A2663BFDDD73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 vs. Access Control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2286000" y="4038600"/>
            <a:ext cx="999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  <a:cs typeface="Times New Roman" pitchFamily="18" charset="0"/>
              </a:rPr>
              <a:t>Users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264E7-1A45-C349-8AFF-FFCB83E7D774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33400"/>
            <a:ext cx="2871788" cy="5105400"/>
          </a:xfrm>
          <a:prstGeom prst="rect">
            <a:avLst/>
          </a:prstGeom>
        </p:spPr>
      </p:pic>
      <p:pic>
        <p:nvPicPr>
          <p:cNvPr id="9" name="Picture 8" descr="V-for-Vendetta-Wallpaper-1920x1080-Pix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192676" cy="2920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43600" y="5562600"/>
            <a:ext cx="269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  <a:cs typeface="Times New Roman" pitchFamily="18" charset="0"/>
              </a:rPr>
              <a:t>Service providers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4495800" cy="144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en-US" sz="2000" dirty="0" smtClean="0"/>
              <a:t>Develop </a:t>
            </a:r>
            <a:r>
              <a:rPr lang="en-US" sz="2000" dirty="0" smtClean="0"/>
              <a:t>Protocols for Accessing </a:t>
            </a:r>
            <a:r>
              <a:rPr lang="en-US" sz="2000" dirty="0" smtClean="0">
                <a:solidFill>
                  <a:srgbClr val="0000FF"/>
                </a:solidFill>
              </a:rPr>
              <a:t>Authenticated</a:t>
            </a:r>
            <a:r>
              <a:rPr lang="en-US" sz="2000" dirty="0" smtClean="0"/>
              <a:t> Location-Based Services, while </a:t>
            </a:r>
            <a:r>
              <a:rPr lang="en-US" sz="2000" dirty="0" smtClean="0"/>
              <a:t>preserving </a:t>
            </a:r>
            <a:r>
              <a:rPr lang="en-US" sz="2000" dirty="0" smtClean="0">
                <a:solidFill>
                  <a:srgbClr val="0000FF"/>
                </a:solidFill>
              </a:rPr>
              <a:t>Location Privacy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00FF"/>
                </a:solidFill>
              </a:rPr>
              <a:t>User Anonymity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MAZE and 2-MAZE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181600" cy="45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4458D-D781-E548-BA21-2E38AD5BC9D3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k-ASR Expansion Factor 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344" y="2667000"/>
            <a:ext cx="401880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1910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990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 smaller  </a:t>
            </a:r>
            <a:r>
              <a:rPr lang="el-GR" sz="2000" dirty="0" smtClean="0">
                <a:latin typeface="+mj-lt"/>
                <a:cs typeface="Times New Roman" pitchFamily="18" charset="0"/>
              </a:rPr>
              <a:t>β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is, the more accurate k-ASR is.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The bigger </a:t>
            </a:r>
            <a:r>
              <a:rPr lang="el-GR" sz="2000" dirty="0" smtClean="0">
                <a:latin typeface="+mj-lt"/>
                <a:cs typeface="Times New Roman" pitchFamily="18" charset="0"/>
              </a:rPr>
              <a:t>β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is, the faster a k-ASR can be found, but more users are involved, thus higher overhead .</a:t>
            </a: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B833F-614B-4D47-B01A-B1CE311C20BE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GI’s Privacy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840" y="2406349"/>
            <a:ext cx="4650160" cy="363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Users’ privacy was set to one of three privacy levels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LOW, MED, HIGH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random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GI’s privacy level is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higher overhead and larger CR are needed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1266"/>
            <a:ext cx="4648200" cy="35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0D417-AC45-EA4F-916C-048A1B353B64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Anonymous </a:t>
            </a:r>
            <a:r>
              <a:rPr lang="en-US" altLang="zh-CN" dirty="0" smtClean="0"/>
              <a:t>Location Services</a:t>
            </a:r>
            <a:endParaRPr lang="en-US" altLang="zh-CN" dirty="0" smtClean="0"/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78486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00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</a:t>
            </a:r>
            <a:r>
              <a:rPr lang="en-US" altLang="zh-CN" sz="2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-anonymity</a:t>
            </a:r>
            <a:r>
              <a:rPr lang="en-US" altLang="zh-CN" sz="2200" b="0" dirty="0">
                <a:latin typeface="+mn-lt"/>
                <a:cs typeface="Times New Roman" pitchFamily="18" charset="0"/>
              </a:rPr>
              <a:t>: 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a user </a:t>
            </a:r>
            <a:r>
              <a:rPr lang="en-US" altLang="zh-CN" sz="2200" b="0" dirty="0" smtClean="0">
                <a:latin typeface="+mn-lt"/>
                <a:cs typeface="Times New Roman" pitchFamily="18" charset="0"/>
              </a:rPr>
              <a:t>is </a:t>
            </a:r>
            <a:r>
              <a:rPr lang="en-US" altLang="zh-CN" sz="2200" b="0" dirty="0">
                <a:latin typeface="+mn-lt"/>
                <a:cs typeface="Times New Roman" pitchFamily="18" charset="0"/>
              </a:rPr>
              <a:t>indistinguishable from </a:t>
            </a:r>
            <a:r>
              <a:rPr lang="en-US" altLang="zh-CN" sz="2200" b="0" dirty="0" smtClean="0">
                <a:latin typeface="+mn-lt"/>
                <a:cs typeface="Times New Roman" pitchFamily="18" charset="0"/>
              </a:rPr>
              <a:t>at least </a:t>
            </a:r>
            <a:r>
              <a:rPr lang="en-US" altLang="zh-CN" sz="2200" dirty="0">
                <a:latin typeface="+mn-lt"/>
                <a:cs typeface="Times New Roman" pitchFamily="18" charset="0"/>
              </a:rPr>
              <a:t>(</a:t>
            </a:r>
            <a:r>
              <a:rPr lang="en-US" altLang="zh-CN" sz="2200" b="0" i="1" dirty="0" smtClean="0">
                <a:latin typeface="+mn-lt"/>
                <a:cs typeface="Times New Roman" pitchFamily="18" charset="0"/>
              </a:rPr>
              <a:t>k</a:t>
            </a:r>
            <a:r>
              <a:rPr lang="en-US" altLang="zh-CN" sz="2200" b="0" dirty="0" smtClean="0">
                <a:latin typeface="+mn-lt"/>
                <a:cs typeface="Times New Roman" pitchFamily="18" charset="0"/>
              </a:rPr>
              <a:t> – 1</a:t>
            </a:r>
            <a:r>
              <a:rPr lang="en-US" altLang="zh-CN" sz="2200" b="0" dirty="0" smtClean="0">
                <a:latin typeface="+mn-lt"/>
                <a:cs typeface="Times New Roman" pitchFamily="18" charset="0"/>
              </a:rPr>
              <a:t>) other</a:t>
            </a:r>
            <a:r>
              <a:rPr lang="en-US" altLang="zh-CN" sz="2200" b="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200" b="0" dirty="0" smtClean="0">
                <a:latin typeface="+mn-lt"/>
                <a:cs typeface="Times New Roman" pitchFamily="18" charset="0"/>
              </a:rPr>
              <a:t>users</a:t>
            </a:r>
          </a:p>
          <a:p>
            <a:endParaRPr lang="en-US" altLang="zh-CN" sz="2200" b="0" dirty="0" smtClean="0">
              <a:latin typeface="+mn-lt"/>
              <a:cs typeface="Times New Roman" pitchFamily="18" charset="0"/>
            </a:endParaRPr>
          </a:p>
          <a:p>
            <a:r>
              <a:rPr lang="en-US" altLang="zh-CN" sz="2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Spatial Cloaking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: blurring of a user’s exact location into a cloaked region (CR) containing at least (</a:t>
            </a:r>
            <a:r>
              <a:rPr lang="en-US" altLang="zh-CN" sz="2200" i="1" dirty="0" smtClean="0">
                <a:latin typeface="+mn-lt"/>
                <a:cs typeface="Times New Roman" pitchFamily="18" charset="0"/>
              </a:rPr>
              <a:t>k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 – 1)</a:t>
            </a:r>
            <a:r>
              <a:rPr lang="en-US" altLang="zh-CN" sz="2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other users; Submit several queries at once </a:t>
            </a:r>
          </a:p>
          <a:p>
            <a:r>
              <a:rPr lang="en-US" altLang="zh-CN" sz="22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2200" b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64"/>
          <p:cNvSpPr>
            <a:spLocks noChangeArrowheads="1"/>
          </p:cNvSpPr>
          <p:nvPr/>
        </p:nvSpPr>
        <p:spPr bwMode="auto">
          <a:xfrm>
            <a:off x="6019800" y="23870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64"/>
          <p:cNvSpPr>
            <a:spLocks noChangeArrowheads="1"/>
          </p:cNvSpPr>
          <p:nvPr/>
        </p:nvSpPr>
        <p:spPr bwMode="auto">
          <a:xfrm>
            <a:off x="6477000" y="29966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Oval 64"/>
          <p:cNvSpPr>
            <a:spLocks noChangeArrowheads="1"/>
          </p:cNvSpPr>
          <p:nvPr/>
        </p:nvSpPr>
        <p:spPr bwMode="auto">
          <a:xfrm>
            <a:off x="6400800" y="27680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Oval 64"/>
          <p:cNvSpPr>
            <a:spLocks noChangeArrowheads="1"/>
          </p:cNvSpPr>
          <p:nvPr/>
        </p:nvSpPr>
        <p:spPr bwMode="auto">
          <a:xfrm>
            <a:off x="6096000" y="26918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Oval 64"/>
          <p:cNvSpPr>
            <a:spLocks noChangeArrowheads="1"/>
          </p:cNvSpPr>
          <p:nvPr/>
        </p:nvSpPr>
        <p:spPr bwMode="auto">
          <a:xfrm>
            <a:off x="6858000" y="29966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8" name="Oval 64"/>
          <p:cNvSpPr>
            <a:spLocks noChangeArrowheads="1"/>
          </p:cNvSpPr>
          <p:nvPr/>
        </p:nvSpPr>
        <p:spPr bwMode="auto">
          <a:xfrm>
            <a:off x="6248400" y="32252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9" name="Oval 64"/>
          <p:cNvSpPr>
            <a:spLocks noChangeArrowheads="1"/>
          </p:cNvSpPr>
          <p:nvPr/>
        </p:nvSpPr>
        <p:spPr bwMode="auto">
          <a:xfrm>
            <a:off x="6248400" y="29204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0" name="Oval 64"/>
          <p:cNvSpPr>
            <a:spLocks noChangeArrowheads="1"/>
          </p:cNvSpPr>
          <p:nvPr/>
        </p:nvSpPr>
        <p:spPr bwMode="auto">
          <a:xfrm>
            <a:off x="5943600" y="29966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1" name="Oval 64"/>
          <p:cNvSpPr>
            <a:spLocks noChangeArrowheads="1"/>
          </p:cNvSpPr>
          <p:nvPr/>
        </p:nvSpPr>
        <p:spPr bwMode="auto">
          <a:xfrm>
            <a:off x="5638800" y="31490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2" name="Oval 64"/>
          <p:cNvSpPr>
            <a:spLocks noChangeArrowheads="1"/>
          </p:cNvSpPr>
          <p:nvPr/>
        </p:nvSpPr>
        <p:spPr bwMode="auto">
          <a:xfrm>
            <a:off x="5791200" y="2539425"/>
            <a:ext cx="120400" cy="120292"/>
          </a:xfrm>
          <a:prstGeom prst="ellipse">
            <a:avLst/>
          </a:prstGeom>
          <a:solidFill>
            <a:srgbClr val="92D05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867400" y="2539425"/>
            <a:ext cx="91387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4" name="TextBox 133"/>
          <p:cNvSpPr txBox="1"/>
          <p:nvPr/>
        </p:nvSpPr>
        <p:spPr>
          <a:xfrm>
            <a:off x="7162800" y="2438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 CR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achieving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6-anonymity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6705600" y="2615625"/>
            <a:ext cx="382106" cy="18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3769511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631" y="3865183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28800" y="3682425"/>
            <a:ext cx="662615" cy="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" name="Straight Arrow Connector 142"/>
          <p:cNvCxnSpPr>
            <a:endCxn id="142" idx="3"/>
          </p:cNvCxnSpPr>
          <p:nvPr/>
        </p:nvCxnSpPr>
        <p:spPr>
          <a:xfrm flipV="1">
            <a:off x="1524000" y="4125661"/>
            <a:ext cx="304800" cy="1396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895600" y="352274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q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|| </a:t>
            </a:r>
            <a:r>
              <a:rPr lang="en-US" sz="1600" i="1" dirty="0" smtClean="0"/>
              <a:t>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|| </a:t>
            </a:r>
            <a:r>
              <a:rPr lang="en-US" sz="1600" i="1" dirty="0" smtClean="0"/>
              <a:t>k</a:t>
            </a:r>
            <a:endParaRPr lang="en-US" sz="1600" b="0" i="1" dirty="0"/>
          </a:p>
        </p:txBody>
      </p:sp>
      <p:cxnSp>
        <p:nvCxnSpPr>
          <p:cNvPr id="146" name="Straight Arrow Connector 145"/>
          <p:cNvCxnSpPr/>
          <p:nvPr/>
        </p:nvCxnSpPr>
        <p:spPr>
          <a:xfrm flipV="1">
            <a:off x="2590800" y="3987225"/>
            <a:ext cx="1676400" cy="1088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5257800" y="3987225"/>
            <a:ext cx="1905000" cy="1088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181600" y="3530025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 with k-anonymity</a:t>
            </a:r>
            <a:endParaRPr lang="en-US" sz="1600" b="0" dirty="0"/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5257800" y="4139625"/>
            <a:ext cx="1905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5334000" y="42158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List of candidate answers</a:t>
            </a:r>
            <a:endParaRPr lang="en-US" sz="1600" b="0" dirty="0"/>
          </a:p>
        </p:txBody>
      </p:sp>
      <p:cxnSp>
        <p:nvCxnSpPr>
          <p:cNvPr id="151" name="Straight Arrow Connector 150"/>
          <p:cNvCxnSpPr/>
          <p:nvPr/>
        </p:nvCxnSpPr>
        <p:spPr>
          <a:xfrm flipH="1">
            <a:off x="2590800" y="4139625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2590800" y="421582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Filtered </a:t>
            </a:r>
            <a:r>
              <a:rPr lang="en-US" sz="1600" dirty="0" smtClean="0"/>
              <a:t>answers</a:t>
            </a:r>
            <a:endParaRPr lang="en-US" sz="1600" b="0" dirty="0"/>
          </a:p>
        </p:txBody>
      </p:sp>
      <p:sp>
        <p:nvSpPr>
          <p:cNvPr id="163" name="Oval 162"/>
          <p:cNvSpPr/>
          <p:nvPr/>
        </p:nvSpPr>
        <p:spPr>
          <a:xfrm>
            <a:off x="6324600" y="4800600"/>
            <a:ext cx="91387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65" name="Oval 64"/>
          <p:cNvSpPr>
            <a:spLocks noChangeArrowheads="1"/>
          </p:cNvSpPr>
          <p:nvPr/>
        </p:nvSpPr>
        <p:spPr bwMode="auto">
          <a:xfrm>
            <a:off x="7010400" y="4648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6" name="Oval 64"/>
          <p:cNvSpPr>
            <a:spLocks noChangeArrowheads="1"/>
          </p:cNvSpPr>
          <p:nvPr/>
        </p:nvSpPr>
        <p:spPr bwMode="auto">
          <a:xfrm>
            <a:off x="7010400" y="5029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7" name="Oval 64"/>
          <p:cNvSpPr>
            <a:spLocks noChangeArrowheads="1"/>
          </p:cNvSpPr>
          <p:nvPr/>
        </p:nvSpPr>
        <p:spPr bwMode="auto">
          <a:xfrm>
            <a:off x="6934200" y="5410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8" name="Oval 64"/>
          <p:cNvSpPr>
            <a:spLocks noChangeArrowheads="1"/>
          </p:cNvSpPr>
          <p:nvPr/>
        </p:nvSpPr>
        <p:spPr bwMode="auto">
          <a:xfrm>
            <a:off x="6553200" y="5029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9" name="Oval 64"/>
          <p:cNvSpPr>
            <a:spLocks noChangeArrowheads="1"/>
          </p:cNvSpPr>
          <p:nvPr/>
        </p:nvSpPr>
        <p:spPr bwMode="auto">
          <a:xfrm>
            <a:off x="6172200" y="5029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0" name="Oval 64"/>
          <p:cNvSpPr>
            <a:spLocks noChangeArrowheads="1"/>
          </p:cNvSpPr>
          <p:nvPr/>
        </p:nvSpPr>
        <p:spPr bwMode="auto">
          <a:xfrm>
            <a:off x="6477000" y="54102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1" name="Oval 64"/>
          <p:cNvSpPr>
            <a:spLocks noChangeArrowheads="1"/>
          </p:cNvSpPr>
          <p:nvPr/>
        </p:nvSpPr>
        <p:spPr bwMode="auto">
          <a:xfrm>
            <a:off x="6705600" y="5257800"/>
            <a:ext cx="120400" cy="120292"/>
          </a:xfrm>
          <a:prstGeom prst="ellipse">
            <a:avLst/>
          </a:prstGeom>
          <a:solidFill>
            <a:srgbClr val="FF0000">
              <a:alpha val="67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2" name="TextBox 4"/>
          <p:cNvSpPr txBox="1">
            <a:spLocks noChangeArrowheads="1"/>
          </p:cNvSpPr>
          <p:nvPr/>
        </p:nvSpPr>
        <p:spPr bwMode="auto">
          <a:xfrm>
            <a:off x="399919" y="5486400"/>
            <a:ext cx="45530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+mn-lt"/>
                <a:cs typeface="Times New Roman" pitchFamily="18" charset="0"/>
              </a:rPr>
              <a:t>Location Anonymization Server (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LAS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) may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 violate the users</a:t>
            </a:r>
            <a:r>
              <a:rPr lang="en-US" altLang="zh-CN" sz="2200" dirty="0" smtClean="0">
                <a:latin typeface="+mn-lt"/>
                <a:cs typeface="Times New Roman" pitchFamily="18" charset="0"/>
              </a:rPr>
              <a:t>’ privacy</a:t>
            </a:r>
            <a:endParaRPr lang="en-US" altLang="zh-CN" sz="2200" b="0" dirty="0">
              <a:latin typeface="+mn-lt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B22CB-8706-3545-B7D3-61600A964D15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352800"/>
            <a:ext cx="1003300" cy="14605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696200" y="39624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3371746"/>
            <a:ext cx="927100" cy="135265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495800" y="39624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Anonymization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23585" y="1299298"/>
            <a:ext cx="662615" cy="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V="1">
            <a:off x="4162720" y="2438400"/>
            <a:ext cx="2438400" cy="1088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15120" y="20236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 with k-anonymity</a:t>
            </a:r>
            <a:endParaRPr lang="en-US" sz="1600" b="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62720" y="2590800"/>
            <a:ext cx="24384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62720" y="2667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List of candidate answers</a:t>
            </a:r>
            <a:endParaRPr lang="en-US" sz="1600" b="0" dirty="0"/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80585" y="1451698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94785" y="2249409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645" y="2289898"/>
            <a:ext cx="409140" cy="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56666" y="2345081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75785" y="1451698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18785" y="2289898"/>
            <a:ext cx="414319" cy="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5" name="Straight Arrow Connector 124"/>
          <p:cNvCxnSpPr/>
          <p:nvPr/>
        </p:nvCxnSpPr>
        <p:spPr>
          <a:xfrm flipV="1">
            <a:off x="1928185" y="2137498"/>
            <a:ext cx="152400" cy="304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004385" y="2670898"/>
            <a:ext cx="4572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385385" y="2137498"/>
            <a:ext cx="228600" cy="304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2690185" y="1832698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766385" y="1908898"/>
            <a:ext cx="457200" cy="152400"/>
          </a:xfrm>
          <a:prstGeom prst="bentConnector3">
            <a:avLst>
              <a:gd name="adj1" fmla="val 561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318585" y="1692418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4"/>
          <p:cNvSpPr txBox="1">
            <a:spLocks noChangeArrowheads="1"/>
          </p:cNvSpPr>
          <p:nvPr/>
        </p:nvSpPr>
        <p:spPr bwMode="auto">
          <a:xfrm>
            <a:off x="619420" y="3429000"/>
            <a:ext cx="7533980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P2P decentralized 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schemes: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Users form a 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P2P group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for </a:t>
            </a:r>
            <a:r>
              <a:rPr lang="en-US" altLang="zh-CN" sz="2000" dirty="0" err="1" smtClean="0">
                <a:latin typeface="+mj-lt"/>
                <a:cs typeface="Times New Roman" pitchFamily="18" charset="0"/>
              </a:rPr>
              <a:t>anonymizing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 their queries</a:t>
            </a:r>
          </a:p>
          <a:p>
            <a:pPr lvl="1">
              <a:lnSpc>
                <a:spcPct val="14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User location is revealed to peers to compute the CR</a:t>
            </a:r>
            <a:endParaRPr lang="en-US" altLang="zh-CN" sz="20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140000"/>
              </a:lnSpc>
            </a:pPr>
            <a:r>
              <a:rPr lang="en-US" altLang="zh-CN" sz="2000" dirty="0" smtClean="0">
                <a:latin typeface="+mj-lt"/>
                <a:cs typeface="Times New Roman" pitchFamily="18" charset="0"/>
              </a:rPr>
              <a:t>Does not provide user authentication</a:t>
            </a:r>
          </a:p>
          <a:p>
            <a:pPr lvl="1">
              <a:lnSpc>
                <a:spcPct val="140000"/>
              </a:lnSpc>
            </a:pPr>
            <a:r>
              <a:rPr lang="en-US" altLang="zh-CN" sz="2000" dirty="0" smtClean="0">
                <a:latin typeface="+mj-lt"/>
                <a:cs typeface="Times New Roman" pitchFamily="18" charset="0"/>
              </a:rPr>
              <a:t>Vulnerable to collusion between users and the LBS</a:t>
            </a:r>
            <a:endParaRPr lang="en-US" altLang="zh-CN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148" name="TextBox 14"/>
          <p:cNvSpPr txBox="1">
            <a:spLocks noChangeArrowheads="1"/>
          </p:cNvSpPr>
          <p:nvPr/>
        </p:nvSpPr>
        <p:spPr bwMode="auto">
          <a:xfrm>
            <a:off x="3276600" y="2667000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i="1">
                <a:solidFill>
                  <a:srgbClr val="FF0000"/>
                </a:solidFill>
                <a:latin typeface="Calibri" pitchFamily="34" charset="0"/>
              </a:rPr>
              <a:t>Agent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129506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q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|| </a:t>
            </a:r>
            <a:r>
              <a:rPr lang="en-US" sz="1600" i="1" dirty="0" smtClean="0"/>
              <a:t>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|| </a:t>
            </a:r>
            <a:r>
              <a:rPr lang="en-US" sz="1600" i="1" dirty="0" smtClean="0"/>
              <a:t>k</a:t>
            </a:r>
            <a:endParaRPr lang="en-US" sz="1600" b="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A18BC-D549-254C-BC13-32F3D0D8E642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76400"/>
            <a:ext cx="1003300" cy="14605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86600" y="22860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  –  MAZE  </a:t>
            </a:r>
            <a:r>
              <a:rPr lang="en-US" dirty="0" smtClean="0"/>
              <a:t>and  </a:t>
            </a:r>
            <a:r>
              <a:rPr lang="en-US" i="1" dirty="0" smtClean="0"/>
              <a:t>L</a:t>
            </a:r>
            <a:r>
              <a:rPr lang="en-US" dirty="0" smtClean="0"/>
              <a:t>-MAZE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/>
          <a:lstStyle/>
          <a:p>
            <a:pPr marL="0"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Developed two 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privacy preserving protocols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for authenticated location-based services</a:t>
            </a:r>
          </a:p>
          <a:p>
            <a:pPr marL="0" indent="0"/>
            <a:endParaRPr lang="en-US" altLang="zh-CN" sz="2000" dirty="0">
              <a:latin typeface="+mj-lt"/>
              <a:cs typeface="Times New Roman" pitchFamily="18" charset="0"/>
            </a:endParaRPr>
          </a:p>
          <a:p>
            <a:pPr marL="0" indent="0"/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MAZE</a:t>
            </a: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Does not rely on a third trusted party </a:t>
            </a: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Provides </a:t>
            </a:r>
            <a:r>
              <a:rPr lang="en-US" altLang="zh-CN" sz="2000" i="1" dirty="0" smtClean="0">
                <a:latin typeface="+mj-lt"/>
                <a:cs typeface="Times New Roman" pitchFamily="18" charset="0"/>
              </a:rPr>
              <a:t>k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-anonymity</a:t>
            </a: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Users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are authenticated at the LBS for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access control/charging </a:t>
            </a:r>
            <a:r>
              <a:rPr lang="en-US" altLang="zh-CN" sz="2000" dirty="0" smtClean="0">
                <a:latin typeface="+mj-lt"/>
                <a:cs typeface="Times New Roman" pitchFamily="18" charset="0"/>
              </a:rPr>
              <a:t>purposes</a:t>
            </a: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The protocol is resistant to collusion of peers</a:t>
            </a: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Decentralized implementation</a:t>
            </a:r>
          </a:p>
          <a:p>
            <a:pPr indent="0"/>
            <a:endParaRPr lang="en-US" altLang="zh-CN" sz="2000" dirty="0" smtClean="0">
              <a:latin typeface="+mj-lt"/>
              <a:cs typeface="Times New Roman" pitchFamily="18" charset="0"/>
            </a:endParaRPr>
          </a:p>
          <a:p>
            <a:pPr marL="0" indent="0"/>
            <a:r>
              <a:rPr lang="en-US" altLang="zh-CN" sz="2000" i="1" dirty="0" smtClean="0">
                <a:solidFill>
                  <a:srgbClr val="0000FF"/>
                </a:solidFill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rgbClr val="0000FF"/>
                </a:solidFill>
                <a:cs typeface="Times New Roman" pitchFamily="18" charset="0"/>
              </a:rPr>
              <a:t>-MAZE</a:t>
            </a:r>
            <a:endParaRPr lang="en-US" altLang="zh-CN" sz="2000" dirty="0">
              <a:solidFill>
                <a:srgbClr val="0000FF"/>
              </a:solidFill>
              <a:cs typeface="Times New Roman" pitchFamily="18" charset="0"/>
            </a:endParaRPr>
          </a:p>
          <a:p>
            <a:pPr indent="0"/>
            <a:r>
              <a:rPr lang="en-US" altLang="zh-CN" sz="2000" dirty="0" smtClean="0">
                <a:cs typeface="Times New Roman" pitchFamily="18" charset="0"/>
              </a:rPr>
              <a:t>Protocol is resistant to collusion of any (</a:t>
            </a:r>
            <a:r>
              <a:rPr lang="en-US" altLang="zh-CN" sz="2000" i="1" dirty="0" smtClean="0">
                <a:cs typeface="Times New Roman" pitchFamily="18" charset="0"/>
              </a:rPr>
              <a:t>L</a:t>
            </a:r>
            <a:r>
              <a:rPr lang="en-US" altLang="zh-CN" sz="2000" dirty="0" smtClean="0">
                <a:cs typeface="Times New Roman" pitchFamily="18" charset="0"/>
              </a:rPr>
              <a:t> – 1) peers with the LBS</a:t>
            </a:r>
            <a:endParaRPr lang="en-US" altLang="zh-CN" sz="2000" dirty="0">
              <a:cs typeface="Times New Roman" pitchFamily="18" charset="0"/>
            </a:endParaRPr>
          </a:p>
          <a:p>
            <a:pPr indent="0"/>
            <a:r>
              <a:rPr lang="en-US" altLang="zh-CN" sz="2000" dirty="0" smtClean="0">
                <a:latin typeface="+mj-lt"/>
                <a:cs typeface="Times New Roman" pitchFamily="18" charset="0"/>
              </a:rPr>
              <a:t>Preserves other properties of MAZE</a:t>
            </a:r>
            <a:endParaRPr lang="en-US" altLang="zh-CN" sz="2000" dirty="0">
              <a:latin typeface="+mj-lt"/>
              <a:cs typeface="Times New Roman" pitchFamily="18" charset="0"/>
            </a:endParaRPr>
          </a:p>
          <a:p>
            <a:pPr indent="0"/>
            <a:endParaRPr lang="en-US" altLang="zh-CN" sz="2000" dirty="0" smtClean="0">
              <a:latin typeface="+mj-lt"/>
              <a:cs typeface="Times New Roman" pitchFamily="18" charset="0"/>
            </a:endParaRPr>
          </a:p>
          <a:p>
            <a:pPr marL="0" indent="0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3812-2696-C54F-817A-CC7F86DC0C08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2400" y="1066800"/>
            <a:ext cx="3642124" cy="3505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MAZE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55DA9-F85E-A344-A667-0ED67DC476D9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12330"/>
            <a:ext cx="575853" cy="7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800" y="1981200"/>
            <a:ext cx="575853" cy="7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3352800"/>
            <a:ext cx="575853" cy="7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1003300" cy="1460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6400" y="4953000"/>
            <a:ext cx="62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LBS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743200"/>
            <a:ext cx="762000" cy="10668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2362200"/>
            <a:ext cx="533400" cy="13716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295400" y="2133600"/>
            <a:ext cx="1295400" cy="3048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67200" y="45720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latin typeface="Calibri"/>
                <a:cs typeface="Times New Roman" pitchFamily="18" charset="0"/>
              </a:rPr>
              <a:t>Group </a:t>
            </a:r>
            <a:r>
              <a:rPr lang="en-US" altLang="zh-CN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Formation Phase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	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Users form 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a P2P group of size </a:t>
            </a:r>
            <a:r>
              <a:rPr lang="en-US" altLang="zh-CN" sz="20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	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with a desired CR </a:t>
            </a:r>
            <a:endParaRPr lang="en-US" altLang="zh-CN" sz="2000" i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</a:pP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zh-CN" sz="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0" y="1219200"/>
            <a:ext cx="1293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P2P Group</a:t>
            </a: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1676400"/>
            <a:ext cx="3129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Query Anonymization Phase</a:t>
            </a: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0" y="22098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latin typeface="Calibri"/>
                <a:cs typeface="Times New Roman" pitchFamily="18" charset="0"/>
              </a:rPr>
              <a:t>Query </a:t>
            </a:r>
            <a:r>
              <a:rPr lang="en-US" altLang="zh-CN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Service Phase</a:t>
            </a:r>
          </a:p>
          <a:p>
            <a:pPr lvl="0" indent="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User authentication</a:t>
            </a:r>
          </a:p>
          <a:p>
            <a:pPr lvl="0" indent="342900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Query service</a:t>
            </a: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819400" y="3276600"/>
            <a:ext cx="2362200" cy="12192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3581400"/>
            <a:ext cx="2362200" cy="12192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81200" y="4495800"/>
            <a:ext cx="2312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Anonymized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queries</a:t>
            </a: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27028" y="3657600"/>
            <a:ext cx="234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Encrypted responses</a:t>
            </a:r>
            <a:endParaRPr lang="en-US" altLang="zh-CN" sz="200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7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  <p:bldP spid="2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676400" y="2286000"/>
            <a:ext cx="4105275" cy="4103688"/>
          </a:xfrm>
          <a:prstGeom prst="ellipse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6146-08B2-4CD3-B6DD-8FC81DC928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128" y="805934"/>
            <a:ext cx="86870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 smtClean="0">
                <a:latin typeface="+mn-lt"/>
                <a:cs typeface="Times New Roman" pitchFamily="18" charset="0"/>
              </a:rPr>
              <a:t>Culminates to a a P2P group satisfying  a 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privacy profile </a:t>
            </a:r>
            <a:r>
              <a:rPr lang="en-US" altLang="zh-CN" sz="24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n-US" altLang="zh-CN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&lt; </a:t>
            </a:r>
            <a:r>
              <a:rPr lang="en-US" altLang="zh-CN" sz="24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en-US" altLang="zh-CN" sz="2400" baseline="-25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l-GR" altLang="zh-CN" sz="24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φ</a:t>
            </a:r>
            <a:r>
              <a:rPr lang="el-GR" altLang="zh-CN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ι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&gt;</a:t>
            </a:r>
          </a:p>
          <a:p>
            <a:pPr marL="395288"/>
            <a:r>
              <a:rPr lang="en-US" altLang="zh-CN" sz="2400" i="1" dirty="0" err="1">
                <a:latin typeface="Calibri"/>
                <a:cs typeface="Calibri"/>
              </a:rPr>
              <a:t>k</a:t>
            </a:r>
            <a:r>
              <a:rPr lang="en-US" altLang="zh-CN" sz="2400" baseline="-25000" dirty="0" err="1">
                <a:latin typeface="Calibri"/>
                <a:cs typeface="Calibri"/>
              </a:rPr>
              <a:t>i</a:t>
            </a:r>
            <a:r>
              <a:rPr lang="en-US" altLang="zh-CN" sz="2400" baseline="-25000" dirty="0">
                <a:latin typeface="Calibri"/>
                <a:cs typeface="Calibri"/>
              </a:rPr>
              <a:t>  </a:t>
            </a:r>
            <a:r>
              <a:rPr lang="en-US" altLang="zh-CN" sz="2400" dirty="0">
                <a:latin typeface="Calibri"/>
                <a:cs typeface="Calibri"/>
              </a:rPr>
              <a:t>: anonymity level</a:t>
            </a:r>
          </a:p>
          <a:p>
            <a:pPr marL="395288"/>
            <a:r>
              <a:rPr lang="el-GR" altLang="zh-CN" sz="2400" i="1" dirty="0">
                <a:solidFill>
                  <a:prstClr val="black"/>
                </a:solidFill>
                <a:latin typeface="Calibri"/>
                <a:cs typeface="Calibri"/>
              </a:rPr>
              <a:t>φ</a:t>
            </a:r>
            <a:r>
              <a:rPr lang="el-GR" altLang="zh-CN" sz="2400" baseline="-25000" dirty="0">
                <a:solidFill>
                  <a:prstClr val="black"/>
                </a:solidFill>
                <a:latin typeface="Calibri"/>
                <a:cs typeface="Calibri"/>
              </a:rPr>
              <a:t>ι</a:t>
            </a:r>
            <a:r>
              <a:rPr lang="en-US" altLang="zh-CN" sz="2400" baseline="-25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: privacy resolution tolerance</a:t>
            </a:r>
          </a:p>
          <a:p>
            <a:pPr lvl="0"/>
            <a:endParaRPr lang="en-US" altLang="zh-CN" sz="24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+mn-lt"/>
                <a:cs typeface="Times New Roman" pitchFamily="18" charset="0"/>
              </a:rPr>
              <a:t>  </a:t>
            </a:r>
            <a:endParaRPr lang="en-US" altLang="zh-CN" sz="2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85436"/>
              </p:ext>
            </p:extLst>
          </p:nvPr>
        </p:nvGraphicFramePr>
        <p:xfrm>
          <a:off x="3346872" y="3123257"/>
          <a:ext cx="240583" cy="36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" name="Equation" r:id="rId3" imgW="190592" imgH="291947" progId="Equation.3">
                  <p:embed/>
                </p:oleObj>
              </mc:Choice>
              <mc:Fallback>
                <p:oleObj name="Equation" r:id="rId3" imgW="190592" imgH="291947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872" y="3123257"/>
                        <a:ext cx="240583" cy="369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6938"/>
              </p:ext>
            </p:extLst>
          </p:nvPr>
        </p:nvGraphicFramePr>
        <p:xfrm>
          <a:off x="3045235" y="4265615"/>
          <a:ext cx="272497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" name="Equation" r:id="rId5" imgW="215801" imgH="291771" progId="Equation.3">
                  <p:embed/>
                </p:oleObj>
              </mc:Choice>
              <mc:Fallback>
                <p:oleObj name="Equation" r:id="rId5" imgW="215801" imgH="291771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235" y="4265615"/>
                        <a:ext cx="272497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78212"/>
              </p:ext>
            </p:extLst>
          </p:nvPr>
        </p:nvGraphicFramePr>
        <p:xfrm>
          <a:off x="3964587" y="5004976"/>
          <a:ext cx="222170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" name="Equation" r:id="rId7" imgW="203139" imgH="291771" progId="Equation.3">
                  <p:embed/>
                </p:oleObj>
              </mc:Choice>
              <mc:Fallback>
                <p:oleObj name="Equation" r:id="rId7" imgW="203139" imgH="291771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587" y="5004976"/>
                        <a:ext cx="222170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04226"/>
              </p:ext>
            </p:extLst>
          </p:nvPr>
        </p:nvGraphicFramePr>
        <p:xfrm>
          <a:off x="4665280" y="4603631"/>
          <a:ext cx="272497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" name="Equation" r:id="rId9" imgW="215801" imgH="291771" progId="Equation.3">
                  <p:embed/>
                </p:oleObj>
              </mc:Choice>
              <mc:Fallback>
                <p:oleObj name="Equation" r:id="rId9" imgW="215801" imgH="291771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280" y="4603631"/>
                        <a:ext cx="272497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05777"/>
              </p:ext>
            </p:extLst>
          </p:nvPr>
        </p:nvGraphicFramePr>
        <p:xfrm>
          <a:off x="4721934" y="3487991"/>
          <a:ext cx="272497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" name="Equation" r:id="rId11" imgW="215801" imgH="291771" progId="Equation.3">
                  <p:embed/>
                </p:oleObj>
              </mc:Choice>
              <mc:Fallback>
                <p:oleObj name="Equation" r:id="rId11" imgW="215801" imgH="291771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934" y="3487991"/>
                        <a:ext cx="272497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48506"/>
              </p:ext>
            </p:extLst>
          </p:nvPr>
        </p:nvGraphicFramePr>
        <p:xfrm>
          <a:off x="4038600" y="2688621"/>
          <a:ext cx="299139" cy="40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" name="Equation" r:id="rId13" imgW="215801" imgH="291771" progId="Equation.3">
                  <p:embed/>
                </p:oleObj>
              </mc:Choice>
              <mc:Fallback>
                <p:oleObj name="Equation" r:id="rId13" imgW="215801" imgH="291771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88621"/>
                        <a:ext cx="299139" cy="404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3715"/>
              </p:ext>
            </p:extLst>
          </p:nvPr>
        </p:nvGraphicFramePr>
        <p:xfrm>
          <a:off x="5450402" y="4284947"/>
          <a:ext cx="272497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" name="Equation" r:id="rId15" imgW="215801" imgH="291771" progId="Equation.3">
                  <p:embed/>
                </p:oleObj>
              </mc:Choice>
              <mc:Fallback>
                <p:oleObj name="Equation" r:id="rId15" imgW="215801" imgH="291771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402" y="4284947"/>
                        <a:ext cx="272497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515639"/>
              </p:ext>
            </p:extLst>
          </p:nvPr>
        </p:nvGraphicFramePr>
        <p:xfrm>
          <a:off x="2298003" y="4702429"/>
          <a:ext cx="255312" cy="3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" name="Equation" r:id="rId17" imgW="203139" imgH="291771" progId="Equation.3">
                  <p:embed/>
                </p:oleObj>
              </mc:Choice>
              <mc:Fallback>
                <p:oleObj name="Equation" r:id="rId17" imgW="203139" imgH="291771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003" y="4702429"/>
                        <a:ext cx="255312" cy="3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12633"/>
              </p:ext>
            </p:extLst>
          </p:nvPr>
        </p:nvGraphicFramePr>
        <p:xfrm>
          <a:off x="3033392" y="2418179"/>
          <a:ext cx="220943" cy="39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" name="Equation" r:id="rId19" imgW="215801" imgH="291771" progId="Equation.3">
                  <p:embed/>
                </p:oleObj>
              </mc:Choice>
              <mc:Fallback>
                <p:oleObj name="Equation" r:id="rId19" imgW="215801" imgH="291771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392" y="2418179"/>
                        <a:ext cx="220943" cy="39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581400" y="2743200"/>
            <a:ext cx="360362" cy="360363"/>
          </a:xfrm>
          <a:prstGeom prst="ellipse">
            <a:avLst/>
          </a:prstGeom>
          <a:solidFill>
            <a:srgbClr val="FF0000">
              <a:alpha val="67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64"/>
          <p:cNvSpPr>
            <a:spLocks noChangeArrowheads="1"/>
          </p:cNvSpPr>
          <p:nvPr/>
        </p:nvSpPr>
        <p:spPr bwMode="auto">
          <a:xfrm>
            <a:off x="2699792" y="2636912"/>
            <a:ext cx="360362" cy="360362"/>
          </a:xfrm>
          <a:prstGeom prst="ellipse">
            <a:avLst/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64"/>
          <p:cNvSpPr>
            <a:spLocks noChangeArrowheads="1"/>
          </p:cNvSpPr>
          <p:nvPr/>
        </p:nvSpPr>
        <p:spPr bwMode="auto">
          <a:xfrm>
            <a:off x="5220072" y="4581128"/>
            <a:ext cx="360363" cy="360363"/>
          </a:xfrm>
          <a:prstGeom prst="ellipse">
            <a:avLst/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3" name="Straight Arrow Connector 32"/>
          <p:cNvCxnSpPr>
            <a:endCxn id="27" idx="0"/>
          </p:cNvCxnSpPr>
          <p:nvPr/>
        </p:nvCxnSpPr>
        <p:spPr>
          <a:xfrm flipH="1">
            <a:off x="4392142" y="3933056"/>
            <a:ext cx="10785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>
            <a:off x="4716016" y="3861048"/>
            <a:ext cx="556830" cy="772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843808" y="3645024"/>
            <a:ext cx="28803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915816" y="2996952"/>
            <a:ext cx="179858" cy="3600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47864" y="3501008"/>
            <a:ext cx="100811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88097" y="3313336"/>
            <a:ext cx="358775" cy="358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64"/>
          <p:cNvSpPr>
            <a:spLocks noChangeArrowheads="1"/>
          </p:cNvSpPr>
          <p:nvPr/>
        </p:nvSpPr>
        <p:spPr bwMode="auto">
          <a:xfrm>
            <a:off x="2627784" y="4293096"/>
            <a:ext cx="360363" cy="3600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4355976" y="3573016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64"/>
          <p:cNvSpPr>
            <a:spLocks noChangeArrowheads="1"/>
          </p:cNvSpPr>
          <p:nvPr/>
        </p:nvSpPr>
        <p:spPr bwMode="auto">
          <a:xfrm>
            <a:off x="3563888" y="5013176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4211960" y="4653136"/>
            <a:ext cx="360363" cy="3600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64"/>
          <p:cNvSpPr>
            <a:spLocks noChangeArrowheads="1"/>
          </p:cNvSpPr>
          <p:nvPr/>
        </p:nvSpPr>
        <p:spPr bwMode="auto">
          <a:xfrm>
            <a:off x="2699792" y="2636912"/>
            <a:ext cx="360363" cy="3600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64"/>
          <p:cNvSpPr>
            <a:spLocks noChangeArrowheads="1"/>
          </p:cNvSpPr>
          <p:nvPr/>
        </p:nvSpPr>
        <p:spPr bwMode="auto">
          <a:xfrm>
            <a:off x="5220072" y="4581128"/>
            <a:ext cx="360363" cy="3600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30BF6-0011-274D-AE24-411102D68A72}" type="datetime1">
              <a:rPr lang="en-US" smtClean="0"/>
              <a:t>6/10/14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Qin Zhang and Loukas Lazos, ICC 2014</a:t>
            </a:r>
            <a:endParaRPr lang="en-US" dirty="0"/>
          </a:p>
        </p:txBody>
      </p:sp>
      <p:sp>
        <p:nvSpPr>
          <p:cNvPr id="40" name="Oval 64"/>
          <p:cNvSpPr>
            <a:spLocks noChangeArrowheads="1"/>
          </p:cNvSpPr>
          <p:nvPr/>
        </p:nvSpPr>
        <p:spPr bwMode="auto">
          <a:xfrm>
            <a:off x="1981200" y="4572000"/>
            <a:ext cx="360363" cy="36003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971800" y="4267200"/>
            <a:ext cx="762000" cy="19812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95600" y="4953000"/>
            <a:ext cx="46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i="1" dirty="0">
                <a:solidFill>
                  <a:prstClr val="black"/>
                </a:solidFill>
                <a:latin typeface="Calibri"/>
                <a:cs typeface="Calibri"/>
              </a:rPr>
              <a:t>φ</a:t>
            </a:r>
            <a:r>
              <a:rPr lang="el-GR" altLang="zh-CN" sz="2400" baseline="-25000" dirty="0">
                <a:solidFill>
                  <a:prstClr val="black"/>
                </a:solidFill>
                <a:latin typeface="Calibri"/>
                <a:cs typeface="Calibri"/>
              </a:rPr>
              <a:t>ι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10758</TotalTime>
  <Words>2526</Words>
  <Application>Microsoft Macintosh PowerPoint</Application>
  <PresentationFormat>On-screen Show (4:3)</PresentationFormat>
  <Paragraphs>578</Paragraphs>
  <Slides>42</Slides>
  <Notes>8</Notes>
  <HiddenSlides>23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Microsoft Equation</vt:lpstr>
      <vt:lpstr>Collusion-Resistant Query Anonymization for Location-Based Services </vt:lpstr>
      <vt:lpstr>Location-based Services in Mobile Networks</vt:lpstr>
      <vt:lpstr>Service Model</vt:lpstr>
      <vt:lpstr>Privacy  vs. Access Control</vt:lpstr>
      <vt:lpstr>Anonymous Location Services</vt:lpstr>
      <vt:lpstr>Decentralized Anonymization</vt:lpstr>
      <vt:lpstr>Our Contributions  –  MAZE  and  L-MAZE  </vt:lpstr>
      <vt:lpstr>The MAZE Protocol</vt:lpstr>
      <vt:lpstr>Group Formation Phase</vt:lpstr>
      <vt:lpstr>Query Anonymization Phase: Basic Building Block</vt:lpstr>
      <vt:lpstr>Query Anonymization Phase: Step 1</vt:lpstr>
      <vt:lpstr>Query Anonymization Phase: Step 2</vt:lpstr>
      <vt:lpstr>Query Anonymization Phase: Step 3</vt:lpstr>
      <vt:lpstr>Query Service Phase: Steps 1,2</vt:lpstr>
      <vt:lpstr>Query Service Phase: Steps 3,4,5</vt:lpstr>
      <vt:lpstr>Query Anonymity Analysis</vt:lpstr>
      <vt:lpstr>LBS + User Collusion</vt:lpstr>
      <vt:lpstr>L-MAZE: Query Anonymization Phase: Steps 3, 4</vt:lpstr>
      <vt:lpstr>L-MAZE: Query Anonymization Phase: Steps 5, 6, 7</vt:lpstr>
      <vt:lpstr>Concluding Remarks</vt:lpstr>
      <vt:lpstr>De-identification does not Preserve Privacy</vt:lpstr>
      <vt:lpstr>Adversary Model</vt:lpstr>
      <vt:lpstr>Privacy Profile</vt:lpstr>
      <vt:lpstr>Group Formation Phase: Step 1</vt:lpstr>
      <vt:lpstr>Group Formation Phase: Step 2</vt:lpstr>
      <vt:lpstr>Group Formation Phase: Step 3</vt:lpstr>
      <vt:lpstr>Location Privacy Analysis</vt:lpstr>
      <vt:lpstr>Privacy Analysis of L-MAZE</vt:lpstr>
      <vt:lpstr>Privacy Analysis of L-MAZE</vt:lpstr>
      <vt:lpstr>Communication Overhead of MAZE</vt:lpstr>
      <vt:lpstr>Network Overhead of MAZE</vt:lpstr>
      <vt:lpstr>Estimated Network Overhead of MAZE</vt:lpstr>
      <vt:lpstr>Estimated Network Overhead of MAZE</vt:lpstr>
      <vt:lpstr>Estimated Network Overhead of MAZE</vt:lpstr>
      <vt:lpstr>Experimental Setup</vt:lpstr>
      <vt:lpstr>Impact of the Anonymity Level k</vt:lpstr>
      <vt:lpstr>Comparison between MAZE and 2-MAZE</vt:lpstr>
      <vt:lpstr>Fixed Cloaking Region</vt:lpstr>
      <vt:lpstr>Impact of User Density</vt:lpstr>
      <vt:lpstr>Comparison between MAZE and 2-MAZE</vt:lpstr>
      <vt:lpstr>Impact of the k-ASR Expansion Factor β</vt:lpstr>
      <vt:lpstr>Impact of GI’s Privacy Requirement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Opportunistic Spectrum Access in Cognitive Radio Networks</dc:title>
  <dc:creator>Loukas</dc:creator>
  <cp:lastModifiedBy>Loukas Lazos</cp:lastModifiedBy>
  <cp:revision>809</cp:revision>
  <dcterms:created xsi:type="dcterms:W3CDTF">2009-02-11T04:10:07Z</dcterms:created>
  <dcterms:modified xsi:type="dcterms:W3CDTF">2014-06-11T14:12:09Z</dcterms:modified>
</cp:coreProperties>
</file>