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embeddings/oleObject1.bin" ContentType="application/vnd.openxmlformats-officedocument.oleObject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6" r:id="rId1"/>
  </p:sldMasterIdLst>
  <p:notesMasterIdLst>
    <p:notesMasterId r:id="rId24"/>
  </p:notesMasterIdLst>
  <p:handoutMasterIdLst>
    <p:handoutMasterId r:id="rId25"/>
  </p:handoutMasterIdLst>
  <p:sldIdLst>
    <p:sldId id="256" r:id="rId2"/>
    <p:sldId id="290" r:id="rId3"/>
    <p:sldId id="287" r:id="rId4"/>
    <p:sldId id="278" r:id="rId5"/>
    <p:sldId id="257" r:id="rId6"/>
    <p:sldId id="289" r:id="rId7"/>
    <p:sldId id="258" r:id="rId8"/>
    <p:sldId id="272" r:id="rId9"/>
    <p:sldId id="279" r:id="rId10"/>
    <p:sldId id="273" r:id="rId11"/>
    <p:sldId id="281" r:id="rId12"/>
    <p:sldId id="261" r:id="rId13"/>
    <p:sldId id="292" r:id="rId14"/>
    <p:sldId id="274" r:id="rId15"/>
    <p:sldId id="295" r:id="rId16"/>
    <p:sldId id="294" r:id="rId17"/>
    <p:sldId id="283" r:id="rId18"/>
    <p:sldId id="270" r:id="rId19"/>
    <p:sldId id="267" r:id="rId20"/>
    <p:sldId id="262" r:id="rId21"/>
    <p:sldId id="268" r:id="rId22"/>
    <p:sldId id="275" r:id="rId2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Arial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Arial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Arial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Arial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26327"/>
    <a:srgbClr val="0000CC"/>
    <a:srgbClr val="0000FF"/>
    <a:srgbClr val="800000"/>
    <a:srgbClr val="FF00FF"/>
    <a:srgbClr val="0000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702" autoAdjust="0"/>
    <p:restoredTop sz="91763" autoAdjust="0"/>
  </p:normalViewPr>
  <p:slideViewPr>
    <p:cSldViewPr>
      <p:cViewPr>
        <p:scale>
          <a:sx n="72" d="100"/>
          <a:sy n="72" d="100"/>
        </p:scale>
        <p:origin x="-1840" y="-21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notesMaster" Target="notesMasters/notesMaster1.xml"/><Relationship Id="rId25" Type="http://schemas.openxmlformats.org/officeDocument/2006/relationships/handoutMaster" Target="handoutMasters/handoutMaster1.xml"/><Relationship Id="rId26" Type="http://schemas.openxmlformats.org/officeDocument/2006/relationships/printerSettings" Target="printerSettings/printerSettings1.bin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3D6D6C-3245-A141-9678-B85426D0A7A6}" type="datetimeFigureOut">
              <a:rPr lang="en-US" smtClean="0"/>
              <a:t>4/30/14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8C2434-BF61-9F48-9244-2D047CE8CC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02995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EB5C40A-7A51-104D-A84B-0D76D013DF1F}" type="datetimeFigureOut">
              <a:rPr lang="en-US"/>
              <a:pPr/>
              <a:t>4/30/14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55A7288-445D-1D49-A488-7EADA730D50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10237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>
                <a:latin typeface="Calibri" charset="0"/>
              </a:rPr>
              <a:t>Only jam STSs</a:t>
            </a:r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91A54E96-6E51-9840-8DF9-F5DFE0B1FDCD}" type="slidenum">
              <a:rPr lang="en-US"/>
              <a:pPr eaLnBrk="1" hangingPunct="1"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>
                <a:latin typeface="Calibri" charset="0"/>
              </a:rPr>
              <a:t>Assume Alice transmits exactly at the nominal frequency.</a:t>
            </a:r>
          </a:p>
          <a:p>
            <a:pPr eaLnBrk="1" hangingPunct="1">
              <a:spcBef>
                <a:spcPct val="0"/>
              </a:spcBef>
            </a:pPr>
            <a:r>
              <a:rPr lang="en-US">
                <a:latin typeface="Calibri" charset="0"/>
              </a:rPr>
              <a:t>During STSs, only one subcarrier is active</a:t>
            </a:r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DC10E26B-203C-B249-A022-1F912F167BBB}" type="slidenum">
              <a:rPr lang="en-US"/>
              <a:pPr eaLnBrk="1" hangingPunct="1"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>
                <a:latin typeface="Calibri" charset="0"/>
              </a:rPr>
              <a:t>Delude Bob into incorrectly estimating the FO during STSs such that the resulting correction after STSs is </a:t>
            </a:r>
            <a:r>
              <a:rPr lang="en-US">
                <a:solidFill>
                  <a:srgbClr val="0000FF"/>
                </a:solidFill>
                <a:latin typeface="Calibri" charset="0"/>
              </a:rPr>
              <a:t>not fixable during LTSs</a:t>
            </a:r>
            <a:r>
              <a:rPr lang="en-US">
                <a:latin typeface="Calibri" charset="0"/>
              </a:rPr>
              <a:t>.</a:t>
            </a:r>
          </a:p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DAD7E6DB-BE90-EA4B-8E11-C40A54FB46C8}" type="slidenum">
              <a:rPr lang="en-US"/>
              <a:pPr eaLnBrk="1" hangingPunct="1"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>
                <a:latin typeface="Calibri" charset="0"/>
              </a:rPr>
              <a:t>Correct FO = 40%</a:t>
            </a:r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55CFD595-F91D-E44A-8B38-FE3AF3C87896}" type="slidenum">
              <a:rPr lang="en-US"/>
              <a:pPr eaLnBrk="1" hangingPunct="1"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lvl="1" eaLnBrk="1" hangingPunct="1">
              <a:spcBef>
                <a:spcPct val="0"/>
              </a:spcBef>
            </a:pPr>
            <a:r>
              <a:rPr lang="en-US">
                <a:latin typeface="Cambria Math" charset="0"/>
              </a:rPr>
              <a:t>Δ𝜑_𝐸</a:t>
            </a:r>
            <a:r>
              <a:rPr lang="en-US">
                <a:latin typeface="Calibri" charset="0"/>
              </a:rPr>
              <a:t>: Eve to Bob phase offset</a:t>
            </a:r>
            <a:endParaRPr lang="en-US" i="1">
              <a:solidFill>
                <a:srgbClr val="4F6228"/>
              </a:solidFill>
              <a:latin typeface="Cambria Math" charset="0"/>
              <a:cs typeface="Cambria Math" charset="0"/>
            </a:endParaRPr>
          </a:p>
          <a:p>
            <a:pPr marL="0" lvl="1" eaLnBrk="1" hangingPunct="1">
              <a:spcBef>
                <a:spcPct val="0"/>
              </a:spcBef>
            </a:pPr>
            <a:r>
              <a:rPr lang="el-GR">
                <a:solidFill>
                  <a:srgbClr val="4F6228"/>
                </a:solidFill>
                <a:latin typeface="Cambria Math" charset="0"/>
                <a:cs typeface="Cambria Math" charset="0"/>
              </a:rPr>
              <a:t>Υ </a:t>
            </a:r>
            <a:r>
              <a:rPr lang="en-US">
                <a:latin typeface="Calibri" charset="0"/>
              </a:rPr>
              <a:t>: a complex coefficient</a:t>
            </a:r>
          </a:p>
          <a:p>
            <a:pPr marL="0" lvl="1"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  <a:p>
            <a:pPr marL="0" lvl="1" eaLnBrk="1" hangingPunct="1">
              <a:spcBef>
                <a:spcPct val="0"/>
              </a:spcBef>
            </a:pPr>
            <a:r>
              <a:rPr lang="en-US">
                <a:latin typeface="Calibri" charset="0"/>
              </a:rPr>
              <a:t>Besides the actual FO between Eve and Bob, Eve can add an artificial FO to the jamming signal to create a total FO of </a:t>
            </a:r>
            <a:r>
              <a:rPr lang="en-US">
                <a:latin typeface="Cambria Math" charset="0"/>
              </a:rPr>
              <a:t>Δ𝜑_𝐸</a:t>
            </a:r>
            <a:r>
              <a:rPr lang="en-US">
                <a:latin typeface="Calibri" charset="0"/>
              </a:rPr>
              <a:t> at Bob</a:t>
            </a:r>
          </a:p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>
                <a:latin typeface="Calibri" charset="0"/>
              </a:rPr>
              <a:t>Assume that Eve precisely detects the beginning of the frame.</a:t>
            </a:r>
          </a:p>
          <a:p>
            <a:pPr eaLnBrk="1" hangingPunct="1">
              <a:spcBef>
                <a:spcPct val="0"/>
              </a:spcBef>
            </a:pPr>
            <a:r>
              <a:rPr lang="en-US">
                <a:latin typeface="Calibri" charset="0"/>
              </a:rPr>
              <a:t>\delta f_ab is known</a:t>
            </a:r>
          </a:p>
          <a:p>
            <a:pPr eaLnBrk="1" hangingPunct="1">
              <a:spcBef>
                <a:spcPct val="0"/>
              </a:spcBef>
            </a:pPr>
            <a:r>
              <a:rPr lang="en-US">
                <a:latin typeface="Calibri" charset="0"/>
              </a:rPr>
              <a:t>Eve is unable to control </a:t>
            </a:r>
            <a:r>
              <a:rPr lang="en-US">
                <a:latin typeface="Cambria Math" charset="0"/>
              </a:rPr>
              <a:t>∠</a:t>
            </a:r>
            <a:r>
              <a:rPr lang="en-US" b="1">
                <a:latin typeface="Cambria Math" charset="0"/>
              </a:rPr>
              <a:t>𝑩</a:t>
            </a:r>
            <a:r>
              <a:rPr lang="en-US">
                <a:latin typeface="Calibri" charset="0"/>
              </a:rPr>
              <a:t> because </a:t>
            </a:r>
            <a:r>
              <a:rPr lang="en-US">
                <a:latin typeface="Cambria Math" charset="0"/>
              </a:rPr>
              <a:t>𝑟</a:t>
            </a:r>
            <a:r>
              <a:rPr lang="en-US">
                <a:latin typeface="Calibri" charset="0"/>
              </a:rPr>
              <a:t> and </a:t>
            </a:r>
            <a:r>
              <a:rPr lang="en-US">
                <a:latin typeface="Cambria Math" charset="0"/>
              </a:rPr>
              <a:t>𝑢</a:t>
            </a:r>
            <a:r>
              <a:rPr lang="en-US">
                <a:latin typeface="Calibri" charset="0"/>
              </a:rPr>
              <a:t> are channel dependent and hence, unknown</a:t>
            </a:r>
          </a:p>
          <a:p>
            <a:pPr marL="0" lvl="1" eaLnBrk="1" hangingPunct="1">
              <a:spcBef>
                <a:spcPct val="0"/>
              </a:spcBef>
            </a:pPr>
            <a:r>
              <a:rPr lang="en-US">
                <a:latin typeface="Calibri" charset="0"/>
              </a:rPr>
              <a:t>I.e., the last two terms in </a:t>
            </a:r>
            <a:r>
              <a:rPr lang="en-US" b="1">
                <a:latin typeface="Cambria Math" charset="0"/>
              </a:rPr>
              <a:t>𝑩</a:t>
            </a:r>
            <a:r>
              <a:rPr lang="en-US">
                <a:latin typeface="Calibri" charset="0"/>
              </a:rPr>
              <a:t> are unknown</a:t>
            </a:r>
          </a:p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B4E9BE19-E3BC-8A45-BED3-C3A8FA63846D}" type="slidenum">
              <a:rPr lang="en-US"/>
              <a:pPr eaLnBrk="1" hangingPunct="1"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>
                <a:latin typeface="Calibri" charset="0"/>
              </a:rPr>
              <a:t>Rotation because of channel estimation errors</a:t>
            </a:r>
          </a:p>
          <a:p>
            <a:pPr eaLnBrk="1" hangingPunct="1">
              <a:spcBef>
                <a:spcPct val="0"/>
              </a:spcBef>
            </a:pPr>
            <a:r>
              <a:rPr lang="en-US">
                <a:latin typeface="Calibri" charset="0"/>
              </a:rPr>
              <a:t>Implemented in LabVIEW</a:t>
            </a:r>
          </a:p>
          <a:p>
            <a:pPr eaLnBrk="1" hangingPunct="1">
              <a:spcBef>
                <a:spcPct val="0"/>
              </a:spcBef>
            </a:pPr>
            <a:r>
              <a:rPr lang="en-US">
                <a:latin typeface="Calibri" charset="0"/>
              </a:rPr>
              <a:t>Parameters</a:t>
            </a:r>
          </a:p>
          <a:p>
            <a:pPr lvl="1" eaLnBrk="1" hangingPunct="1">
              <a:spcBef>
                <a:spcPct val="0"/>
              </a:spcBef>
            </a:pPr>
            <a:r>
              <a:rPr lang="en-US">
                <a:latin typeface="Calibri" charset="0"/>
              </a:rPr>
              <a:t>1) </a:t>
            </a:r>
            <a:r>
              <a:rPr lang="en-US">
                <a:latin typeface="Cambria Math" charset="0"/>
              </a:rPr>
              <a:t>𝛿𝑓_𝐸</a:t>
            </a:r>
            <a:r>
              <a:rPr lang="en-US">
                <a:latin typeface="Calibri" charset="0"/>
              </a:rPr>
              <a:t>: Eve’s FO</a:t>
            </a:r>
          </a:p>
          <a:p>
            <a:pPr lvl="1" eaLnBrk="1" hangingPunct="1">
              <a:spcBef>
                <a:spcPct val="0"/>
              </a:spcBef>
            </a:pPr>
            <a:r>
              <a:rPr lang="en-US">
                <a:latin typeface="Calibri" charset="0"/>
              </a:rPr>
              <a:t>2) Signal-to-Jamming ratio</a:t>
            </a:r>
          </a:p>
          <a:p>
            <a:pPr eaLnBrk="1" hangingPunct="1">
              <a:spcBef>
                <a:spcPct val="0"/>
              </a:spcBef>
            </a:pPr>
            <a:r>
              <a:rPr lang="en-US">
                <a:latin typeface="Calibri" charset="0"/>
              </a:rPr>
              <a:t>Metrics: </a:t>
            </a:r>
          </a:p>
          <a:p>
            <a:pPr lvl="1" eaLnBrk="1" hangingPunct="1">
              <a:spcBef>
                <a:spcPct val="0"/>
              </a:spcBef>
            </a:pPr>
            <a:r>
              <a:rPr lang="en-US">
                <a:latin typeface="Calibri" charset="0"/>
              </a:rPr>
              <a:t>1) Coarse FO estimation error</a:t>
            </a:r>
          </a:p>
          <a:p>
            <a:pPr lvl="1" eaLnBrk="1" hangingPunct="1">
              <a:spcBef>
                <a:spcPct val="0"/>
              </a:spcBef>
            </a:pPr>
            <a:r>
              <a:rPr lang="en-US">
                <a:latin typeface="Calibri" charset="0"/>
              </a:rPr>
              <a:t>2) Channel estimation MSE</a:t>
            </a:r>
          </a:p>
          <a:p>
            <a:pPr lvl="1" eaLnBrk="1" hangingPunct="1">
              <a:spcBef>
                <a:spcPct val="0"/>
              </a:spcBef>
            </a:pPr>
            <a:r>
              <a:rPr lang="en-US">
                <a:latin typeface="Calibri" charset="0"/>
              </a:rPr>
              <a:t>3) BER</a:t>
            </a:r>
          </a:p>
          <a:p>
            <a:pPr eaLnBrk="1" hangingPunct="1">
              <a:spcBef>
                <a:spcPct val="0"/>
              </a:spcBef>
            </a:pPr>
            <a:r>
              <a:rPr lang="en-US">
                <a:latin typeface="Calibri" charset="0"/>
              </a:rPr>
              <a:t>Assumptions</a:t>
            </a:r>
          </a:p>
          <a:p>
            <a:pPr lvl="1" eaLnBrk="1" hangingPunct="1">
              <a:spcBef>
                <a:spcPct val="0"/>
              </a:spcBef>
            </a:pPr>
            <a:r>
              <a:rPr lang="en-US">
                <a:latin typeface="Calibri" charset="0"/>
              </a:rPr>
              <a:t>AWGN channel </a:t>
            </a:r>
          </a:p>
          <a:p>
            <a:pPr lvl="1" eaLnBrk="1" hangingPunct="1">
              <a:spcBef>
                <a:spcPct val="0"/>
              </a:spcBef>
            </a:pPr>
            <a:r>
              <a:rPr lang="en-US">
                <a:latin typeface="Calibri" charset="0"/>
              </a:rPr>
              <a:t>Accurate frame detection</a:t>
            </a:r>
          </a:p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627C2124-8F22-244E-A6BC-33F4BCEFEA9E}" type="slidenum">
              <a:rPr lang="en-US"/>
              <a:pPr eaLnBrk="1" hangingPunct="1"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>
                <a:latin typeface="Calibri" charset="0"/>
              </a:rPr>
              <a:t>A USRP is not capable to switch from Rx to Tx fast enough</a:t>
            </a:r>
          </a:p>
          <a:p>
            <a:pPr eaLnBrk="1" hangingPunct="1">
              <a:spcBef>
                <a:spcPct val="0"/>
              </a:spcBef>
            </a:pPr>
            <a:r>
              <a:rPr lang="en-US">
                <a:latin typeface="Calibri" charset="0"/>
              </a:rPr>
              <a:t>Our remedy: Detect a packet, jam the next one</a:t>
            </a:r>
          </a:p>
          <a:p>
            <a:pPr lvl="1" eaLnBrk="1" hangingPunct="1">
              <a:spcBef>
                <a:spcPct val="0"/>
              </a:spcBef>
            </a:pPr>
            <a:r>
              <a:rPr lang="en-US">
                <a:latin typeface="Calibri" charset="0"/>
              </a:rPr>
              <a:t>Alice transmits at fixed intervals of </a:t>
            </a:r>
            <a:r>
              <a:rPr lang="en-US">
                <a:latin typeface="Cambria Math" charset="0"/>
              </a:rPr>
              <a:t>𝑇</a:t>
            </a:r>
            <a:r>
              <a:rPr lang="en-US">
                <a:latin typeface="Calibri" charset="0"/>
              </a:rPr>
              <a:t> milliseconds</a:t>
            </a:r>
          </a:p>
          <a:p>
            <a:pPr lvl="1"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  <a:p>
            <a:pPr lvl="1" eaLnBrk="1" hangingPunct="1">
              <a:spcBef>
                <a:spcPct val="0"/>
              </a:spcBef>
            </a:pPr>
            <a:r>
              <a:rPr lang="en-US">
                <a:latin typeface="Calibri" charset="0"/>
              </a:rPr>
              <a:t>Eve need to react in less than </a:t>
            </a:r>
            <a:r>
              <a:rPr lang="en-US">
                <a:solidFill>
                  <a:srgbClr val="0000CC"/>
                </a:solidFill>
                <a:latin typeface="Calibri" charset="0"/>
              </a:rPr>
              <a:t>4</a:t>
            </a:r>
            <a:r>
              <a:rPr lang="en-US">
                <a:latin typeface="Calibri" charset="0"/>
              </a:rPr>
              <a:t> </a:t>
            </a:r>
            <a:r>
              <a:rPr lang="en-US">
                <a:solidFill>
                  <a:srgbClr val="0000CC"/>
                </a:solidFill>
                <a:latin typeface="Calibri" charset="0"/>
              </a:rPr>
              <a:t>microseconds</a:t>
            </a:r>
            <a:r>
              <a:rPr lang="en-US">
                <a:latin typeface="Calibri" charset="0"/>
              </a:rPr>
              <a:t> once she detects a frame</a:t>
            </a:r>
          </a:p>
          <a:p>
            <a:pPr lvl="1" eaLnBrk="1" hangingPunct="1">
              <a:spcBef>
                <a:spcPct val="0"/>
              </a:spcBef>
            </a:pPr>
            <a:r>
              <a:rPr lang="en-US">
                <a:latin typeface="Calibri" charset="0"/>
              </a:rPr>
              <a:t>The best reaction time of USRPs is shown to be </a:t>
            </a:r>
            <a:r>
              <a:rPr lang="en-US">
                <a:solidFill>
                  <a:srgbClr val="0000CC"/>
                </a:solidFill>
                <a:latin typeface="Calibri" charset="0"/>
              </a:rPr>
              <a:t>15</a:t>
            </a:r>
            <a:r>
              <a:rPr lang="en-US">
                <a:latin typeface="Calibri" charset="0"/>
              </a:rPr>
              <a:t> </a:t>
            </a:r>
            <a:r>
              <a:rPr lang="en-US">
                <a:solidFill>
                  <a:srgbClr val="0000CC"/>
                </a:solidFill>
                <a:latin typeface="Calibri" charset="0"/>
              </a:rPr>
              <a:t>microseconds</a:t>
            </a:r>
            <a:r>
              <a:rPr lang="en-US">
                <a:latin typeface="Calibri" charset="0"/>
              </a:rPr>
              <a:t> </a:t>
            </a:r>
          </a:p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B21E9967-9023-8A44-8468-7A345F6EA167}" type="slidenum">
              <a:rPr lang="en-US"/>
              <a:pPr eaLnBrk="1" hangingPunct="1"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>
                <a:latin typeface="Calibri" charset="0"/>
              </a:rPr>
              <a:t>Blue edges (dependencies) are due to pairing rule while green edges are due to chaining rule</a:t>
            </a:r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16B9D8C4-67F5-C449-9041-DA473BBE463C}" type="slidenum">
              <a:rPr lang="en-US"/>
              <a:pPr eaLnBrk="1" hangingPunct="1"/>
              <a:t>22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62000"/>
            <a:ext cx="7772400" cy="3200399"/>
          </a:xfrm>
          <a:noFill/>
        </p:spPr>
        <p:txBody>
          <a:bodyPr>
            <a:normAutofit/>
          </a:bodyPr>
          <a:lstStyle>
            <a:lvl1pPr algn="ctr">
              <a:defRPr sz="3600">
                <a:solidFill>
                  <a:srgbClr val="0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0000CC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4/30/2014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INFOCOM 2014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9B3442-9C0D-9E4B-A34F-B0E049A3FE8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190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4/30/2014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INFOCOM 2014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9C1790-7D51-FA47-ABD8-F01E8813354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432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762000"/>
            <a:ext cx="8915400" cy="5105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 marL="914400" indent="0">
              <a:buNone/>
              <a:defRPr sz="18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2438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4/30/2014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INFOCOM 2014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81800" y="6400800"/>
            <a:ext cx="2133600" cy="365125"/>
          </a:xfrm>
        </p:spPr>
        <p:txBody>
          <a:bodyPr/>
          <a:lstStyle>
            <a:lvl1pPr>
              <a:defRPr sz="1600"/>
            </a:lvl1pPr>
          </a:lstStyle>
          <a:p>
            <a:fld id="{8E1A5E8E-6F67-FC47-B3C5-0B24A0ABAF5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378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4/30/2014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INFOCOM 2014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03ECC6-6611-544B-8A63-D66DDF9CA56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462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4/30/2014</a:t>
            </a: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INFOCOM 2014</a:t>
            </a: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9D148F-455A-F24A-B379-7D577EB00CE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676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4/30/2014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INFOCOM 2014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781800" y="6356350"/>
            <a:ext cx="2133600" cy="365125"/>
          </a:xfrm>
        </p:spPr>
        <p:txBody>
          <a:bodyPr/>
          <a:lstStyle>
            <a:lvl1pPr>
              <a:defRPr sz="1600"/>
            </a:lvl1pPr>
          </a:lstStyle>
          <a:p>
            <a:fld id="{812EADE4-C2D6-334E-810E-41EFF9E4A49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934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4/30/2014</a:t>
            </a: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INFOCOM 2014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EB2F87-7A91-5B49-91D1-941D8327590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72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4/30/2014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INFOCOM 2014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AB7571-0F6C-A64C-83D2-F9B0C17E518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724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4/30/2014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INFOCOM 2014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600"/>
            </a:lvl1pPr>
          </a:lstStyle>
          <a:p>
            <a:fld id="{ABB1D021-FDED-7644-8B45-1C75CBE67FE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318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4/30/2014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INFOCOM 2014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6290FB-F961-8047-A8C6-C8AC5EB5F84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155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-76200"/>
            <a:ext cx="9144000" cy="7620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76200" y="838200"/>
            <a:ext cx="90678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dirty="0" smtClean="0"/>
              <a:t>4/30/2014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4928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dirty="0" smtClean="0"/>
              <a:t>INFOCOM 2014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3CB69E59-2D8B-294C-A341-80213E5AA390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31" r:id="rId2"/>
    <p:sldLayoutId id="2147483725" r:id="rId3"/>
    <p:sldLayoutId id="2147483726" r:id="rId4"/>
    <p:sldLayoutId id="2147483732" r:id="rId5"/>
    <p:sldLayoutId id="2147483727" r:id="rId6"/>
    <p:sldLayoutId id="2147483728" r:id="rId7"/>
    <p:sldLayoutId id="2147483733" r:id="rId8"/>
    <p:sldLayoutId id="2147483729" r:id="rId9"/>
    <p:sldLayoutId id="2147483730" r:id="rId10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kern="1200">
          <a:solidFill>
            <a:srgbClr val="0000CC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alibri" pitchFamily="34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alibri" pitchFamily="34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alibri" pitchFamily="34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alibri" pitchFamily="34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alibri" pitchFamily="34" charset="0"/>
        </a:defRPr>
      </a:lvl9pPr>
    </p:titleStyle>
    <p:bodyStyle>
      <a:lvl1pPr algn="l" rtl="0" eaLnBrk="0" fontAlgn="base" hangingPunct="0">
        <a:spcBef>
          <a:spcPct val="20000"/>
        </a:spcBef>
        <a:spcAft>
          <a:spcPct val="0"/>
        </a:spcAft>
        <a:buFont typeface="Arial" charset="0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457200" algn="l" rtl="0" eaLnBrk="0" fontAlgn="base" hangingPunct="0">
        <a:spcBef>
          <a:spcPct val="20000"/>
        </a:spcBef>
        <a:spcAft>
          <a:spcPct val="0"/>
        </a:spcAft>
        <a:buFont typeface="Arial" charset="0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914400" indent="0" algn="l" rtl="0" eaLnBrk="0" fontAlgn="base" hangingPunct="0">
        <a:spcBef>
          <a:spcPct val="20000"/>
        </a:spcBef>
        <a:spcAft>
          <a:spcPct val="0"/>
        </a:spcAft>
        <a:buFont typeface="Arial" charset="0"/>
        <a:buNone/>
        <a:defRPr sz="18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371600" indent="0" algn="l" rtl="0" eaLnBrk="0" fontAlgn="base" hangingPunct="0">
        <a:spcBef>
          <a:spcPct val="20000"/>
        </a:spcBef>
        <a:spcAft>
          <a:spcPct val="0"/>
        </a:spcAft>
        <a:buFont typeface="Arial" charset="0"/>
        <a:buNone/>
        <a:defRPr sz="16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1828800" indent="0" algn="l" rtl="0" eaLnBrk="0" fontAlgn="base" hangingPunct="0">
        <a:spcBef>
          <a:spcPct val="20000"/>
        </a:spcBef>
        <a:spcAft>
          <a:spcPct val="0"/>
        </a:spcAft>
        <a:buFont typeface="Arial" charset="0"/>
        <a:buNone/>
        <a:defRPr sz="16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4" Type="http://schemas.openxmlformats.org/officeDocument/2006/relationships/image" Target="../media/image41.png"/><Relationship Id="rId5" Type="http://schemas.openxmlformats.org/officeDocument/2006/relationships/image" Target="../media/image42.png"/><Relationship Id="rId6" Type="http://schemas.openxmlformats.org/officeDocument/2006/relationships/image" Target="../media/image43.png"/><Relationship Id="rId7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1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51.png"/><Relationship Id="rId12" Type="http://schemas.openxmlformats.org/officeDocument/2006/relationships/image" Target="../media/image52.png"/><Relationship Id="rId13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5.png"/><Relationship Id="rId4" Type="http://schemas.openxmlformats.org/officeDocument/2006/relationships/image" Target="../media/image3.jpeg"/><Relationship Id="rId5" Type="http://schemas.openxmlformats.org/officeDocument/2006/relationships/image" Target="../media/image46.png"/><Relationship Id="rId6" Type="http://schemas.openxmlformats.org/officeDocument/2006/relationships/image" Target="../media/image47.png"/><Relationship Id="rId7" Type="http://schemas.openxmlformats.org/officeDocument/2006/relationships/image" Target="../media/image48.png"/><Relationship Id="rId8" Type="http://schemas.openxmlformats.org/officeDocument/2006/relationships/image" Target="../media/image2.jpeg"/><Relationship Id="rId9" Type="http://schemas.openxmlformats.org/officeDocument/2006/relationships/image" Target="../media/image49.png"/><Relationship Id="rId10" Type="http://schemas.openxmlformats.org/officeDocument/2006/relationships/image" Target="../media/image5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4" Type="http://schemas.microsoft.com/office/2007/relationships/hdphoto" Target="../media/hdphoto3.wdp"/><Relationship Id="rId5" Type="http://schemas.openxmlformats.org/officeDocument/2006/relationships/image" Target="../media/image54.png"/><Relationship Id="rId6" Type="http://schemas.openxmlformats.org/officeDocument/2006/relationships/image" Target="../media/image55.png"/><Relationship Id="rId7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4" Type="http://schemas.openxmlformats.org/officeDocument/2006/relationships/image" Target="../media/image59.png"/><Relationship Id="rId5" Type="http://schemas.openxmlformats.org/officeDocument/2006/relationships/image" Target="../media/image60.png"/><Relationship Id="rId6" Type="http://schemas.openxmlformats.org/officeDocument/2006/relationships/image" Target="../media/image61.png"/><Relationship Id="rId7" Type="http://schemas.openxmlformats.org/officeDocument/2006/relationships/image" Target="../media/image62.png"/><Relationship Id="rId8" Type="http://schemas.openxmlformats.org/officeDocument/2006/relationships/image" Target="../media/image63.png"/><Relationship Id="rId9" Type="http://schemas.openxmlformats.org/officeDocument/2006/relationships/image" Target="../media/image64.png"/><Relationship Id="rId10" Type="http://schemas.openxmlformats.org/officeDocument/2006/relationships/image" Target="../media/image65.png"/><Relationship Id="rId11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4" Type="http://schemas.openxmlformats.org/officeDocument/2006/relationships/image" Target="../media/image69.png"/><Relationship Id="rId5" Type="http://schemas.openxmlformats.org/officeDocument/2006/relationships/image" Target="../media/image70.png"/><Relationship Id="rId6" Type="http://schemas.openxmlformats.org/officeDocument/2006/relationships/image" Target="../media/image7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4" Type="http://schemas.openxmlformats.org/officeDocument/2006/relationships/image" Target="../media/image74.png"/><Relationship Id="rId5" Type="http://schemas.openxmlformats.org/officeDocument/2006/relationships/image" Target="../media/image7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4" Type="http://schemas.openxmlformats.org/officeDocument/2006/relationships/image" Target="../media/image77.jpeg"/><Relationship Id="rId5" Type="http://schemas.openxmlformats.org/officeDocument/2006/relationships/image" Target="../media/image78.jpeg"/><Relationship Id="rId6" Type="http://schemas.openxmlformats.org/officeDocument/2006/relationships/image" Target="../media/image79.jpeg"/><Relationship Id="rId7" Type="http://schemas.openxmlformats.org/officeDocument/2006/relationships/image" Target="../media/image80.jpeg"/><Relationship Id="rId8" Type="http://schemas.openxmlformats.org/officeDocument/2006/relationships/image" Target="../media/image81.jpeg"/><Relationship Id="rId9" Type="http://schemas.openxmlformats.org/officeDocument/2006/relationships/image" Target="../media/image8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youtube.com/watch?v=WAumaL0YOJE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png"/><Relationship Id="rId5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4" Type="http://schemas.openxmlformats.org/officeDocument/2006/relationships/image" Target="../media/image87.png"/><Relationship Id="rId5" Type="http://schemas.openxmlformats.org/officeDocument/2006/relationships/image" Target="../media/image88.png"/><Relationship Id="rId6" Type="http://schemas.openxmlformats.org/officeDocument/2006/relationships/image" Target="../media/image89.png"/><Relationship Id="rId7" Type="http://schemas.openxmlformats.org/officeDocument/2006/relationships/image" Target="../media/image90.png"/><Relationship Id="rId8" Type="http://schemas.openxmlformats.org/officeDocument/2006/relationships/image" Target="../media/image72.png"/><Relationship Id="rId9" Type="http://schemas.openxmlformats.org/officeDocument/2006/relationships/image" Target="../media/image9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jpeg"/><Relationship Id="rId4" Type="http://schemas.openxmlformats.org/officeDocument/2006/relationships/image" Target="../media/image8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4" Type="http://schemas.microsoft.com/office/2007/relationships/hdphoto" Target="../media/hdphoto1.wdp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6" Type="http://schemas.openxmlformats.org/officeDocument/2006/relationships/image" Target="../media/image15.png"/><Relationship Id="rId7" Type="http://schemas.openxmlformats.org/officeDocument/2006/relationships/image" Target="../media/image16.png"/><Relationship Id="rId8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7.png"/><Relationship Id="rId12" Type="http://schemas.openxmlformats.org/officeDocument/2006/relationships/image" Target="../media/image28.png"/><Relationship Id="rId13" Type="http://schemas.openxmlformats.org/officeDocument/2006/relationships/image" Target="../media/image29.png"/><Relationship Id="rId14" Type="http://schemas.openxmlformats.org/officeDocument/2006/relationships/oleObject" Target="../embeddings/oleObject1.bin"/><Relationship Id="rId15" Type="http://schemas.openxmlformats.org/officeDocument/2006/relationships/image" Target="../media/image18.emf"/><Relationship Id="rId16" Type="http://schemas.openxmlformats.org/officeDocument/2006/relationships/image" Target="../media/image30.jpeg"/><Relationship Id="rId17" Type="http://schemas.microsoft.com/office/2007/relationships/hdphoto" Target="../media/hdphoto2.wdp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23.png"/><Relationship Id="rId8" Type="http://schemas.openxmlformats.org/officeDocument/2006/relationships/image" Target="../media/image24.png"/><Relationship Id="rId9" Type="http://schemas.openxmlformats.org/officeDocument/2006/relationships/image" Target="../media/image25.png"/><Relationship Id="rId10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Relationship Id="rId3" Type="http://schemas.openxmlformats.org/officeDocument/2006/relationships/image" Target="../media/image3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5" Type="http://schemas.openxmlformats.org/officeDocument/2006/relationships/image" Target="../media/image33.png"/><Relationship Id="rId6" Type="http://schemas.openxmlformats.org/officeDocument/2006/relationships/image" Target="../media/image34.png"/><Relationship Id="rId7" Type="http://schemas.openxmlformats.org/officeDocument/2006/relationships/image" Target="../media/image35.png"/><Relationship Id="rId8" Type="http://schemas.openxmlformats.org/officeDocument/2006/relationships/image" Target="../media/image36.png"/><Relationship Id="rId9" Type="http://schemas.openxmlformats.org/officeDocument/2006/relationships/image" Target="../media/image37.jpeg"/><Relationship Id="rId10" Type="http://schemas.openxmlformats.org/officeDocument/2006/relationships/image" Target="../media/image38.png"/><Relationship Id="rId11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ctrTitle"/>
          </p:nvPr>
        </p:nvSpPr>
        <p:spPr>
          <a:xfrm>
            <a:off x="685800" y="762000"/>
            <a:ext cx="7772400" cy="3200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990033"/>
                </a:solidFill>
              </a14:hiddenFill>
            </a:ext>
          </a:extLst>
        </p:spPr>
        <p:txBody>
          <a:bodyPr/>
          <a:lstStyle/>
          <a:p>
            <a:pPr eaLnBrk="1" hangingPunct="1"/>
            <a:r>
              <a:rPr lang="en-US">
                <a:effectLst/>
                <a:latin typeface="Calibri" charset="0"/>
              </a:rPr>
              <a:t>Security Vulnerability and Countermeasures of Frequency Offset Correction in 802.11a Systems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err="1" smtClean="0">
                <a:ea typeface="+mn-ea"/>
              </a:rPr>
              <a:t>Hanif</a:t>
            </a:r>
            <a:r>
              <a:rPr lang="en-US" dirty="0" smtClean="0">
                <a:ea typeface="+mn-ea"/>
              </a:rPr>
              <a:t> </a:t>
            </a:r>
            <a:r>
              <a:rPr lang="en-US" dirty="0" err="1" smtClean="0">
                <a:ea typeface="+mn-ea"/>
              </a:rPr>
              <a:t>Rahbari</a:t>
            </a:r>
            <a:r>
              <a:rPr lang="en-US" dirty="0" smtClean="0">
                <a:ea typeface="+mn-ea"/>
              </a:rPr>
              <a:t>, Marwan </a:t>
            </a:r>
            <a:r>
              <a:rPr lang="en-US" dirty="0" err="1" smtClean="0">
                <a:ea typeface="+mn-ea"/>
              </a:rPr>
              <a:t>Krunz</a:t>
            </a:r>
            <a:r>
              <a:rPr lang="en-US" dirty="0" smtClean="0">
                <a:ea typeface="+mn-ea"/>
              </a:rPr>
              <a:t>, and </a:t>
            </a:r>
            <a:r>
              <a:rPr lang="en-US" dirty="0" err="1" smtClean="0">
                <a:ea typeface="+mn-ea"/>
              </a:rPr>
              <a:t>Loukas</a:t>
            </a:r>
            <a:r>
              <a:rPr lang="en-US" dirty="0" smtClean="0">
                <a:ea typeface="+mn-ea"/>
              </a:rPr>
              <a:t> </a:t>
            </a:r>
            <a:r>
              <a:rPr lang="en-US" dirty="0" err="1" smtClean="0">
                <a:ea typeface="+mn-ea"/>
              </a:rPr>
              <a:t>Lazos</a:t>
            </a:r>
            <a:endParaRPr lang="en-US" dirty="0" smtClean="0">
              <a:ea typeface="+mn-ea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>
                <a:ea typeface="+mn-ea"/>
              </a:rPr>
              <a:t>Department of Electrical &amp; Computer Engineering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>
                <a:ea typeface="+mn-ea"/>
              </a:rPr>
              <a:t>University of Arizona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>
                <a:ea typeface="+mn-ea"/>
              </a:rPr>
              <a:t>INFOCOM 2014</a:t>
            </a:r>
            <a:endParaRPr lang="en-US" dirty="0">
              <a:ea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FO Estimation Attack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762000"/>
            <a:ext cx="8915400" cy="5335588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0000CC"/>
                </a:solidFill>
                <a:latin typeface="Calibri" charset="0"/>
              </a:rPr>
              <a:t>Principle</a:t>
            </a:r>
            <a:r>
              <a:rPr lang="en-US" dirty="0" smtClean="0">
                <a:latin typeface="Calibri" charset="0"/>
              </a:rPr>
              <a:t>: </a:t>
            </a:r>
            <a:r>
              <a:rPr lang="en-US" dirty="0" smtClean="0">
                <a:solidFill>
                  <a:srgbClr val="FF0000"/>
                </a:solidFill>
                <a:latin typeface="Calibri" charset="0"/>
                <a:sym typeface="Wingdings" charset="0"/>
              </a:rPr>
              <a:t> </a:t>
            </a:r>
            <a:r>
              <a:rPr lang="en-US" dirty="0" smtClean="0">
                <a:latin typeface="Calibri" charset="0"/>
              </a:rPr>
              <a:t>Alter </a:t>
            </a:r>
            <a:r>
              <a:rPr lang="en-US" dirty="0">
                <a:latin typeface="Calibri" charset="0"/>
              </a:rPr>
              <a:t>the estimated FO beyond the correctable range of LTSs by jamming </a:t>
            </a:r>
            <a:r>
              <a:rPr lang="en-US" dirty="0" smtClean="0">
                <a:latin typeface="Calibri" charset="0"/>
              </a:rPr>
              <a:t>STSs</a:t>
            </a:r>
            <a:endParaRPr lang="en-US" dirty="0">
              <a:latin typeface="Calibri" charset="0"/>
            </a:endParaRPr>
          </a:p>
          <a:p>
            <a:pPr eaLnBrk="1" hangingPunct="1"/>
            <a:endParaRPr lang="en-US" dirty="0">
              <a:latin typeface="Calibri" charset="0"/>
            </a:endParaRPr>
          </a:p>
          <a:p>
            <a:pPr eaLnBrk="1" hangingPunct="1"/>
            <a:r>
              <a:rPr lang="en-US" dirty="0">
                <a:latin typeface="Calibri" charset="0"/>
              </a:rPr>
              <a:t>Phase differences as seen during STSs:</a:t>
            </a:r>
          </a:p>
          <a:p>
            <a:pPr eaLnBrk="1" hangingPunct="1"/>
            <a:endParaRPr lang="en-US" dirty="0">
              <a:latin typeface="Calibri" charset="0"/>
            </a:endParaRPr>
          </a:p>
          <a:p>
            <a:pPr eaLnBrk="1" hangingPunct="1"/>
            <a:endParaRPr lang="en-US" dirty="0">
              <a:latin typeface="Calibri" charset="0"/>
            </a:endParaRPr>
          </a:p>
          <a:p>
            <a:pPr eaLnBrk="1" hangingPunct="1"/>
            <a:endParaRPr lang="en-US" dirty="0">
              <a:latin typeface="Calibri" charset="0"/>
            </a:endParaRPr>
          </a:p>
          <a:p>
            <a:pPr eaLnBrk="1" hangingPunct="1"/>
            <a:endParaRPr lang="en-US" dirty="0">
              <a:latin typeface="Calibri" charset="0"/>
            </a:endParaRPr>
          </a:p>
          <a:p>
            <a:pPr eaLnBrk="1" hangingPunct="1"/>
            <a:endParaRPr lang="en-US" dirty="0">
              <a:latin typeface="Calibri" charset="0"/>
            </a:endParaRPr>
          </a:p>
          <a:p>
            <a:pPr eaLnBrk="1" hangingPunct="1"/>
            <a:endParaRPr lang="en-US" dirty="0">
              <a:latin typeface="Calibri" charset="0"/>
            </a:endParaRPr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2CAA373C-8E5D-6345-B6D9-FF16CEF160F2}" type="slidenum">
              <a:rPr lang="en-US" sz="1600">
                <a:solidFill>
                  <a:srgbClr val="898989"/>
                </a:solidFill>
              </a:rPr>
              <a:pPr/>
              <a:t>10</a:t>
            </a:fld>
            <a:endParaRPr lang="en-US" sz="1600">
              <a:solidFill>
                <a:srgbClr val="898989"/>
              </a:solidFill>
            </a:endParaRPr>
          </a:p>
        </p:txBody>
      </p:sp>
      <p:grpSp>
        <p:nvGrpSpPr>
          <p:cNvPr id="26" name="Group 25"/>
          <p:cNvGrpSpPr>
            <a:grpSpLocks/>
          </p:cNvGrpSpPr>
          <p:nvPr/>
        </p:nvGrpSpPr>
        <p:grpSpPr bwMode="auto">
          <a:xfrm>
            <a:off x="1219200" y="2936875"/>
            <a:ext cx="3394075" cy="3387725"/>
            <a:chOff x="1913526" y="1762296"/>
            <a:chExt cx="3463612" cy="3457033"/>
          </a:xfrm>
        </p:grpSpPr>
        <p:grpSp>
          <p:nvGrpSpPr>
            <p:cNvPr id="16412" name="Group 29"/>
            <p:cNvGrpSpPr>
              <a:grpSpLocks/>
            </p:cNvGrpSpPr>
            <p:nvPr/>
          </p:nvGrpSpPr>
          <p:grpSpPr bwMode="auto">
            <a:xfrm>
              <a:off x="1913526" y="1762296"/>
              <a:ext cx="3463612" cy="3457033"/>
              <a:chOff x="1913526" y="1762296"/>
              <a:chExt cx="3463612" cy="3457033"/>
            </a:xfrm>
          </p:grpSpPr>
          <p:sp>
            <p:nvSpPr>
              <p:cNvPr id="32" name="Oval 31"/>
              <p:cNvSpPr/>
              <p:nvPr/>
            </p:nvSpPr>
            <p:spPr>
              <a:xfrm>
                <a:off x="2057709" y="1904854"/>
                <a:ext cx="3199548" cy="3201076"/>
              </a:xfrm>
              <a:prstGeom prst="ellipse">
                <a:avLst/>
              </a:prstGeom>
              <a:solidFill>
                <a:schemeClr val="accent1">
                  <a:alpha val="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cxnSp>
            <p:nvCxnSpPr>
              <p:cNvPr id="33" name="Straight Arrow Connector 32"/>
              <p:cNvCxnSpPr>
                <a:stCxn id="32" idx="0"/>
                <a:endCxn id="32" idx="4"/>
              </p:cNvCxnSpPr>
              <p:nvPr/>
            </p:nvCxnSpPr>
            <p:spPr>
              <a:xfrm>
                <a:off x="3658293" y="1904854"/>
                <a:ext cx="0" cy="3201076"/>
              </a:xfrm>
              <a:prstGeom prst="straightConnector1">
                <a:avLst/>
              </a:prstGeom>
              <a:ln w="15875">
                <a:solidFill>
                  <a:schemeClr val="tx1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4" name="Group 33"/>
              <p:cNvGrpSpPr/>
              <p:nvPr/>
            </p:nvGrpSpPr>
            <p:grpSpPr>
              <a:xfrm>
                <a:off x="2057400" y="1905000"/>
                <a:ext cx="3200400" cy="3200400"/>
                <a:chOff x="2057400" y="1905000"/>
                <a:chExt cx="3200400" cy="3200400"/>
              </a:xfrm>
              <a:solidFill>
                <a:srgbClr val="8585AD">
                  <a:alpha val="29804"/>
                </a:srgbClr>
              </a:solidFill>
            </p:grpSpPr>
            <p:cxnSp>
              <p:nvCxnSpPr>
                <p:cNvPr id="47" name="Straight Connector 46"/>
                <p:cNvCxnSpPr>
                  <a:endCxn id="32" idx="7"/>
                </p:cNvCxnSpPr>
                <p:nvPr/>
              </p:nvCxnSpPr>
              <p:spPr>
                <a:xfrm flipV="1">
                  <a:off x="3657600" y="2373688"/>
                  <a:ext cx="1131512" cy="1131512"/>
                </a:xfrm>
                <a:prstGeom prst="line">
                  <a:avLst/>
                </a:prstGeom>
                <a:grpFill/>
                <a:ln w="158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" name="Straight Connector 47"/>
                <p:cNvCxnSpPr>
                  <a:endCxn id="32" idx="5"/>
                </p:cNvCxnSpPr>
                <p:nvPr/>
              </p:nvCxnSpPr>
              <p:spPr>
                <a:xfrm>
                  <a:off x="3657600" y="3505200"/>
                  <a:ext cx="1131512" cy="1131512"/>
                </a:xfrm>
                <a:prstGeom prst="line">
                  <a:avLst/>
                </a:prstGeom>
                <a:grpFill/>
                <a:ln w="158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9" name="Arc 48"/>
                <p:cNvSpPr/>
                <p:nvPr/>
              </p:nvSpPr>
              <p:spPr>
                <a:xfrm>
                  <a:off x="2057400" y="1905000"/>
                  <a:ext cx="3200400" cy="3200400"/>
                </a:xfrm>
                <a:prstGeom prst="arc">
                  <a:avLst>
                    <a:gd name="adj1" fmla="val 18913911"/>
                    <a:gd name="adj2" fmla="val 2690145"/>
                  </a:avLst>
                </a:prstGeom>
                <a:solidFill>
                  <a:srgbClr val="C3C3D7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cxnSp>
            <p:nvCxnSpPr>
              <p:cNvPr id="35" name="Straight Arrow Connector 34"/>
              <p:cNvCxnSpPr>
                <a:stCxn id="32" idx="2"/>
              </p:cNvCxnSpPr>
              <p:nvPr/>
            </p:nvCxnSpPr>
            <p:spPr>
              <a:xfrm>
                <a:off x="2057709" y="3505392"/>
                <a:ext cx="3199548" cy="0"/>
              </a:xfrm>
              <a:prstGeom prst="straightConnector1">
                <a:avLst/>
              </a:prstGeom>
              <a:ln w="15875">
                <a:solidFill>
                  <a:schemeClr val="tx1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39184" y="3119505"/>
                <a:ext cx="584327" cy="338554"/>
              </a:xfrm>
              <a:prstGeom prst="rect">
                <a:avLst/>
              </a:prstGeom>
              <a:blipFill rotWithShape="1">
                <a:blip r:embed="rId3"/>
                <a:stretch>
                  <a:fillRect b="-5556"/>
                </a:stretch>
              </a:blipFill>
            </p:spPr>
            <p:txBody>
              <a:bodyPr/>
              <a:lstStyle/>
              <a:p>
                <a:pPr>
                  <a:defRPr/>
                </a:pPr>
                <a:r>
                  <a:rPr lang="en-US">
                    <a:noFill/>
                    <a:latin typeface="Calibri" pitchFamily="34" charset="0"/>
                    <a:ea typeface="+mn-ea"/>
                  </a:rPr>
                  <a:t> </a:t>
                </a:r>
              </a:p>
            </p:txBody>
          </p:sp>
          <p:sp>
            <p:nvSpPr>
              <p:cNvPr id="39" name="Arc 38"/>
              <p:cNvSpPr>
                <a:spLocks noChangeAspect="1"/>
              </p:cNvSpPr>
              <p:nvPr/>
            </p:nvSpPr>
            <p:spPr>
              <a:xfrm>
                <a:off x="3392609" y="3239716"/>
                <a:ext cx="526507" cy="524873"/>
              </a:xfrm>
              <a:prstGeom prst="arc">
                <a:avLst>
                  <a:gd name="adj1" fmla="val 18875972"/>
                  <a:gd name="adj2" fmla="val 49261"/>
                </a:avLst>
              </a:prstGeom>
              <a:ln w="15875">
                <a:solidFill>
                  <a:schemeClr val="tx1"/>
                </a:solidFill>
                <a:headEnd type="stealth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cxnSp>
            <p:nvCxnSpPr>
              <p:cNvPr id="41" name="Straight Connector 40"/>
              <p:cNvCxnSpPr>
                <a:stCxn id="49" idx="1"/>
              </p:cNvCxnSpPr>
              <p:nvPr/>
            </p:nvCxnSpPr>
            <p:spPr>
              <a:xfrm>
                <a:off x="3658293" y="3505392"/>
                <a:ext cx="1351100" cy="852108"/>
              </a:xfrm>
              <a:prstGeom prst="line">
                <a:avLst/>
              </a:prstGeom>
              <a:ln w="25400" cap="sq">
                <a:solidFill>
                  <a:srgbClr val="00682F"/>
                </a:solidFill>
                <a:prstDash val="solid"/>
                <a:round/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2" name="Arc 41"/>
              <p:cNvSpPr>
                <a:spLocks noChangeAspect="1"/>
              </p:cNvSpPr>
              <p:nvPr/>
            </p:nvSpPr>
            <p:spPr>
              <a:xfrm>
                <a:off x="3292167" y="3140898"/>
                <a:ext cx="733871" cy="730610"/>
              </a:xfrm>
              <a:prstGeom prst="arc">
                <a:avLst>
                  <a:gd name="adj1" fmla="val 21583213"/>
                  <a:gd name="adj2" fmla="val 1876410"/>
                </a:avLst>
              </a:prstGeom>
              <a:ln w="15875">
                <a:solidFill>
                  <a:schemeClr val="tx1"/>
                </a:solidFill>
                <a:headEnd type="none"/>
                <a:tailEnd type="stealt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3582" y="3448950"/>
                <a:ext cx="712567" cy="338554"/>
              </a:xfrm>
              <a:prstGeom prst="rect">
                <a:avLst/>
              </a:prstGeom>
              <a:blipFill rotWithShape="1">
                <a:blip r:embed="rId4"/>
                <a:stretch>
                  <a:fillRect b="-5556"/>
                </a:stretch>
              </a:blipFill>
            </p:spPr>
            <p:txBody>
              <a:bodyPr/>
              <a:lstStyle/>
              <a:p>
                <a:pPr>
                  <a:defRPr/>
                </a:pPr>
                <a:r>
                  <a:rPr lang="en-US">
                    <a:noFill/>
                    <a:latin typeface="Calibri" pitchFamily="34" charset="0"/>
                    <a:ea typeface="+mn-ea"/>
                  </a:rPr>
                  <a:t> </a:t>
                </a:r>
              </a:p>
            </p:txBody>
          </p:sp>
          <p:cxnSp>
            <p:nvCxnSpPr>
              <p:cNvPr id="44" name="Straight Connector 43"/>
              <p:cNvCxnSpPr>
                <a:stCxn id="49" idx="1"/>
              </p:cNvCxnSpPr>
              <p:nvPr/>
            </p:nvCxnSpPr>
            <p:spPr>
              <a:xfrm>
                <a:off x="3658293" y="3505392"/>
                <a:ext cx="422826" cy="1530880"/>
              </a:xfrm>
              <a:prstGeom prst="line">
                <a:avLst/>
              </a:prstGeom>
              <a:ln w="25400" cap="sq">
                <a:solidFill>
                  <a:srgbClr val="A40000"/>
                </a:solidFill>
                <a:prstDash val="solid"/>
                <a:round/>
                <a:headEnd w="sm" len="sm"/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5" name="Arc 44"/>
              <p:cNvSpPr>
                <a:spLocks noChangeAspect="1"/>
              </p:cNvSpPr>
              <p:nvPr/>
            </p:nvSpPr>
            <p:spPr>
              <a:xfrm>
                <a:off x="1913526" y="1762296"/>
                <a:ext cx="3463612" cy="3448934"/>
              </a:xfrm>
              <a:prstGeom prst="arc">
                <a:avLst>
                  <a:gd name="adj1" fmla="val 1935720"/>
                  <a:gd name="adj2" fmla="val 4462421"/>
                </a:avLst>
              </a:prstGeom>
              <a:ln w="25400">
                <a:solidFill>
                  <a:srgbClr val="A40000"/>
                </a:solidFill>
                <a:prstDash val="dash"/>
                <a:headEnd type="none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8590" y="4808704"/>
                <a:ext cx="795410" cy="410625"/>
              </a:xfrm>
              <a:prstGeom prst="rect">
                <a:avLst/>
              </a:prstGeom>
              <a:blipFill rotWithShape="1">
                <a:blip r:embed="rId5"/>
                <a:stretch>
                  <a:fillRect t="-5970" r="-32813" b="-8955"/>
                </a:stretch>
              </a:blipFill>
            </p:spPr>
            <p:txBody>
              <a:bodyPr/>
              <a:lstStyle/>
              <a:p>
                <a:pPr>
                  <a:defRPr/>
                </a:pPr>
                <a:r>
                  <a:rPr lang="en-US">
                    <a:noFill/>
                    <a:latin typeface="Calibri" pitchFamily="34" charset="0"/>
                    <a:ea typeface="+mn-ea"/>
                  </a:rPr>
                  <a:t> </a:t>
                </a: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5030453" y="4373700"/>
              <a:ext cx="48601" cy="34020"/>
            </a:xfrm>
            <a:prstGeom prst="line">
              <a:avLst/>
            </a:prstGeom>
            <a:ln w="25400" cap="sq">
              <a:solidFill>
                <a:srgbClr val="A40000"/>
              </a:solidFill>
              <a:prstDash val="solid"/>
              <a:round/>
              <a:headEnd w="sm" len="sm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4090839" y="5070291"/>
              <a:ext cx="19440" cy="58319"/>
            </a:xfrm>
            <a:prstGeom prst="line">
              <a:avLst/>
            </a:prstGeom>
            <a:ln w="25400" cap="sq">
              <a:solidFill>
                <a:srgbClr val="A40000"/>
              </a:solidFill>
              <a:prstDash val="solid"/>
              <a:round/>
              <a:headEnd w="sm" len="sm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6143625" y="5954713"/>
            <a:ext cx="23907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1800"/>
              <a:t>To correct FO after STSs</a:t>
            </a:r>
          </a:p>
        </p:txBody>
      </p:sp>
      <p:cxnSp>
        <p:nvCxnSpPr>
          <p:cNvPr id="12" name="Straight Arrow Connector 11"/>
          <p:cNvCxnSpPr>
            <a:stCxn id="5" idx="0"/>
          </p:cNvCxnSpPr>
          <p:nvPr/>
        </p:nvCxnSpPr>
        <p:spPr>
          <a:xfrm flipH="1" flipV="1">
            <a:off x="6677025" y="5334000"/>
            <a:ext cx="661988" cy="620713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391150" y="4648200"/>
            <a:ext cx="3119438" cy="12001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latin typeface="+mj-lt"/>
                <a:ea typeface="+mn-ea"/>
                <a:cs typeface="+mn-cs"/>
              </a:rPr>
              <a:t>Jamming is successful if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>
              <a:latin typeface="+mj-lt"/>
              <a:ea typeface="+mn-ea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>
              <a:latin typeface="+mj-lt"/>
              <a:ea typeface="+mn-ea"/>
              <a:cs typeface="+mn-cs"/>
            </a:endParaRPr>
          </a:p>
        </p:txBody>
      </p:sp>
      <p:sp>
        <p:nvSpPr>
          <p:cNvPr id="7" name="TextBox 6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4953000" y="2955904"/>
            <a:ext cx="4106189" cy="879984"/>
          </a:xfrm>
          <a:prstGeom prst="rect">
            <a:avLst/>
          </a:prstGeom>
          <a:blipFill rotWithShape="1">
            <a:blip r:embed="rId6"/>
            <a:stretch>
              <a:fillRect b="-13194"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  <a:latin typeface="Calibri" pitchFamily="34" charset="0"/>
                <a:ea typeface="+mn-ea"/>
              </a:rPr>
              <a:t> </a:t>
            </a:r>
          </a:p>
        </p:txBody>
      </p:sp>
      <p:grpSp>
        <p:nvGrpSpPr>
          <p:cNvPr id="60" name="Group 59"/>
          <p:cNvGrpSpPr>
            <a:grpSpLocks/>
          </p:cNvGrpSpPr>
          <p:nvPr/>
        </p:nvGrpSpPr>
        <p:grpSpPr bwMode="auto">
          <a:xfrm>
            <a:off x="76200" y="3076574"/>
            <a:ext cx="3840166" cy="1200328"/>
            <a:chOff x="76201" y="3076558"/>
            <a:chExt cx="3840573" cy="1200351"/>
          </a:xfrm>
        </p:grpSpPr>
        <p:cxnSp>
          <p:nvCxnSpPr>
            <p:cNvPr id="58" name="Straight Connector 57"/>
            <p:cNvCxnSpPr>
              <a:cxnSpLocks noChangeShapeType="1"/>
              <a:endCxn id="16407" idx="3"/>
            </p:cNvCxnSpPr>
            <p:nvPr/>
          </p:nvCxnSpPr>
          <p:spPr bwMode="auto">
            <a:xfrm flipH="1" flipV="1">
              <a:off x="2286235" y="3676733"/>
              <a:ext cx="1630539" cy="51427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arrow" w="med" len="med"/>
              <a:tailEnd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6407" name="TextBox 58"/>
            <p:cNvSpPr txBox="1">
              <a:spLocks noChangeArrowheads="1"/>
            </p:cNvSpPr>
            <p:nvPr/>
          </p:nvSpPr>
          <p:spPr bwMode="auto">
            <a:xfrm>
              <a:off x="76201" y="3076558"/>
              <a:ext cx="2210034" cy="120035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2400" dirty="0">
                  <a:solidFill>
                    <a:srgbClr val="0000CC"/>
                  </a:solidFill>
                </a:rPr>
                <a:t>Correctable </a:t>
              </a:r>
              <a:r>
                <a:rPr lang="en-US" sz="2400" dirty="0" smtClean="0">
                  <a:solidFill>
                    <a:srgbClr val="0000CC"/>
                  </a:solidFill>
                </a:rPr>
                <a:t>phase offset </a:t>
              </a:r>
              <a:r>
                <a:rPr lang="en-US" sz="2400" dirty="0">
                  <a:solidFill>
                    <a:srgbClr val="0000CC"/>
                  </a:solidFill>
                </a:rPr>
                <a:t>range by LTSs</a:t>
              </a:r>
            </a:p>
          </p:txBody>
        </p:sp>
      </p:grpSp>
      <p:sp>
        <p:nvSpPr>
          <p:cNvPr id="61" name="Rectangle 60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5530191" y="5017325"/>
            <a:ext cx="3055003" cy="475195"/>
          </a:xfrm>
          <a:prstGeom prst="rect">
            <a:avLst/>
          </a:prstGeom>
          <a:blipFill rotWithShape="1">
            <a:blip r:embed="rId7"/>
            <a:stretch>
              <a:fillRect t="-7692" b="-16667"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  <a:latin typeface="Calibri" pitchFamily="34" charset="0"/>
                <a:ea typeface="+mn-ea"/>
              </a:rPr>
              <a:t> 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4/30/2014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INFOCOM 2014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Picture 7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7000" y="381000"/>
            <a:ext cx="6248400" cy="2066824"/>
          </a:xfrm>
          <a:prstGeom prst="rect">
            <a:avLst/>
          </a:prstGeom>
        </p:spPr>
      </p:pic>
      <p:grpSp>
        <p:nvGrpSpPr>
          <p:cNvPr id="133" name="Group 132"/>
          <p:cNvGrpSpPr/>
          <p:nvPr/>
        </p:nvGrpSpPr>
        <p:grpSpPr>
          <a:xfrm>
            <a:off x="6893359" y="2916604"/>
            <a:ext cx="1344345" cy="1284706"/>
            <a:chOff x="1773376" y="4435397"/>
            <a:chExt cx="1344345" cy="1284706"/>
          </a:xfrm>
          <a:solidFill>
            <a:schemeClr val="tx1">
              <a:alpha val="20000"/>
            </a:schemeClr>
          </a:solidFill>
        </p:grpSpPr>
        <p:sp>
          <p:nvSpPr>
            <p:cNvPr id="129" name="Can 128"/>
            <p:cNvSpPr/>
            <p:nvPr/>
          </p:nvSpPr>
          <p:spPr>
            <a:xfrm rot="16200000">
              <a:off x="2320177" y="4930084"/>
              <a:ext cx="243224" cy="1336813"/>
            </a:xfrm>
            <a:prstGeom prst="can">
              <a:avLst/>
            </a:prstGeom>
            <a:grpFill/>
            <a:ln>
              <a:solidFill>
                <a:schemeClr val="accent1">
                  <a:shade val="50000"/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30" name="Can 129"/>
            <p:cNvSpPr/>
            <p:nvPr/>
          </p:nvSpPr>
          <p:spPr>
            <a:xfrm rot="16200000">
              <a:off x="2320172" y="4234227"/>
              <a:ext cx="243224" cy="1336813"/>
            </a:xfrm>
            <a:prstGeom prst="can">
              <a:avLst/>
            </a:prstGeom>
            <a:grpFill/>
            <a:ln>
              <a:solidFill>
                <a:schemeClr val="accent1">
                  <a:shade val="50000"/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31" name="Can 130"/>
            <p:cNvSpPr/>
            <p:nvPr/>
          </p:nvSpPr>
          <p:spPr>
            <a:xfrm rot="16200000">
              <a:off x="2320171" y="3888602"/>
              <a:ext cx="243224" cy="1336813"/>
            </a:xfrm>
            <a:prstGeom prst="can">
              <a:avLst/>
            </a:prstGeom>
            <a:grpFill/>
            <a:ln>
              <a:solidFill>
                <a:schemeClr val="accent1">
                  <a:shade val="50000"/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32" name="Can 131"/>
            <p:cNvSpPr/>
            <p:nvPr/>
          </p:nvSpPr>
          <p:spPr>
            <a:xfrm rot="16200000">
              <a:off x="2327703" y="4585234"/>
              <a:ext cx="243224" cy="1336813"/>
            </a:xfrm>
            <a:prstGeom prst="can">
              <a:avLst/>
            </a:prstGeom>
            <a:grpFill/>
            <a:ln>
              <a:solidFill>
                <a:schemeClr val="accent1">
                  <a:shade val="50000"/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C000"/>
                </a:solidFill>
              </a:endParaRPr>
            </a:p>
          </p:txBody>
        </p:sp>
      </p:grpSp>
      <p:sp>
        <p:nvSpPr>
          <p:cNvPr id="1741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FO Estimation Attack (Example)</a:t>
            </a:r>
          </a:p>
        </p:txBody>
      </p:sp>
      <p:sp>
        <p:nvSpPr>
          <p:cNvPr id="17412" name="Content Placeholder 2"/>
          <p:cNvSpPr>
            <a:spLocks noGrp="1"/>
          </p:cNvSpPr>
          <p:nvPr>
            <p:ph idx="1"/>
          </p:nvPr>
        </p:nvSpPr>
        <p:spPr>
          <a:xfrm>
            <a:off x="76200" y="762000"/>
            <a:ext cx="8915400" cy="4114800"/>
          </a:xfrm>
        </p:spPr>
        <p:txBody>
          <a:bodyPr/>
          <a:lstStyle/>
          <a:p>
            <a:pPr eaLnBrk="1" hangingPunct="1"/>
            <a:endParaRPr lang="en-US" dirty="0">
              <a:latin typeface="Calibri" charset="0"/>
            </a:endParaRPr>
          </a:p>
          <a:p>
            <a:pPr eaLnBrk="1" hangingPunct="1"/>
            <a:endParaRPr lang="en-US" dirty="0">
              <a:latin typeface="Calibri" charset="0"/>
            </a:endParaRPr>
          </a:p>
          <a:p>
            <a:pPr eaLnBrk="1" hangingPunct="1"/>
            <a:endParaRPr lang="en-US" dirty="0">
              <a:latin typeface="Calibri" charset="0"/>
            </a:endParaRPr>
          </a:p>
          <a:p>
            <a:pPr eaLnBrk="1" hangingPunct="1"/>
            <a:endParaRPr lang="en-US" dirty="0">
              <a:latin typeface="Calibri" charset="0"/>
            </a:endParaRPr>
          </a:p>
          <a:p>
            <a:pPr eaLnBrk="1" hangingPunct="1"/>
            <a:endParaRPr lang="en-US" dirty="0">
              <a:latin typeface="Calibri" charset="0"/>
            </a:endParaRPr>
          </a:p>
          <a:p>
            <a:pPr eaLnBrk="1" hangingPunct="1"/>
            <a:endParaRPr lang="en-US" dirty="0">
              <a:latin typeface="Calibri" charset="0"/>
            </a:endParaRPr>
          </a:p>
          <a:p>
            <a:pPr eaLnBrk="1" hangingPunct="1"/>
            <a:endParaRPr lang="en-US" dirty="0">
              <a:latin typeface="Calibri" charset="0"/>
            </a:endParaRPr>
          </a:p>
          <a:p>
            <a:pPr eaLnBrk="1" hangingPunct="1"/>
            <a:endParaRPr lang="en-US" sz="1000" dirty="0">
              <a:latin typeface="Calibri" charset="0"/>
            </a:endParaRPr>
          </a:p>
          <a:p>
            <a:pPr eaLnBrk="1" hangingPunct="1"/>
            <a:endParaRPr lang="en-US" dirty="0">
              <a:latin typeface="Calibri" charset="0"/>
            </a:endParaRPr>
          </a:p>
          <a:p>
            <a:pPr eaLnBrk="1" hangingPunct="1"/>
            <a:endParaRPr lang="en-US" dirty="0">
              <a:latin typeface="Calibri" charset="0"/>
            </a:endParaRPr>
          </a:p>
          <a:p>
            <a:pPr eaLnBrk="1" hangingPunct="1"/>
            <a:endParaRPr lang="en-US" dirty="0">
              <a:latin typeface="Calibri" charset="0"/>
            </a:endParaRPr>
          </a:p>
        </p:txBody>
      </p:sp>
      <p:sp>
        <p:nvSpPr>
          <p:cNvPr id="17413" name="Slide Number Placeholder 3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41717A85-4DAB-CB4B-8232-A786A39C4711}" type="slidenum">
              <a:rPr lang="en-US" sz="1600">
                <a:solidFill>
                  <a:srgbClr val="898989"/>
                </a:solidFill>
              </a:rPr>
              <a:pPr/>
              <a:t>11</a:t>
            </a:fld>
            <a:endParaRPr lang="en-US" sz="1600">
              <a:solidFill>
                <a:srgbClr val="898989"/>
              </a:solidFill>
            </a:endParaRPr>
          </a:p>
        </p:txBody>
      </p:sp>
      <p:grpSp>
        <p:nvGrpSpPr>
          <p:cNvPr id="17414" name="Group 30"/>
          <p:cNvGrpSpPr>
            <a:grpSpLocks/>
          </p:cNvGrpSpPr>
          <p:nvPr/>
        </p:nvGrpSpPr>
        <p:grpSpPr bwMode="auto">
          <a:xfrm>
            <a:off x="0" y="2316162"/>
            <a:ext cx="685800" cy="925513"/>
            <a:chOff x="3653711" y="838200"/>
            <a:chExt cx="685800" cy="925770"/>
          </a:xfrm>
        </p:grpSpPr>
        <p:pic>
          <p:nvPicPr>
            <p:cNvPr id="17474" name="Picture 2" descr="C:\Users\rahbari\Desktop\Alice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3711" y="838200"/>
              <a:ext cx="685800" cy="704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3" name="Rectangle 32"/>
            <p:cNvSpPr/>
            <p:nvPr/>
          </p:nvSpPr>
          <p:spPr>
            <a:xfrm>
              <a:off x="3679111" y="1455909"/>
              <a:ext cx="536575" cy="30806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dirty="0">
                  <a:solidFill>
                    <a:prstClr val="black"/>
                  </a:solidFill>
                  <a:latin typeface="+mn-lt"/>
                  <a:ea typeface="+mn-ea"/>
                  <a:cs typeface="+mn-cs"/>
                </a:rPr>
                <a:t>Alice</a:t>
              </a:r>
              <a:endParaRPr lang="en-US" sz="1050" dirty="0"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40" name="Rectangle 39"/>
          <p:cNvSpPr/>
          <p:nvPr/>
        </p:nvSpPr>
        <p:spPr>
          <a:xfrm>
            <a:off x="3057228" y="2888894"/>
            <a:ext cx="219372" cy="1325880"/>
          </a:xfrm>
          <a:prstGeom prst="rect">
            <a:avLst/>
          </a:prstGeom>
          <a:solidFill>
            <a:srgbClr val="800000">
              <a:alpha val="10000"/>
            </a:srgbClr>
          </a:solidFill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1"/>
                </a:solidFill>
              </a:rPr>
              <a:t>Receiving</a:t>
            </a:r>
          </a:p>
        </p:txBody>
      </p:sp>
      <p:grpSp>
        <p:nvGrpSpPr>
          <p:cNvPr id="43" name="Group 42"/>
          <p:cNvGrpSpPr>
            <a:grpSpLocks/>
          </p:cNvGrpSpPr>
          <p:nvPr/>
        </p:nvGrpSpPr>
        <p:grpSpPr bwMode="auto">
          <a:xfrm rot="420000">
            <a:off x="3322638" y="2984500"/>
            <a:ext cx="1379537" cy="1260475"/>
            <a:chOff x="2151098" y="2144177"/>
            <a:chExt cx="1838923" cy="1724480"/>
          </a:xfrm>
        </p:grpSpPr>
        <p:grpSp>
          <p:nvGrpSpPr>
            <p:cNvPr id="17469" name="Group 43"/>
            <p:cNvGrpSpPr>
              <a:grpSpLocks/>
            </p:cNvGrpSpPr>
            <p:nvPr/>
          </p:nvGrpSpPr>
          <p:grpSpPr bwMode="auto">
            <a:xfrm rot="-5400000">
              <a:off x="2208320" y="2086955"/>
              <a:ext cx="1724480" cy="1838923"/>
              <a:chOff x="3007740" y="2019849"/>
              <a:chExt cx="1724480" cy="1838923"/>
            </a:xfrm>
          </p:grpSpPr>
          <p:sp>
            <p:nvSpPr>
              <p:cNvPr id="46" name="Can 45"/>
              <p:cNvSpPr/>
              <p:nvPr/>
            </p:nvSpPr>
            <p:spPr>
              <a:xfrm>
                <a:off x="3012299" y="2179240"/>
                <a:ext cx="323612" cy="1675981"/>
              </a:xfrm>
              <a:prstGeom prst="can">
                <a:avLst/>
              </a:prstGeom>
              <a:solidFill>
                <a:schemeClr val="accent1">
                  <a:alpha val="25000"/>
                </a:schemeClr>
              </a:solidFill>
              <a:ln>
                <a:solidFill>
                  <a:schemeClr val="accent1">
                    <a:shade val="50000"/>
                    <a:alpha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47" name="Can 46"/>
              <p:cNvSpPr/>
              <p:nvPr/>
            </p:nvSpPr>
            <p:spPr>
              <a:xfrm>
                <a:off x="3952185" y="2066799"/>
                <a:ext cx="323612" cy="1675981"/>
              </a:xfrm>
              <a:prstGeom prst="can">
                <a:avLst/>
              </a:prstGeom>
              <a:solidFill>
                <a:srgbClr val="00B050">
                  <a:alpha val="25000"/>
                </a:srgbClr>
              </a:solidFill>
              <a:ln>
                <a:solidFill>
                  <a:schemeClr val="accent1">
                    <a:shade val="50000"/>
                    <a:alpha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48" name="Can 47"/>
              <p:cNvSpPr/>
              <p:nvPr/>
            </p:nvSpPr>
            <p:spPr>
              <a:xfrm>
                <a:off x="4416548" y="2015660"/>
                <a:ext cx="323612" cy="1716187"/>
              </a:xfrm>
              <a:prstGeom prst="can">
                <a:avLst/>
              </a:prstGeom>
              <a:solidFill>
                <a:srgbClr val="C0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sp>
          <p:nvSpPr>
            <p:cNvPr id="45" name="Can 44"/>
            <p:cNvSpPr/>
            <p:nvPr/>
          </p:nvSpPr>
          <p:spPr>
            <a:xfrm rot="16200000">
              <a:off x="2931779" y="2387628"/>
              <a:ext cx="323611" cy="1675981"/>
            </a:xfrm>
            <a:prstGeom prst="can">
              <a:avLst/>
            </a:prstGeom>
            <a:solidFill>
              <a:srgbClr val="FFFF00">
                <a:alpha val="25000"/>
              </a:srgbClr>
            </a:solidFill>
            <a:ln>
              <a:solidFill>
                <a:schemeClr val="accent1">
                  <a:shade val="50000"/>
                  <a:alpha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C000"/>
                </a:solidFill>
              </a:endParaRPr>
            </a:p>
          </p:txBody>
        </p:sp>
      </p:grpSp>
      <p:grpSp>
        <p:nvGrpSpPr>
          <p:cNvPr id="49" name="Group 48"/>
          <p:cNvGrpSpPr>
            <a:grpSpLocks/>
          </p:cNvGrpSpPr>
          <p:nvPr/>
        </p:nvGrpSpPr>
        <p:grpSpPr bwMode="auto">
          <a:xfrm rot="600000">
            <a:off x="5033963" y="3019425"/>
            <a:ext cx="1517650" cy="1281112"/>
            <a:chOff x="2270050" y="2157416"/>
            <a:chExt cx="1906906" cy="1694106"/>
          </a:xfrm>
        </p:grpSpPr>
        <p:grpSp>
          <p:nvGrpSpPr>
            <p:cNvPr id="17464" name="Group 49"/>
            <p:cNvGrpSpPr>
              <a:grpSpLocks/>
            </p:cNvGrpSpPr>
            <p:nvPr/>
          </p:nvGrpSpPr>
          <p:grpSpPr bwMode="auto">
            <a:xfrm rot="-5400000">
              <a:off x="2376450" y="2051016"/>
              <a:ext cx="1694106" cy="1906906"/>
              <a:chOff x="3024867" y="2138808"/>
              <a:chExt cx="1694106" cy="1906906"/>
            </a:xfrm>
          </p:grpSpPr>
          <p:sp>
            <p:nvSpPr>
              <p:cNvPr id="52" name="Can 51"/>
              <p:cNvSpPr/>
              <p:nvPr/>
            </p:nvSpPr>
            <p:spPr>
              <a:xfrm>
                <a:off x="3020625" y="2368033"/>
                <a:ext cx="323287" cy="1677519"/>
              </a:xfrm>
              <a:prstGeom prst="can">
                <a:avLst/>
              </a:prstGeom>
              <a:solidFill>
                <a:schemeClr val="accent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53" name="Can 52"/>
              <p:cNvSpPr/>
              <p:nvPr/>
            </p:nvSpPr>
            <p:spPr>
              <a:xfrm>
                <a:off x="3940242" y="2211935"/>
                <a:ext cx="323287" cy="1677518"/>
              </a:xfrm>
              <a:prstGeom prst="can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54" name="Can 53"/>
              <p:cNvSpPr/>
              <p:nvPr/>
            </p:nvSpPr>
            <p:spPr>
              <a:xfrm>
                <a:off x="4391293" y="2138389"/>
                <a:ext cx="323287" cy="1677519"/>
              </a:xfrm>
              <a:prstGeom prst="can">
                <a:avLst/>
              </a:prstGeom>
              <a:solidFill>
                <a:srgbClr val="C0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sp>
          <p:nvSpPr>
            <p:cNvPr id="51" name="Can 50"/>
            <p:cNvSpPr/>
            <p:nvPr/>
          </p:nvSpPr>
          <p:spPr>
            <a:xfrm rot="16200000">
              <a:off x="3099730" y="2385703"/>
              <a:ext cx="323287" cy="1677518"/>
            </a:xfrm>
            <a:prstGeom prst="can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C000"/>
                </a:solidFill>
              </a:endParaRPr>
            </a:p>
          </p:txBody>
        </p:sp>
      </p:grpSp>
      <p:grpSp>
        <p:nvGrpSpPr>
          <p:cNvPr id="55" name="Group 54"/>
          <p:cNvGrpSpPr>
            <a:grpSpLocks/>
          </p:cNvGrpSpPr>
          <p:nvPr/>
        </p:nvGrpSpPr>
        <p:grpSpPr bwMode="auto">
          <a:xfrm rot="1020000">
            <a:off x="6731000" y="3111500"/>
            <a:ext cx="1657350" cy="1246187"/>
            <a:chOff x="2301436" y="2193830"/>
            <a:chExt cx="2048536" cy="1649418"/>
          </a:xfrm>
        </p:grpSpPr>
        <p:grpSp>
          <p:nvGrpSpPr>
            <p:cNvPr id="17459" name="Group 55"/>
            <p:cNvGrpSpPr>
              <a:grpSpLocks/>
            </p:cNvGrpSpPr>
            <p:nvPr/>
          </p:nvGrpSpPr>
          <p:grpSpPr bwMode="auto">
            <a:xfrm rot="-5400000">
              <a:off x="2500995" y="1994271"/>
              <a:ext cx="1649418" cy="2048536"/>
              <a:chOff x="3033141" y="2170194"/>
              <a:chExt cx="1649418" cy="2048536"/>
            </a:xfrm>
          </p:grpSpPr>
          <p:sp>
            <p:nvSpPr>
              <p:cNvPr id="58" name="Can 57"/>
              <p:cNvSpPr/>
              <p:nvPr/>
            </p:nvSpPr>
            <p:spPr>
              <a:xfrm>
                <a:off x="3031826" y="2538085"/>
                <a:ext cx="323580" cy="1677680"/>
              </a:xfrm>
              <a:prstGeom prst="can">
                <a:avLst/>
              </a:prstGeom>
              <a:solidFill>
                <a:schemeClr val="accent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59" name="Can 58"/>
              <p:cNvSpPr/>
              <p:nvPr/>
            </p:nvSpPr>
            <p:spPr>
              <a:xfrm>
                <a:off x="3921806" y="2290142"/>
                <a:ext cx="323580" cy="1677681"/>
              </a:xfrm>
              <a:prstGeom prst="can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60" name="Can 59"/>
              <p:cNvSpPr/>
              <p:nvPr/>
            </p:nvSpPr>
            <p:spPr>
              <a:xfrm>
                <a:off x="4354432" y="2168676"/>
                <a:ext cx="323580" cy="1677680"/>
              </a:xfrm>
              <a:prstGeom prst="can">
                <a:avLst/>
              </a:prstGeom>
              <a:solidFill>
                <a:srgbClr val="C0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sp>
          <p:nvSpPr>
            <p:cNvPr id="57" name="Can 56"/>
            <p:cNvSpPr/>
            <p:nvPr/>
          </p:nvSpPr>
          <p:spPr>
            <a:xfrm rot="16200000">
              <a:off x="3218863" y="2404497"/>
              <a:ext cx="323580" cy="1677681"/>
            </a:xfrm>
            <a:prstGeom prst="can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C000"/>
                </a:solidFill>
              </a:endParaRPr>
            </a:p>
          </p:txBody>
        </p:sp>
      </p:grpSp>
      <p:sp>
        <p:nvSpPr>
          <p:cNvPr id="61" name="Rectangle 60"/>
          <p:cNvSpPr/>
          <p:nvPr/>
        </p:nvSpPr>
        <p:spPr>
          <a:xfrm>
            <a:off x="4770916" y="2911978"/>
            <a:ext cx="219372" cy="1325880"/>
          </a:xfrm>
          <a:prstGeom prst="rect">
            <a:avLst/>
          </a:prstGeom>
          <a:solidFill>
            <a:srgbClr val="800000">
              <a:alpha val="10000"/>
            </a:srgbClr>
          </a:solidFill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700" dirty="0">
                <a:solidFill>
                  <a:schemeClr val="tx1"/>
                </a:solidFill>
              </a:rPr>
              <a:t>Correct (STSs)</a:t>
            </a:r>
          </a:p>
        </p:txBody>
      </p:sp>
      <p:sp>
        <p:nvSpPr>
          <p:cNvPr id="62" name="Rectangle 61"/>
          <p:cNvSpPr/>
          <p:nvPr/>
        </p:nvSpPr>
        <p:spPr>
          <a:xfrm>
            <a:off x="6565049" y="2888894"/>
            <a:ext cx="219372" cy="1325880"/>
          </a:xfrm>
          <a:prstGeom prst="rect">
            <a:avLst/>
          </a:prstGeom>
          <a:solidFill>
            <a:srgbClr val="800000">
              <a:alpha val="10000"/>
            </a:srgbClr>
          </a:solidFill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700" dirty="0">
                <a:solidFill>
                  <a:schemeClr val="tx1"/>
                </a:solidFill>
              </a:rPr>
              <a:t>Correct (LTSs)</a:t>
            </a:r>
          </a:p>
        </p:txBody>
      </p:sp>
      <p:sp>
        <p:nvSpPr>
          <p:cNvPr id="63" name="TextBox 62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163299" y="2371485"/>
            <a:ext cx="1480918" cy="353174"/>
          </a:xfrm>
          <a:prstGeom prst="rect">
            <a:avLst/>
          </a:prstGeom>
          <a:blipFill rotWithShape="1">
            <a:blip r:embed="rId5"/>
            <a:stretch>
              <a:fillRect t="-1724" b="-10345"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  <a:latin typeface="Calibri" pitchFamily="34" charset="0"/>
                <a:ea typeface="+mn-ea"/>
              </a:rPr>
              <a:t> </a:t>
            </a:r>
          </a:p>
        </p:txBody>
      </p:sp>
      <p:sp>
        <p:nvSpPr>
          <p:cNvPr id="64" name="TextBox 63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4955151" y="2378288"/>
            <a:ext cx="1480918" cy="353174"/>
          </a:xfrm>
          <a:prstGeom prst="rect">
            <a:avLst/>
          </a:prstGeom>
          <a:blipFill rotWithShape="1">
            <a:blip r:embed="rId6"/>
            <a:stretch>
              <a:fillRect t="-1724" b="-10345"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  <a:latin typeface="Calibri" pitchFamily="34" charset="0"/>
                <a:ea typeface="+mn-ea"/>
              </a:rPr>
              <a:t> </a:t>
            </a:r>
          </a:p>
        </p:txBody>
      </p:sp>
      <p:sp>
        <p:nvSpPr>
          <p:cNvPr id="65" name="TextBox 64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6531272" y="2374537"/>
            <a:ext cx="2616229" cy="345031"/>
          </a:xfrm>
          <a:prstGeom prst="rect">
            <a:avLst/>
          </a:prstGeom>
          <a:blipFill rotWithShape="1">
            <a:blip r:embed="rId7"/>
            <a:stretch>
              <a:fillRect t="-3571" b="-10714"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  <a:latin typeface="Calibri" pitchFamily="34" charset="0"/>
                <a:ea typeface="+mn-ea"/>
              </a:rPr>
              <a:t> </a:t>
            </a:r>
          </a:p>
        </p:txBody>
      </p:sp>
      <p:sp>
        <p:nvSpPr>
          <p:cNvPr id="17424" name="TextBox 65"/>
          <p:cNvSpPr txBox="1">
            <a:spLocks noChangeArrowheads="1"/>
          </p:cNvSpPr>
          <p:nvPr/>
        </p:nvSpPr>
        <p:spPr bwMode="auto">
          <a:xfrm>
            <a:off x="-33338" y="3352800"/>
            <a:ext cx="1017588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1600" dirty="0"/>
              <a:t>00110110</a:t>
            </a:r>
          </a:p>
        </p:txBody>
      </p:sp>
      <p:grpSp>
        <p:nvGrpSpPr>
          <p:cNvPr id="17425" name="Group 108"/>
          <p:cNvGrpSpPr>
            <a:grpSpLocks/>
          </p:cNvGrpSpPr>
          <p:nvPr/>
        </p:nvGrpSpPr>
        <p:grpSpPr bwMode="auto">
          <a:xfrm>
            <a:off x="984252" y="2820990"/>
            <a:ext cx="1981198" cy="1446213"/>
            <a:chOff x="763989" y="2057433"/>
            <a:chExt cx="2158624" cy="1218974"/>
          </a:xfrm>
        </p:grpSpPr>
        <p:sp>
          <p:nvSpPr>
            <p:cNvPr id="17446" name="TextBox 76"/>
            <p:cNvSpPr txBox="1">
              <a:spLocks noChangeArrowheads="1"/>
            </p:cNvSpPr>
            <p:nvPr/>
          </p:nvSpPr>
          <p:spPr bwMode="auto">
            <a:xfrm>
              <a:off x="1072612" y="2640972"/>
              <a:ext cx="428255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r>
                <a:rPr lang="en-US" sz="1600">
                  <a:solidFill>
                    <a:srgbClr val="FFC000"/>
                  </a:solidFill>
                </a:rPr>
                <a:t>01</a:t>
              </a:r>
            </a:p>
          </p:txBody>
        </p:sp>
        <p:grpSp>
          <p:nvGrpSpPr>
            <p:cNvPr id="17447" name="Group 83"/>
            <p:cNvGrpSpPr>
              <a:grpSpLocks/>
            </p:cNvGrpSpPr>
            <p:nvPr/>
          </p:nvGrpSpPr>
          <p:grpSpPr bwMode="auto">
            <a:xfrm>
              <a:off x="763989" y="2057433"/>
              <a:ext cx="2158624" cy="1218974"/>
              <a:chOff x="1248435" y="888668"/>
              <a:chExt cx="2485365" cy="1926240"/>
            </a:xfrm>
          </p:grpSpPr>
          <p:grpSp>
            <p:nvGrpSpPr>
              <p:cNvPr id="17448" name="Group 66"/>
              <p:cNvGrpSpPr>
                <a:grpSpLocks/>
              </p:cNvGrpSpPr>
              <p:nvPr/>
            </p:nvGrpSpPr>
            <p:grpSpPr bwMode="auto">
              <a:xfrm rot="-5400000">
                <a:off x="1523021" y="614082"/>
                <a:ext cx="1926240" cy="2475412"/>
                <a:chOff x="2994733" y="1726737"/>
                <a:chExt cx="1926240" cy="2475412"/>
              </a:xfrm>
            </p:grpSpPr>
            <p:sp>
              <p:nvSpPr>
                <p:cNvPr id="17450" name="TextBox 67"/>
                <p:cNvSpPr txBox="1">
                  <a:spLocks noChangeArrowheads="1"/>
                </p:cNvSpPr>
                <p:nvPr/>
              </p:nvSpPr>
              <p:spPr bwMode="auto">
                <a:xfrm rot="5400000">
                  <a:off x="3969291" y="2120078"/>
                  <a:ext cx="526406" cy="4505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32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1pPr>
                  <a:lvl2pPr marL="742950" indent="-285750">
                    <a:defRPr sz="28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2pPr>
                  <a:lvl3pPr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3pPr>
                  <a:lvl4pPr>
                    <a:defRPr sz="20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4pPr>
                  <a:lvl5pPr>
                    <a:defRPr sz="20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5pPr>
                  <a:lvl6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6pPr>
                  <a:lvl7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7pPr>
                  <a:lvl8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8pPr>
                  <a:lvl9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9pPr>
                </a:lstStyle>
                <a:p>
                  <a:r>
                    <a:rPr lang="en-US" sz="1600">
                      <a:solidFill>
                        <a:srgbClr val="00B050"/>
                      </a:solidFill>
                    </a:rPr>
                    <a:t>11</a:t>
                  </a:r>
                </a:p>
              </p:txBody>
            </p:sp>
            <p:sp>
              <p:nvSpPr>
                <p:cNvPr id="17451" name="TextBox 68"/>
                <p:cNvSpPr txBox="1">
                  <a:spLocks noChangeArrowheads="1"/>
                </p:cNvSpPr>
                <p:nvPr/>
              </p:nvSpPr>
              <p:spPr bwMode="auto">
                <a:xfrm rot="5400000">
                  <a:off x="4402837" y="2065271"/>
                  <a:ext cx="501283" cy="5349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32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1pPr>
                  <a:lvl2pPr marL="742950" indent="-285750">
                    <a:defRPr sz="28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2pPr>
                  <a:lvl3pPr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3pPr>
                  <a:lvl4pPr>
                    <a:defRPr sz="20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4pPr>
                  <a:lvl5pPr>
                    <a:defRPr sz="20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5pPr>
                  <a:lvl6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6pPr>
                  <a:lvl7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7pPr>
                  <a:lvl8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8pPr>
                  <a:lvl9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9pPr>
                </a:lstStyle>
                <a:p>
                  <a:r>
                    <a:rPr lang="en-US" sz="1600">
                      <a:solidFill>
                        <a:srgbClr val="FF0000"/>
                      </a:solidFill>
                    </a:rPr>
                    <a:t>00</a:t>
                  </a:r>
                </a:p>
              </p:txBody>
            </p:sp>
            <p:sp>
              <p:nvSpPr>
                <p:cNvPr id="17452" name="TextBox 69"/>
                <p:cNvSpPr txBox="1">
                  <a:spLocks noChangeArrowheads="1"/>
                </p:cNvSpPr>
                <p:nvPr/>
              </p:nvSpPr>
              <p:spPr bwMode="auto">
                <a:xfrm rot="5400000">
                  <a:off x="3011589" y="2056153"/>
                  <a:ext cx="501276" cy="5349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32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1pPr>
                  <a:lvl2pPr marL="742950" indent="-285750">
                    <a:defRPr sz="28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2pPr>
                  <a:lvl3pPr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3pPr>
                  <a:lvl4pPr>
                    <a:defRPr sz="20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4pPr>
                  <a:lvl5pPr>
                    <a:defRPr sz="20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5pPr>
                  <a:lvl6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6pPr>
                  <a:lvl7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7pPr>
                  <a:lvl8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8pPr>
                  <a:lvl9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9pPr>
                </a:lstStyle>
                <a:p>
                  <a:r>
                    <a:rPr lang="en-US" sz="1600">
                      <a:solidFill>
                        <a:srgbClr val="0000FF"/>
                      </a:solidFill>
                    </a:rPr>
                    <a:t>10</a:t>
                  </a:r>
                </a:p>
              </p:txBody>
            </p:sp>
            <p:sp>
              <p:nvSpPr>
                <p:cNvPr id="71" name="Can 70"/>
                <p:cNvSpPr/>
                <p:nvPr/>
              </p:nvSpPr>
              <p:spPr>
                <a:xfrm>
                  <a:off x="3089883" y="2525322"/>
                  <a:ext cx="323506" cy="1676826"/>
                </a:xfrm>
                <a:prstGeom prst="can">
                  <a:avLst/>
                </a:prstGeom>
                <a:solidFill>
                  <a:schemeClr val="accent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cxnSp>
              <p:nvCxnSpPr>
                <p:cNvPr id="72" name="Straight Arrow Connector 71"/>
                <p:cNvCxnSpPr>
                  <a:stCxn id="17424" idx="3"/>
                  <a:endCxn id="17452" idx="1"/>
                </p:cNvCxnSpPr>
                <p:nvPr/>
              </p:nvCxnSpPr>
              <p:spPr>
                <a:xfrm rot="5400000">
                  <a:off x="3400958" y="1588005"/>
                  <a:ext cx="346272" cy="623737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3" name="Straight Arrow Connector 72"/>
                <p:cNvCxnSpPr>
                  <a:stCxn id="17424" idx="3"/>
                  <a:endCxn id="17450" idx="1"/>
                </p:cNvCxnSpPr>
                <p:nvPr/>
              </p:nvCxnSpPr>
              <p:spPr>
                <a:xfrm rot="5400000" flipV="1">
                  <a:off x="3881533" y="1731167"/>
                  <a:ext cx="355390" cy="346531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4" name="Straight Arrow Connector 73"/>
                <p:cNvCxnSpPr>
                  <a:stCxn id="17424" idx="3"/>
                  <a:endCxn id="17451" idx="1"/>
                </p:cNvCxnSpPr>
                <p:nvPr/>
              </p:nvCxnSpPr>
              <p:spPr>
                <a:xfrm rot="5400000" flipV="1">
                  <a:off x="4092027" y="1520673"/>
                  <a:ext cx="355387" cy="767515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75" name="Can 74"/>
                <p:cNvSpPr/>
                <p:nvPr/>
              </p:nvSpPr>
              <p:spPr>
                <a:xfrm>
                  <a:off x="4018114" y="2525323"/>
                  <a:ext cx="323507" cy="1676826"/>
                </a:xfrm>
                <a:prstGeom prst="can">
                  <a:avLst/>
                </a:prstGeom>
                <a:solidFill>
                  <a:srgbClr val="00B05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76" name="Can 75"/>
                <p:cNvSpPr/>
                <p:nvPr/>
              </p:nvSpPr>
              <p:spPr>
                <a:xfrm>
                  <a:off x="4476944" y="2525322"/>
                  <a:ext cx="323506" cy="1676826"/>
                </a:xfrm>
                <a:prstGeom prst="can">
                  <a:avLst/>
                </a:prstGeom>
                <a:solidFill>
                  <a:srgbClr val="C0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sp>
            <p:nvSpPr>
              <p:cNvPr id="78" name="Can 77"/>
              <p:cNvSpPr/>
              <p:nvPr/>
            </p:nvSpPr>
            <p:spPr>
              <a:xfrm rot="16200000">
                <a:off x="2733633" y="1260759"/>
                <a:ext cx="323507" cy="1676826"/>
              </a:xfrm>
              <a:prstGeom prst="can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rgbClr val="FFC000"/>
                  </a:solidFill>
                </a:endParaRPr>
              </a:p>
            </p:txBody>
          </p:sp>
        </p:grpSp>
      </p:grpSp>
      <p:cxnSp>
        <p:nvCxnSpPr>
          <p:cNvPr id="79" name="Straight Arrow Connector 78"/>
          <p:cNvCxnSpPr>
            <a:stCxn id="17424" idx="3"/>
            <a:endCxn id="17446" idx="1"/>
          </p:cNvCxnSpPr>
          <p:nvPr/>
        </p:nvCxnSpPr>
        <p:spPr>
          <a:xfrm>
            <a:off x="984250" y="3521869"/>
            <a:ext cx="283258" cy="19227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4" name="TextBox 133"/>
          <p:cNvSpPr txBox="1">
            <a:spLocks noChangeArrowheads="1"/>
          </p:cNvSpPr>
          <p:nvPr/>
        </p:nvSpPr>
        <p:spPr bwMode="auto">
          <a:xfrm>
            <a:off x="8256588" y="3884612"/>
            <a:ext cx="392112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1600" b="1">
                <a:solidFill>
                  <a:srgbClr val="0000FF"/>
                </a:solidFill>
              </a:rPr>
              <a:t>01</a:t>
            </a:r>
          </a:p>
        </p:txBody>
      </p:sp>
      <p:sp>
        <p:nvSpPr>
          <p:cNvPr id="135" name="TextBox 134"/>
          <p:cNvSpPr txBox="1">
            <a:spLocks noChangeArrowheads="1"/>
          </p:cNvSpPr>
          <p:nvPr/>
        </p:nvSpPr>
        <p:spPr bwMode="auto">
          <a:xfrm>
            <a:off x="8256588" y="3540125"/>
            <a:ext cx="4191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1600" b="1">
                <a:solidFill>
                  <a:srgbClr val="FFC000"/>
                </a:solidFill>
              </a:rPr>
              <a:t>11</a:t>
            </a:r>
          </a:p>
        </p:txBody>
      </p:sp>
      <p:sp>
        <p:nvSpPr>
          <p:cNvPr id="136" name="TextBox 135"/>
          <p:cNvSpPr txBox="1">
            <a:spLocks noChangeArrowheads="1"/>
          </p:cNvSpPr>
          <p:nvPr/>
        </p:nvSpPr>
        <p:spPr bwMode="auto">
          <a:xfrm>
            <a:off x="8256588" y="3190875"/>
            <a:ext cx="398462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1600" b="1">
                <a:solidFill>
                  <a:srgbClr val="00B050"/>
                </a:solidFill>
              </a:rPr>
              <a:t>00</a:t>
            </a:r>
          </a:p>
        </p:txBody>
      </p:sp>
      <p:sp>
        <p:nvSpPr>
          <p:cNvPr id="137" name="TextBox 136"/>
          <p:cNvSpPr txBox="1">
            <a:spLocks noChangeArrowheads="1"/>
          </p:cNvSpPr>
          <p:nvPr/>
        </p:nvSpPr>
        <p:spPr bwMode="auto">
          <a:xfrm>
            <a:off x="8248650" y="2838450"/>
            <a:ext cx="4000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1600" b="1">
                <a:solidFill>
                  <a:srgbClr val="FF0000"/>
                </a:solidFill>
              </a:rPr>
              <a:t>xx</a:t>
            </a:r>
          </a:p>
        </p:txBody>
      </p:sp>
      <p:grpSp>
        <p:nvGrpSpPr>
          <p:cNvPr id="17431" name="Group 137"/>
          <p:cNvGrpSpPr>
            <a:grpSpLocks/>
          </p:cNvGrpSpPr>
          <p:nvPr/>
        </p:nvGrpSpPr>
        <p:grpSpPr bwMode="auto">
          <a:xfrm>
            <a:off x="8586788" y="2905125"/>
            <a:ext cx="561975" cy="1004887"/>
            <a:chOff x="3610568" y="5793614"/>
            <a:chExt cx="561975" cy="1003545"/>
          </a:xfrm>
        </p:grpSpPr>
        <p:pic>
          <p:nvPicPr>
            <p:cNvPr id="17444" name="Picture 3" descr="C:\Users\rahbari\Desktop\Bob.jp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10568" y="5793614"/>
              <a:ext cx="561975" cy="781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0" name="Rectangle 139"/>
            <p:cNvSpPr/>
            <p:nvPr/>
          </p:nvSpPr>
          <p:spPr>
            <a:xfrm>
              <a:off x="3658193" y="6489595"/>
              <a:ext cx="471487" cy="30756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dirty="0">
                  <a:solidFill>
                    <a:prstClr val="black"/>
                  </a:solidFill>
                  <a:latin typeface="+mn-lt"/>
                  <a:ea typeface="+mn-ea"/>
                  <a:cs typeface="+mn-cs"/>
                </a:rPr>
                <a:t>Bob</a:t>
              </a:r>
              <a:endParaRPr lang="en-US" sz="1050" dirty="0"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141" name="TextBox 140"/>
          <p:cNvSpPr txBox="1">
            <a:spLocks noChangeArrowheads="1"/>
          </p:cNvSpPr>
          <p:nvPr/>
        </p:nvSpPr>
        <p:spPr bwMode="auto">
          <a:xfrm>
            <a:off x="2514600" y="5715000"/>
            <a:ext cx="23844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2400" dirty="0">
                <a:solidFill>
                  <a:srgbClr val="FF0000"/>
                </a:solidFill>
              </a:rPr>
              <a:t>xx</a:t>
            </a:r>
            <a:r>
              <a:rPr lang="en-US" sz="2400" dirty="0"/>
              <a:t> </a:t>
            </a:r>
            <a:r>
              <a:rPr lang="en-US" sz="2400" dirty="0">
                <a:solidFill>
                  <a:srgbClr val="00B050"/>
                </a:solidFill>
              </a:rPr>
              <a:t>00</a:t>
            </a:r>
            <a:r>
              <a:rPr lang="en-US" sz="2400" dirty="0"/>
              <a:t> </a:t>
            </a:r>
            <a:r>
              <a:rPr lang="en-US" sz="2400" dirty="0">
                <a:solidFill>
                  <a:srgbClr val="FFC000"/>
                </a:solidFill>
              </a:rPr>
              <a:t>11</a:t>
            </a:r>
            <a:r>
              <a:rPr lang="en-US" sz="2400" dirty="0"/>
              <a:t> </a:t>
            </a:r>
            <a:r>
              <a:rPr lang="en-US" sz="2400" dirty="0">
                <a:solidFill>
                  <a:srgbClr val="0000FF"/>
                </a:solidFill>
              </a:rPr>
              <a:t>01       </a:t>
            </a:r>
            <a:r>
              <a:rPr lang="en-US" sz="2400" dirty="0">
                <a:sym typeface="Wingdings" charset="0"/>
              </a:rPr>
              <a:t></a:t>
            </a:r>
            <a:endParaRPr lang="en-US" sz="2400" dirty="0"/>
          </a:p>
        </p:txBody>
      </p:sp>
      <p:sp>
        <p:nvSpPr>
          <p:cNvPr id="142" name="TextBox 141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428672" y="4357000"/>
            <a:ext cx="1600438" cy="353943"/>
          </a:xfrm>
          <a:prstGeom prst="rect">
            <a:avLst/>
          </a:prstGeom>
          <a:blipFill rotWithShape="1">
            <a:blip r:embed="rId9"/>
            <a:stretch>
              <a:fillRect b="-10345"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  <a:latin typeface="Calibri" pitchFamily="34" charset="0"/>
                <a:ea typeface="+mn-ea"/>
              </a:rPr>
              <a:t> </a:t>
            </a:r>
          </a:p>
        </p:txBody>
      </p:sp>
      <p:sp>
        <p:nvSpPr>
          <p:cNvPr id="143" name="TextBox 142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4343400" y="4356999"/>
            <a:ext cx="1120307" cy="353943"/>
          </a:xfrm>
          <a:prstGeom prst="rect">
            <a:avLst/>
          </a:prstGeom>
          <a:blipFill rotWithShape="1">
            <a:blip r:embed="rId10"/>
            <a:stretch>
              <a:fillRect b="-10345"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  <a:latin typeface="Calibri" pitchFamily="34" charset="0"/>
                <a:ea typeface="+mn-ea"/>
              </a:rPr>
              <a:t> </a:t>
            </a:r>
          </a:p>
        </p:txBody>
      </p:sp>
      <p:sp>
        <p:nvSpPr>
          <p:cNvPr id="144" name="TextBox 143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6455326" y="4357000"/>
            <a:ext cx="707245" cy="353943"/>
          </a:xfrm>
          <a:prstGeom prst="rect">
            <a:avLst/>
          </a:prstGeom>
          <a:blipFill rotWithShape="1">
            <a:blip r:embed="rId11"/>
            <a:stretch>
              <a:fillRect b="-10345"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  <a:latin typeface="Calibri" pitchFamily="34" charset="0"/>
                <a:ea typeface="+mn-ea"/>
              </a:rPr>
              <a:t> </a:t>
            </a:r>
          </a:p>
        </p:txBody>
      </p:sp>
      <p:sp>
        <p:nvSpPr>
          <p:cNvPr id="154" name="TextBox 153"/>
          <p:cNvSpPr txBox="1">
            <a:spLocks noChangeArrowheads="1"/>
          </p:cNvSpPr>
          <p:nvPr/>
        </p:nvSpPr>
        <p:spPr bwMode="auto">
          <a:xfrm>
            <a:off x="304800" y="5715000"/>
            <a:ext cx="236029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2400" dirty="0">
                <a:solidFill>
                  <a:srgbClr val="FF0000"/>
                </a:solidFill>
              </a:rPr>
              <a:t>00</a:t>
            </a:r>
            <a:r>
              <a:rPr lang="en-US" sz="2400" dirty="0"/>
              <a:t> </a:t>
            </a:r>
            <a:r>
              <a:rPr lang="en-US" sz="2400" dirty="0">
                <a:solidFill>
                  <a:srgbClr val="00B050"/>
                </a:solidFill>
              </a:rPr>
              <a:t>11</a:t>
            </a:r>
            <a:r>
              <a:rPr lang="en-US" sz="2400" dirty="0"/>
              <a:t> </a:t>
            </a:r>
            <a:r>
              <a:rPr lang="en-US" sz="2400" dirty="0">
                <a:solidFill>
                  <a:srgbClr val="FFC000"/>
                </a:solidFill>
              </a:rPr>
              <a:t>01</a:t>
            </a:r>
            <a:r>
              <a:rPr lang="en-US" sz="2400" dirty="0"/>
              <a:t> </a:t>
            </a:r>
            <a:r>
              <a:rPr lang="en-US" sz="2400" dirty="0">
                <a:solidFill>
                  <a:srgbClr val="0000FF"/>
                </a:solidFill>
              </a:rPr>
              <a:t>10      </a:t>
            </a:r>
            <a:r>
              <a:rPr lang="en-US" sz="2400" dirty="0">
                <a:sym typeface="Wingdings" charset="0"/>
              </a:rPr>
              <a:t></a:t>
            </a:r>
            <a:endParaRPr lang="en-US" sz="2400" dirty="0"/>
          </a:p>
        </p:txBody>
      </p:sp>
      <p:sp>
        <p:nvSpPr>
          <p:cNvPr id="155" name="TextBox 154"/>
          <p:cNvSpPr txBox="1">
            <a:spLocks noChangeArrowheads="1"/>
          </p:cNvSpPr>
          <p:nvPr/>
        </p:nvSpPr>
        <p:spPr bwMode="auto">
          <a:xfrm>
            <a:off x="4876800" y="5690112"/>
            <a:ext cx="343089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2400" dirty="0">
                <a:solidFill>
                  <a:srgbClr val="FF0000"/>
                </a:solidFill>
              </a:rPr>
              <a:t>xx</a:t>
            </a:r>
            <a:r>
              <a:rPr lang="en-US" sz="2400" dirty="0"/>
              <a:t> </a:t>
            </a:r>
            <a:r>
              <a:rPr lang="en-US" sz="2400" dirty="0">
                <a:solidFill>
                  <a:srgbClr val="00B050"/>
                </a:solidFill>
              </a:rPr>
              <a:t>xx</a:t>
            </a:r>
            <a:r>
              <a:rPr lang="en-US" sz="2400" dirty="0"/>
              <a:t> </a:t>
            </a:r>
            <a:r>
              <a:rPr lang="en-US" sz="2400" dirty="0">
                <a:solidFill>
                  <a:srgbClr val="FFC000"/>
                </a:solidFill>
              </a:rPr>
              <a:t>xx</a:t>
            </a:r>
            <a:r>
              <a:rPr lang="en-US" sz="2400" dirty="0"/>
              <a:t> </a:t>
            </a:r>
            <a:r>
              <a:rPr lang="en-US" sz="2400" dirty="0">
                <a:solidFill>
                  <a:srgbClr val="0000FF"/>
                </a:solidFill>
              </a:rPr>
              <a:t>xx    </a:t>
            </a:r>
            <a:r>
              <a:rPr lang="en-US" sz="2400" dirty="0"/>
              <a:t> </a:t>
            </a:r>
            <a:r>
              <a:rPr lang="en-US" sz="2400" dirty="0">
                <a:sym typeface="Wingdings" charset="0"/>
              </a:rPr>
              <a:t>   </a:t>
            </a:r>
            <a:r>
              <a:rPr lang="en-US" sz="2400" b="1" dirty="0">
                <a:sym typeface="Wingdings" charset="0"/>
              </a:rPr>
              <a:t>~0.5 BER</a:t>
            </a:r>
            <a:endParaRPr lang="en-US" sz="2400" b="1" dirty="0"/>
          </a:p>
        </p:txBody>
      </p:sp>
      <p:sp>
        <p:nvSpPr>
          <p:cNvPr id="5" name="Rectangle 4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03306" y="881519"/>
            <a:ext cx="1826013" cy="461665"/>
          </a:xfrm>
          <a:prstGeom prst="rect">
            <a:avLst/>
          </a:prstGeom>
          <a:blipFill rotWithShape="1">
            <a:blip r:embed="rId12"/>
            <a:stretch>
              <a:fillRect l="-333" b="-18667"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  <a:latin typeface="Calibri" pitchFamily="34" charset="0"/>
                <a:ea typeface="+mn-ea"/>
              </a:rPr>
              <a:t> 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4/30/2014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INFOCOM 2014</a:t>
            </a:r>
            <a:endParaRPr lang="en-US"/>
          </a:p>
        </p:txBody>
      </p:sp>
      <p:pic>
        <p:nvPicPr>
          <p:cNvPr id="80" name="Picture 18" descr="Screen Shot 2012-06-12 at 1.16.16 PM.pn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838200"/>
            <a:ext cx="914400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" name="Picture 18" descr="Screen Shot 2012-06-12 at 1.16.16 PM.pn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219200"/>
            <a:ext cx="914400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" name="Picture 18" descr="Screen Shot 2012-06-12 at 1.16.16 PM.pn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838200"/>
            <a:ext cx="914400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" name="Picture 18" descr="Screen Shot 2012-06-12 at 1.16.16 PM.pn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219200"/>
            <a:ext cx="914400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4" name="Picture 18" descr="Screen Shot 2012-06-12 at 1.16.16 PM.pn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838200"/>
            <a:ext cx="914400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5" name="Picture 18" descr="Screen Shot 2012-06-12 at 1.16.16 PM.pn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1219200"/>
            <a:ext cx="914400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6" name="Picture 18" descr="Screen Shot 2012-06-12 at 1.16.16 PM.pn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838200"/>
            <a:ext cx="533400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" name="Picture 18" descr="Screen Shot 2012-06-12 at 1.16.16 PM.pn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1219200"/>
            <a:ext cx="533400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381000" y="5105400"/>
            <a:ext cx="7924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en-US" sz="2400" dirty="0">
                <a:solidFill>
                  <a:prstClr val="black"/>
                </a:solidFill>
                <a:cs typeface="+mn-cs"/>
              </a:rPr>
              <a:t>Channel estimation errors due to large FO during LTSs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" grpId="0"/>
      <p:bldP spid="135" grpId="0"/>
      <p:bldP spid="136" grpId="0"/>
      <p:bldP spid="137" grpId="0"/>
      <p:bldP spid="141" grpId="0"/>
      <p:bldP spid="154" grpId="0"/>
      <p:bldP spid="155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76200" y="762000"/>
            <a:ext cx="8915400" cy="556260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Calibri" charset="0"/>
              </a:rPr>
              <a:t>Use </a:t>
            </a:r>
            <a:r>
              <a:rPr lang="en-US" dirty="0">
                <a:latin typeface="Calibri" charset="0"/>
              </a:rPr>
              <a:t>a jamming </a:t>
            </a:r>
            <a:r>
              <a:rPr lang="en-US" dirty="0" smtClean="0">
                <a:latin typeface="Calibri" charset="0"/>
              </a:rPr>
              <a:t>signal </a:t>
            </a:r>
            <a:r>
              <a:rPr lang="en-US" b="1" dirty="0">
                <a:latin typeface="Calibri" charset="0"/>
              </a:rPr>
              <a:t>u</a:t>
            </a:r>
            <a:r>
              <a:rPr lang="en-US" dirty="0">
                <a:latin typeface="Calibri" charset="0"/>
              </a:rPr>
              <a:t> </a:t>
            </a:r>
            <a:r>
              <a:rPr lang="en-US" dirty="0" smtClean="0">
                <a:latin typeface="Calibri" charset="0"/>
              </a:rPr>
              <a:t>with </a:t>
            </a:r>
            <a:r>
              <a:rPr lang="en-US" dirty="0">
                <a:latin typeface="Calibri" charset="0"/>
              </a:rPr>
              <a:t>the same structure as STSs</a:t>
            </a:r>
          </a:p>
          <a:p>
            <a:pPr eaLnBrk="1" hangingPunct="1"/>
            <a:r>
              <a:rPr lang="en-US" dirty="0">
                <a:latin typeface="Calibri" charset="0"/>
              </a:rPr>
              <a:t>For </a:t>
            </a:r>
            <a:r>
              <a:rPr lang="en-US" dirty="0" smtClean="0">
                <a:latin typeface="Calibri" charset="0"/>
              </a:rPr>
              <a:t>STS + jamming </a:t>
            </a:r>
            <a:r>
              <a:rPr lang="en-US" dirty="0">
                <a:latin typeface="Calibri" charset="0"/>
              </a:rPr>
              <a:t>samples:</a:t>
            </a:r>
          </a:p>
          <a:p>
            <a:pPr eaLnBrk="1" hangingPunct="1"/>
            <a:endParaRPr lang="en-US" sz="1000" dirty="0">
              <a:latin typeface="Calibri" charset="0"/>
            </a:endParaRPr>
          </a:p>
          <a:p>
            <a:pPr eaLnBrk="1" hangingPunct="1"/>
            <a:endParaRPr lang="en-US" dirty="0">
              <a:latin typeface="Calibri" charset="0"/>
            </a:endParaRPr>
          </a:p>
          <a:p>
            <a:pPr eaLnBrk="1" hangingPunct="1"/>
            <a:endParaRPr lang="en-US" dirty="0">
              <a:latin typeface="Calibri" charset="0"/>
            </a:endParaRPr>
          </a:p>
          <a:p>
            <a:pPr eaLnBrk="1" hangingPunct="1"/>
            <a:endParaRPr lang="en-US" dirty="0">
              <a:latin typeface="Calibri" charset="0"/>
            </a:endParaRPr>
          </a:p>
          <a:p>
            <a:pPr eaLnBrk="1" hangingPunct="1"/>
            <a:endParaRPr lang="en-US" dirty="0">
              <a:latin typeface="Calibri" charset="0"/>
            </a:endParaRPr>
          </a:p>
          <a:p>
            <a:pPr eaLnBrk="1" hangingPunct="1"/>
            <a:endParaRPr lang="en-US" dirty="0">
              <a:latin typeface="Calibri" charset="0"/>
            </a:endParaRPr>
          </a:p>
          <a:p>
            <a:pPr eaLnBrk="1" hangingPunct="1"/>
            <a:endParaRPr lang="en-US" dirty="0">
              <a:latin typeface="Calibri" charset="0"/>
            </a:endParaRPr>
          </a:p>
          <a:p>
            <a:pPr eaLnBrk="1" hangingPunct="1"/>
            <a:endParaRPr lang="en-US" i="1" dirty="0">
              <a:latin typeface="Cambria Math" charset="0"/>
            </a:endParaRPr>
          </a:p>
          <a:p>
            <a:pPr eaLnBrk="1" hangingPunct="1"/>
            <a:endParaRPr lang="en-US" b="1" dirty="0">
              <a:latin typeface="Calibri" charset="0"/>
            </a:endParaRPr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4B6C168D-211D-6D43-A704-3A55AC306CF5}" type="slidenum">
              <a:rPr lang="en-US" sz="1600">
                <a:solidFill>
                  <a:srgbClr val="898989"/>
                </a:solidFill>
              </a:rPr>
              <a:pPr/>
              <a:t>12</a:t>
            </a:fld>
            <a:endParaRPr lang="en-US" sz="1600">
              <a:solidFill>
                <a:srgbClr val="898989"/>
              </a:solidFill>
            </a:endParaRPr>
          </a:p>
        </p:txBody>
      </p:sp>
      <p:pic>
        <p:nvPicPr>
          <p:cNvPr id="18437" name="Picture 3" descr="C:\Users\rahbari\Documents\MATLAB\FO\preamble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759" t="18265" r="50000" b="23296"/>
          <a:stretch>
            <a:fillRect/>
          </a:stretch>
        </p:blipFill>
        <p:spPr bwMode="auto">
          <a:xfrm>
            <a:off x="7626350" y="1227138"/>
            <a:ext cx="1225550" cy="1287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Freeform 6"/>
          <p:cNvSpPr>
            <a:spLocks/>
          </p:cNvSpPr>
          <p:nvPr/>
        </p:nvSpPr>
        <p:spPr bwMode="auto">
          <a:xfrm>
            <a:off x="7620000" y="1358900"/>
            <a:ext cx="1227138" cy="869950"/>
          </a:xfrm>
          <a:custGeom>
            <a:avLst/>
            <a:gdLst>
              <a:gd name="T0" fmla="*/ 0 w 5486400"/>
              <a:gd name="T1" fmla="*/ 815875 h 914407"/>
              <a:gd name="T2" fmla="*/ 45719 w 5486400"/>
              <a:gd name="T3" fmla="*/ 7 h 914407"/>
              <a:gd name="T4" fmla="*/ 91438 w 5486400"/>
              <a:gd name="T5" fmla="*/ 827531 h 914407"/>
              <a:gd name="T6" fmla="*/ 137157 w 5486400"/>
              <a:gd name="T7" fmla="*/ 7 h 914407"/>
              <a:gd name="T8" fmla="*/ 182876 w 5486400"/>
              <a:gd name="T9" fmla="*/ 821704 h 914407"/>
              <a:gd name="T10" fmla="*/ 228594 w 5486400"/>
              <a:gd name="T11" fmla="*/ 7 h 914407"/>
              <a:gd name="T12" fmla="*/ 274313 w 5486400"/>
              <a:gd name="T13" fmla="*/ 821704 h 91440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5486400" h="914407">
                <a:moveTo>
                  <a:pt x="0" y="901528"/>
                </a:moveTo>
                <a:cubicBezTo>
                  <a:pt x="304800" y="449694"/>
                  <a:pt x="609600" y="-2139"/>
                  <a:pt x="914400" y="7"/>
                </a:cubicBezTo>
                <a:cubicBezTo>
                  <a:pt x="1219200" y="2153"/>
                  <a:pt x="1524000" y="914407"/>
                  <a:pt x="1828800" y="914407"/>
                </a:cubicBezTo>
                <a:cubicBezTo>
                  <a:pt x="2133600" y="914407"/>
                  <a:pt x="2438400" y="1080"/>
                  <a:pt x="2743200" y="7"/>
                </a:cubicBezTo>
                <a:cubicBezTo>
                  <a:pt x="3048000" y="-1066"/>
                  <a:pt x="3352800" y="907968"/>
                  <a:pt x="3657600" y="907968"/>
                </a:cubicBezTo>
                <a:cubicBezTo>
                  <a:pt x="3962400" y="907968"/>
                  <a:pt x="4267200" y="7"/>
                  <a:pt x="4572000" y="7"/>
                </a:cubicBezTo>
                <a:cubicBezTo>
                  <a:pt x="4876800" y="7"/>
                  <a:pt x="5181600" y="453987"/>
                  <a:pt x="5486400" y="907968"/>
                </a:cubicBezTo>
              </a:path>
            </a:pathLst>
          </a:custGeom>
          <a:noFill/>
          <a:ln w="15875" cap="flat" cmpd="sng">
            <a:solidFill>
              <a:srgbClr val="FF0000">
                <a:alpha val="79999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9" name="Group 18"/>
          <p:cNvGrpSpPr>
            <a:grpSpLocks/>
          </p:cNvGrpSpPr>
          <p:nvPr/>
        </p:nvGrpSpPr>
        <p:grpSpPr bwMode="auto">
          <a:xfrm>
            <a:off x="7277100" y="4537075"/>
            <a:ext cx="1593850" cy="814388"/>
            <a:chOff x="3834440" y="2971800"/>
            <a:chExt cx="1594556" cy="814357"/>
          </a:xfrm>
        </p:grpSpPr>
        <p:cxnSp>
          <p:nvCxnSpPr>
            <p:cNvPr id="20" name="Straight Arrow Connector 19"/>
            <p:cNvCxnSpPr/>
            <p:nvPr/>
          </p:nvCxnSpPr>
          <p:spPr>
            <a:xfrm flipV="1">
              <a:off x="5006534" y="2971800"/>
              <a:ext cx="422462" cy="798483"/>
            </a:xfrm>
            <a:prstGeom prst="straightConnector1">
              <a:avLst/>
            </a:prstGeom>
            <a:ln w="25400">
              <a:solidFill>
                <a:schemeClr val="accent3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>
              <a:off x="4484016" y="3538516"/>
              <a:ext cx="522518" cy="247641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 flipV="1">
              <a:off x="3834440" y="3538516"/>
              <a:ext cx="662281" cy="0"/>
            </a:xfrm>
            <a:prstGeom prst="straightConnector1">
              <a:avLst/>
            </a:prstGeom>
            <a:ln w="25400"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Rectangle 22"/>
          <p:cNvSpPr/>
          <p:nvPr/>
        </p:nvSpPr>
        <p:spPr>
          <a:xfrm>
            <a:off x="7086600" y="4195763"/>
            <a:ext cx="1981200" cy="139065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5" name="TextBox 24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7319112" y="3804670"/>
            <a:ext cx="465192" cy="369332"/>
          </a:xfrm>
          <a:prstGeom prst="rect">
            <a:avLst/>
          </a:prstGeom>
          <a:blipFill rotWithShape="1">
            <a:blip r:embed="rId5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  <a:latin typeface="Calibri" pitchFamily="34" charset="0"/>
                <a:ea typeface="+mn-ea"/>
              </a:rPr>
              <a:t> </a:t>
            </a:r>
          </a:p>
        </p:txBody>
      </p:sp>
      <p:grpSp>
        <p:nvGrpSpPr>
          <p:cNvPr id="27" name="Group 26"/>
          <p:cNvGrpSpPr>
            <a:grpSpLocks/>
          </p:cNvGrpSpPr>
          <p:nvPr/>
        </p:nvGrpSpPr>
        <p:grpSpPr bwMode="auto">
          <a:xfrm>
            <a:off x="304800" y="3863975"/>
            <a:ext cx="6108700" cy="2497138"/>
            <a:chOff x="304800" y="3864114"/>
            <a:chExt cx="6109125" cy="2496717"/>
          </a:xfrm>
        </p:grpSpPr>
        <p:sp>
          <p:nvSpPr>
            <p:cNvPr id="8" name="TextBox 7"/>
            <p:cNvSpPr txBox="1">
              <a:spLocks noRot="1" noChangeAspect="1" noMove="1" noResize="1" noEditPoints="1" noAdjustHandles="1" noChangeArrowheads="1" noChangeShapeType="1" noTextEdit="1"/>
            </p:cNvSpPr>
            <p:nvPr/>
          </p:nvSpPr>
          <p:spPr>
            <a:xfrm>
              <a:off x="359130" y="4725682"/>
              <a:ext cx="5173788" cy="486672"/>
            </a:xfrm>
            <a:prstGeom prst="rect">
              <a:avLst/>
            </a:prstGeom>
            <a:blipFill rotWithShape="1">
              <a:blip r:embed="rId6"/>
              <a:stretch>
                <a:fillRect/>
              </a:stretch>
            </a:blipFill>
          </p:spPr>
          <p:txBody>
            <a:bodyPr/>
            <a:lstStyle/>
            <a:p>
              <a:pPr>
                <a:defRPr/>
              </a:pPr>
              <a:r>
                <a:rPr lang="en-US">
                  <a:noFill/>
                  <a:latin typeface="Calibri" pitchFamily="34" charset="0"/>
                  <a:ea typeface="+mn-ea"/>
                </a:rPr>
                <a:t> </a:t>
              </a:r>
            </a:p>
          </p:txBody>
        </p:sp>
        <p:cxnSp>
          <p:nvCxnSpPr>
            <p:cNvPr id="9" name="Straight Arrow Connector 8"/>
            <p:cNvCxnSpPr/>
            <p:nvPr/>
          </p:nvCxnSpPr>
          <p:spPr>
            <a:xfrm flipV="1">
              <a:off x="946195" y="5943388"/>
              <a:ext cx="662034" cy="0"/>
            </a:xfrm>
            <a:prstGeom prst="straightConnector1">
              <a:avLst/>
            </a:prstGeom>
            <a:ln w="25400"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>
              <a:off x="4450051" y="4030774"/>
              <a:ext cx="523911" cy="246021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450" name="TextBox 10"/>
            <p:cNvSpPr txBox="1">
              <a:spLocks noChangeArrowheads="1"/>
            </p:cNvSpPr>
            <p:nvPr/>
          </p:nvSpPr>
          <p:spPr bwMode="auto">
            <a:xfrm>
              <a:off x="304800" y="5391090"/>
              <a:ext cx="1133723" cy="4000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r>
                <a:rPr lang="en-US" sz="2000" dirty="0"/>
                <a:t>(1) </a:t>
              </a:r>
              <a:r>
                <a:rPr lang="en-US" sz="2000" dirty="0" smtClean="0"/>
                <a:t>scalar</a:t>
              </a:r>
              <a:endParaRPr lang="en-US" sz="2000" dirty="0"/>
            </a:p>
          </p:txBody>
        </p:sp>
        <p:sp>
          <p:nvSpPr>
            <p:cNvPr id="18451" name="TextBox 11"/>
            <p:cNvSpPr txBox="1">
              <a:spLocks noChangeArrowheads="1"/>
            </p:cNvSpPr>
            <p:nvPr/>
          </p:nvSpPr>
          <p:spPr bwMode="auto">
            <a:xfrm>
              <a:off x="3657600" y="5388114"/>
              <a:ext cx="2655472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2000"/>
                <a:t>(3) Unknown amplitude</a:t>
              </a:r>
            </a:p>
            <a:p>
              <a:pPr algn="ctr"/>
              <a:r>
                <a:rPr lang="en-US" sz="2000"/>
                <a:t>&amp; unknown phase</a:t>
              </a:r>
            </a:p>
          </p:txBody>
        </p:sp>
        <p:cxnSp>
          <p:nvCxnSpPr>
            <p:cNvPr id="14" name="Straight Arrow Connector 13"/>
            <p:cNvCxnSpPr/>
            <p:nvPr/>
          </p:nvCxnSpPr>
          <p:spPr>
            <a:xfrm flipV="1">
              <a:off x="5991621" y="5562453"/>
              <a:ext cx="422304" cy="798378"/>
            </a:xfrm>
            <a:prstGeom prst="straightConnector1">
              <a:avLst/>
            </a:prstGeom>
            <a:ln w="25400">
              <a:solidFill>
                <a:schemeClr val="accent3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Left Brace 14"/>
            <p:cNvSpPr/>
            <p:nvPr/>
          </p:nvSpPr>
          <p:spPr>
            <a:xfrm rot="16200000">
              <a:off x="1235167" y="5000512"/>
              <a:ext cx="231736" cy="514386"/>
            </a:xfrm>
            <a:prstGeom prst="leftBrac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00B050"/>
                </a:solidFill>
              </a:endParaRPr>
            </a:p>
          </p:txBody>
        </p:sp>
        <p:sp>
          <p:nvSpPr>
            <p:cNvPr id="16" name="Left Brace 15"/>
            <p:cNvSpPr/>
            <p:nvPr/>
          </p:nvSpPr>
          <p:spPr>
            <a:xfrm rot="5400000">
              <a:off x="3260155" y="3436066"/>
              <a:ext cx="153962" cy="2425869"/>
            </a:xfrm>
            <a:prstGeom prst="leftBrac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00B050"/>
                </a:solidFill>
              </a:endParaRPr>
            </a:p>
          </p:txBody>
        </p:sp>
        <p:sp>
          <p:nvSpPr>
            <p:cNvPr id="18455" name="TextBox 16"/>
            <p:cNvSpPr txBox="1">
              <a:spLocks noChangeArrowheads="1"/>
            </p:cNvSpPr>
            <p:nvPr/>
          </p:nvSpPr>
          <p:spPr bwMode="auto">
            <a:xfrm>
              <a:off x="2345340" y="3864114"/>
              <a:ext cx="1567741" cy="7077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2000" dirty="0"/>
                <a:t>(2</a:t>
              </a:r>
              <a:r>
                <a:rPr lang="en-US" sz="2000" dirty="0" smtClean="0"/>
                <a:t>)</a:t>
              </a:r>
              <a:endParaRPr lang="en-US" sz="2000" dirty="0"/>
            </a:p>
            <a:p>
              <a:pPr algn="ctr"/>
              <a:r>
                <a:rPr lang="en-US" sz="2000" dirty="0" smtClean="0"/>
                <a:t>known </a:t>
              </a:r>
              <a:r>
                <a:rPr lang="en-US" sz="2000" dirty="0"/>
                <a:t>phase</a:t>
              </a:r>
            </a:p>
          </p:txBody>
        </p:sp>
        <p:sp>
          <p:nvSpPr>
            <p:cNvPr id="18456" name="TextBox 17"/>
            <p:cNvSpPr txBox="1">
              <a:spLocks noChangeArrowheads="1"/>
            </p:cNvSpPr>
            <p:nvPr/>
          </p:nvSpPr>
          <p:spPr bwMode="auto">
            <a:xfrm>
              <a:off x="5361887" y="3969101"/>
              <a:ext cx="18473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endParaRPr lang="en-US" sz="1800"/>
            </a:p>
          </p:txBody>
        </p:sp>
        <p:sp>
          <p:nvSpPr>
            <p:cNvPr id="26" name="Left Brace 25"/>
            <p:cNvSpPr/>
            <p:nvPr/>
          </p:nvSpPr>
          <p:spPr>
            <a:xfrm rot="16200000">
              <a:off x="4952557" y="5042573"/>
              <a:ext cx="231736" cy="515974"/>
            </a:xfrm>
            <a:prstGeom prst="leftBrac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00B050"/>
                </a:solidFill>
              </a:endParaRPr>
            </a:p>
          </p:txBody>
        </p:sp>
      </p:grp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7342188" y="4721225"/>
            <a:ext cx="4413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1800" b="1">
                <a:solidFill>
                  <a:srgbClr val="0000FF"/>
                </a:solidFill>
              </a:rPr>
              <a:t>(1)</a:t>
            </a:r>
          </a:p>
        </p:txBody>
      </p: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7977188" y="4845050"/>
            <a:ext cx="4429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1800" b="1">
                <a:solidFill>
                  <a:srgbClr val="FF0000"/>
                </a:solidFill>
              </a:rPr>
              <a:t>(2)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8624888" y="4811713"/>
            <a:ext cx="442912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(3)</a:t>
            </a:r>
          </a:p>
        </p:txBody>
      </p:sp>
      <p:sp>
        <p:nvSpPr>
          <p:cNvPr id="32" name="Rectangle 31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592337" y="2110010"/>
            <a:ext cx="5875263" cy="1342740"/>
          </a:xfrm>
          <a:prstGeom prst="rect">
            <a:avLst/>
          </a:prstGeom>
          <a:blipFill rotWithShape="1">
            <a:blip r:embed="rId7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  <a:latin typeface="Calibri" pitchFamily="34" charset="0"/>
                <a:ea typeface="+mn-ea"/>
              </a:rPr>
              <a:t> 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4/30/2014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INFOCOM 2014</a:t>
            </a: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362200" y="6096000"/>
            <a:ext cx="12668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Eve-Bob FO</a:t>
            </a:r>
            <a:endParaRPr lang="en-US" dirty="0"/>
          </a:p>
        </p:txBody>
      </p:sp>
      <p:cxnSp>
        <p:nvCxnSpPr>
          <p:cNvPr id="11" name="Straight Arrow Connector 10"/>
          <p:cNvCxnSpPr>
            <a:stCxn id="5" idx="0"/>
          </p:cNvCxnSpPr>
          <p:nvPr/>
        </p:nvCxnSpPr>
        <p:spPr>
          <a:xfrm flipV="1">
            <a:off x="2995603" y="5105400"/>
            <a:ext cx="433397" cy="990600"/>
          </a:xfrm>
          <a:prstGeom prst="straightConnector1">
            <a:avLst/>
          </a:prstGeom>
          <a:ln>
            <a:solidFill>
              <a:srgbClr val="000000"/>
            </a:solidFill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1: Impose a Desired Phase Offset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dirty="0">
              <a:latin typeface="Calibri" charset="0"/>
            </a:endParaRPr>
          </a:p>
          <a:p>
            <a:pPr eaLnBrk="1" hangingPunct="1"/>
            <a:endParaRPr lang="en-US" dirty="0">
              <a:latin typeface="Calibri" charset="0"/>
            </a:endParaRPr>
          </a:p>
          <a:p>
            <a:pPr eaLnBrk="1" hangingPunct="1"/>
            <a:endParaRPr lang="en-US" dirty="0">
              <a:latin typeface="Calibri" charset="0"/>
            </a:endParaRPr>
          </a:p>
          <a:p>
            <a:pPr eaLnBrk="1" hangingPunct="1"/>
            <a:endParaRPr lang="en-US" dirty="0">
              <a:latin typeface="Calibri" charset="0"/>
            </a:endParaRPr>
          </a:p>
          <a:p>
            <a:pPr eaLnBrk="1" hangingPunct="1"/>
            <a:endParaRPr lang="en-US" dirty="0">
              <a:latin typeface="Calibri" charset="0"/>
            </a:endParaRPr>
          </a:p>
          <a:p>
            <a:pPr eaLnBrk="1" hangingPunct="1"/>
            <a:endParaRPr lang="en-US" dirty="0">
              <a:latin typeface="Calibri" charset="0"/>
            </a:endParaRPr>
          </a:p>
          <a:p>
            <a:pPr eaLnBrk="1" hangingPunct="1"/>
            <a:endParaRPr lang="en-US" dirty="0">
              <a:latin typeface="Calibri" charset="0"/>
            </a:endParaRPr>
          </a:p>
          <a:p>
            <a:pPr eaLnBrk="1" hangingPunct="1"/>
            <a:endParaRPr lang="en-US" dirty="0">
              <a:latin typeface="Calibri" charset="0"/>
            </a:endParaRPr>
          </a:p>
          <a:p>
            <a:pPr eaLnBrk="1" hangingPunct="1"/>
            <a:endParaRPr lang="en-US" dirty="0">
              <a:latin typeface="Calibri" charset="0"/>
            </a:endParaRPr>
          </a:p>
          <a:p>
            <a:pPr eaLnBrk="1" hangingPunct="1"/>
            <a:r>
              <a:rPr lang="en-US" dirty="0">
                <a:latin typeface="Calibri" charset="0"/>
              </a:rPr>
              <a:t>To control       , the jammer first has to eliminate </a:t>
            </a:r>
            <a:r>
              <a:rPr lang="en-US" dirty="0" smtClean="0">
                <a:latin typeface="Calibri" charset="0"/>
              </a:rPr>
              <a:t>the effect of the channel-dependent term </a:t>
            </a:r>
            <a:r>
              <a:rPr lang="en-US" i="1" dirty="0" err="1" smtClean="0">
                <a:solidFill>
                  <a:srgbClr val="426327"/>
                </a:solidFill>
                <a:latin typeface="Calibri" charset="0"/>
              </a:rPr>
              <a:t>urY</a:t>
            </a:r>
            <a:endParaRPr lang="en-US" i="1" dirty="0" smtClean="0">
              <a:solidFill>
                <a:srgbClr val="426327"/>
              </a:solidFill>
              <a:latin typeface="Calibri" charset="0"/>
            </a:endParaRPr>
          </a:p>
          <a:p>
            <a:pPr eaLnBrk="1" hangingPunct="1"/>
            <a:endParaRPr lang="en-US" i="1" dirty="0">
              <a:solidFill>
                <a:srgbClr val="426327"/>
              </a:solidFill>
              <a:latin typeface="Calibri" charset="0"/>
            </a:endParaRPr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912300FC-22A8-CE40-B292-F5AE78B6E825}" type="slidenum">
              <a:rPr lang="en-US" sz="1600">
                <a:solidFill>
                  <a:srgbClr val="898989"/>
                </a:solidFill>
              </a:rPr>
              <a:pPr/>
              <a:t>13</a:t>
            </a:fld>
            <a:endParaRPr lang="en-US" sz="1600">
              <a:solidFill>
                <a:srgbClr val="898989"/>
              </a:solidFill>
            </a:endParaRPr>
          </a:p>
        </p:txBody>
      </p:sp>
      <p:grpSp>
        <p:nvGrpSpPr>
          <p:cNvPr id="19461" name="Group 94"/>
          <p:cNvGrpSpPr>
            <a:grpSpLocks/>
          </p:cNvGrpSpPr>
          <p:nvPr/>
        </p:nvGrpSpPr>
        <p:grpSpPr bwMode="auto">
          <a:xfrm>
            <a:off x="93663" y="1155700"/>
            <a:ext cx="4098925" cy="2090738"/>
            <a:chOff x="244354" y="4027525"/>
            <a:chExt cx="4099048" cy="2091020"/>
          </a:xfrm>
        </p:grpSpPr>
        <p:grpSp>
          <p:nvGrpSpPr>
            <p:cNvPr id="19488" name="Group 95"/>
            <p:cNvGrpSpPr>
              <a:grpSpLocks/>
            </p:cNvGrpSpPr>
            <p:nvPr/>
          </p:nvGrpSpPr>
          <p:grpSpPr bwMode="auto">
            <a:xfrm>
              <a:off x="244354" y="4027525"/>
              <a:ext cx="4099048" cy="2067530"/>
              <a:chOff x="5274552" y="3583857"/>
              <a:chExt cx="4717153" cy="2532892"/>
            </a:xfrm>
          </p:grpSpPr>
          <p:grpSp>
            <p:nvGrpSpPr>
              <p:cNvPr id="19509" name="Group 116"/>
              <p:cNvGrpSpPr>
                <a:grpSpLocks/>
              </p:cNvGrpSpPr>
              <p:nvPr/>
            </p:nvGrpSpPr>
            <p:grpSpPr bwMode="auto">
              <a:xfrm>
                <a:off x="5274552" y="3583857"/>
                <a:ext cx="4717153" cy="2532892"/>
                <a:chOff x="6817591" y="4673957"/>
                <a:chExt cx="2729996" cy="1526937"/>
              </a:xfrm>
            </p:grpSpPr>
            <p:cxnSp>
              <p:nvCxnSpPr>
                <p:cNvPr id="122" name="Straight Arrow Connector 121"/>
                <p:cNvCxnSpPr/>
                <p:nvPr/>
              </p:nvCxnSpPr>
              <p:spPr>
                <a:xfrm flipV="1">
                  <a:off x="7010023" y="6091604"/>
                  <a:ext cx="2201337" cy="4690"/>
                </a:xfrm>
                <a:prstGeom prst="straightConnector1">
                  <a:avLst/>
                </a:prstGeom>
                <a:ln w="22225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3" name="Straight Arrow Connector 122"/>
                <p:cNvCxnSpPr/>
                <p:nvPr/>
              </p:nvCxnSpPr>
              <p:spPr>
                <a:xfrm flipH="1" flipV="1">
                  <a:off x="7010023" y="4963584"/>
                  <a:ext cx="0" cy="1132710"/>
                </a:xfrm>
                <a:prstGeom prst="straightConnector1">
                  <a:avLst/>
                </a:prstGeom>
                <a:ln w="22225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4" name="Straight Arrow Connector 123"/>
                <p:cNvCxnSpPr>
                  <a:endCxn id="101" idx="2"/>
                </p:cNvCxnSpPr>
                <p:nvPr/>
              </p:nvCxnSpPr>
              <p:spPr>
                <a:xfrm>
                  <a:off x="7010023" y="6096294"/>
                  <a:ext cx="1964498" cy="70355"/>
                </a:xfrm>
                <a:prstGeom prst="straightConnector1">
                  <a:avLst/>
                </a:prstGeom>
                <a:ln w="31750">
                  <a:solidFill>
                    <a:srgbClr val="A40000"/>
                  </a:solidFill>
                  <a:prstDash val="sysDash"/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25" name="TextBox 12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198527" y="5911334"/>
                  <a:ext cx="349060" cy="289560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pPr>
                    <a:defRPr/>
                  </a:pPr>
                  <a:r>
                    <a:rPr lang="en-US">
                      <a:noFill/>
                      <a:latin typeface="Calibri" pitchFamily="34" charset="0"/>
                      <a:ea typeface="+mn-ea"/>
                    </a:rPr>
                    <a:t> </a:t>
                  </a:r>
                </a:p>
              </p:txBody>
            </p:sp>
            <p:sp>
              <p:nvSpPr>
                <p:cNvPr id="126" name="TextBox 12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17591" y="4673957"/>
                  <a:ext cx="362738" cy="289560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pPr>
                    <a:defRPr/>
                  </a:pPr>
                  <a:r>
                    <a:rPr lang="en-US">
                      <a:noFill/>
                      <a:latin typeface="Calibri" pitchFamily="34" charset="0"/>
                      <a:ea typeface="+mn-ea"/>
                    </a:rPr>
                    <a:t> </a:t>
                  </a:r>
                </a:p>
              </p:txBody>
            </p:sp>
          </p:grpSp>
          <p:sp>
            <p:nvSpPr>
              <p:cNvPr id="118" name="TextBox 1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82565" y="5277747"/>
                <a:ext cx="590459" cy="490167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pPr>
                  <a:defRPr/>
                </a:pPr>
                <a:r>
                  <a:rPr lang="en-US">
                    <a:noFill/>
                    <a:latin typeface="Calibri" pitchFamily="34" charset="0"/>
                    <a:ea typeface="+mn-ea"/>
                  </a:rPr>
                  <a:t> </a:t>
                </a:r>
              </a:p>
            </p:txBody>
          </p:sp>
          <p:sp>
            <p:nvSpPr>
              <p:cNvPr id="119" name="TextBox 1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40574" y="4717640"/>
                <a:ext cx="597321" cy="490167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pPr>
                  <a:defRPr/>
                </a:pPr>
                <a:r>
                  <a:rPr lang="en-US">
                    <a:noFill/>
                    <a:latin typeface="Calibri" pitchFamily="34" charset="0"/>
                    <a:ea typeface="+mn-ea"/>
                  </a:rPr>
                  <a:t> </a:t>
                </a:r>
              </a:p>
            </p:txBody>
          </p:sp>
          <p:sp>
            <p:nvSpPr>
              <p:cNvPr id="120" name="TextBox 1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27109" y="4974282"/>
                <a:ext cx="584704" cy="490167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pPr>
                  <a:defRPr/>
                </a:pPr>
                <a:r>
                  <a:rPr lang="en-US">
                    <a:noFill/>
                    <a:latin typeface="Calibri" pitchFamily="34" charset="0"/>
                    <a:ea typeface="+mn-ea"/>
                  </a:rPr>
                  <a:t> </a:t>
                </a:r>
              </a:p>
            </p:txBody>
          </p:sp>
          <p:sp>
            <p:nvSpPr>
              <p:cNvPr id="121" name="TextBox 1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6397" y="4822955"/>
                <a:ext cx="597321" cy="490167"/>
              </a:xfrm>
              <a:prstGeom prst="rect">
                <a:avLst/>
              </a:prstGeom>
              <a:blipFill rotWithShape="1">
                <a:blip r:embed="rId7"/>
                <a:stretch>
                  <a:fillRect b="-1538"/>
                </a:stretch>
              </a:blipFill>
            </p:spPr>
            <p:txBody>
              <a:bodyPr/>
              <a:lstStyle/>
              <a:p>
                <a:pPr>
                  <a:defRPr/>
                </a:pPr>
                <a:r>
                  <a:rPr lang="en-US">
                    <a:noFill/>
                    <a:latin typeface="Calibri" pitchFamily="34" charset="0"/>
                    <a:ea typeface="+mn-ea"/>
                  </a:rPr>
                  <a:t> </a:t>
                </a:r>
              </a:p>
            </p:txBody>
          </p:sp>
        </p:grpSp>
        <p:grpSp>
          <p:nvGrpSpPr>
            <p:cNvPr id="19489" name="Group 96"/>
            <p:cNvGrpSpPr>
              <a:grpSpLocks/>
            </p:cNvGrpSpPr>
            <p:nvPr/>
          </p:nvGrpSpPr>
          <p:grpSpPr bwMode="auto">
            <a:xfrm>
              <a:off x="1481766" y="5286375"/>
              <a:ext cx="703685" cy="488614"/>
              <a:chOff x="3834440" y="2971800"/>
              <a:chExt cx="1172808" cy="814357"/>
            </a:xfrm>
          </p:grpSpPr>
          <p:cxnSp>
            <p:nvCxnSpPr>
              <p:cNvPr id="114" name="Straight Arrow Connector 113"/>
              <p:cNvCxnSpPr/>
              <p:nvPr/>
            </p:nvCxnSpPr>
            <p:spPr>
              <a:xfrm flipH="1" flipV="1">
                <a:off x="4383601" y="2972147"/>
                <a:ext cx="624435" cy="799150"/>
              </a:xfrm>
              <a:prstGeom prst="straightConnector1">
                <a:avLst/>
              </a:prstGeom>
              <a:ln w="25400">
                <a:solidFill>
                  <a:schemeClr val="accent3">
                    <a:lumMod val="50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5" name="Straight Arrow Connector 114"/>
              <p:cNvCxnSpPr/>
              <p:nvPr/>
            </p:nvCxnSpPr>
            <p:spPr>
              <a:xfrm>
                <a:off x="4484146" y="3541077"/>
                <a:ext cx="523890" cy="246097"/>
              </a:xfrm>
              <a:prstGeom prst="straightConnector1">
                <a:avLst/>
              </a:prstGeom>
              <a:ln w="2540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Straight Arrow Connector 115"/>
              <p:cNvCxnSpPr/>
              <p:nvPr/>
            </p:nvCxnSpPr>
            <p:spPr>
              <a:xfrm flipV="1">
                <a:off x="3833252" y="3541077"/>
                <a:ext cx="664125" cy="0"/>
              </a:xfrm>
              <a:prstGeom prst="straightConnector1">
                <a:avLst/>
              </a:prstGeom>
              <a:ln w="25400">
                <a:solidFill>
                  <a:srgbClr val="0000FF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9490" name="Group 97"/>
            <p:cNvGrpSpPr>
              <a:grpSpLocks/>
            </p:cNvGrpSpPr>
            <p:nvPr/>
          </p:nvGrpSpPr>
          <p:grpSpPr bwMode="auto">
            <a:xfrm>
              <a:off x="1820410" y="5284759"/>
              <a:ext cx="1320187" cy="234924"/>
              <a:chOff x="3834440" y="3539277"/>
              <a:chExt cx="2200312" cy="391540"/>
            </a:xfrm>
          </p:grpSpPr>
          <p:cxnSp>
            <p:nvCxnSpPr>
              <p:cNvPr id="111" name="Straight Arrow Connector 110"/>
              <p:cNvCxnSpPr/>
              <p:nvPr/>
            </p:nvCxnSpPr>
            <p:spPr>
              <a:xfrm>
                <a:off x="5007211" y="3769890"/>
                <a:ext cx="1026615" cy="161417"/>
              </a:xfrm>
              <a:prstGeom prst="straightConnector1">
                <a:avLst/>
              </a:prstGeom>
              <a:ln w="25400">
                <a:solidFill>
                  <a:schemeClr val="accent3">
                    <a:lumMod val="50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Straight Arrow Connector 111"/>
              <p:cNvCxnSpPr/>
              <p:nvPr/>
            </p:nvCxnSpPr>
            <p:spPr>
              <a:xfrm>
                <a:off x="4483320" y="3539670"/>
                <a:ext cx="523891" cy="246097"/>
              </a:xfrm>
              <a:prstGeom prst="straightConnector1">
                <a:avLst/>
              </a:prstGeom>
              <a:ln w="2540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" name="Straight Arrow Connector 112"/>
              <p:cNvCxnSpPr/>
              <p:nvPr/>
            </p:nvCxnSpPr>
            <p:spPr>
              <a:xfrm flipV="1">
                <a:off x="3835070" y="3539670"/>
                <a:ext cx="661478" cy="0"/>
              </a:xfrm>
              <a:prstGeom prst="straightConnector1">
                <a:avLst/>
              </a:prstGeom>
              <a:ln w="25400">
                <a:solidFill>
                  <a:srgbClr val="0000FF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9491" name="Group 98"/>
            <p:cNvGrpSpPr>
              <a:grpSpLocks/>
            </p:cNvGrpSpPr>
            <p:nvPr/>
          </p:nvGrpSpPr>
          <p:grpSpPr bwMode="auto">
            <a:xfrm>
              <a:off x="3135499" y="5519683"/>
              <a:ext cx="703685" cy="529799"/>
              <a:chOff x="3834440" y="3539277"/>
              <a:chExt cx="1172809" cy="882999"/>
            </a:xfrm>
          </p:grpSpPr>
          <p:cxnSp>
            <p:nvCxnSpPr>
              <p:cNvPr id="108" name="Straight Arrow Connector 107"/>
              <p:cNvCxnSpPr/>
              <p:nvPr/>
            </p:nvCxnSpPr>
            <p:spPr>
              <a:xfrm flipH="1">
                <a:off x="4381777" y="3769985"/>
                <a:ext cx="624436" cy="653608"/>
              </a:xfrm>
              <a:prstGeom prst="straightConnector1">
                <a:avLst/>
              </a:prstGeom>
              <a:ln w="25400">
                <a:solidFill>
                  <a:schemeClr val="accent3">
                    <a:lumMod val="50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Straight Arrow Connector 108"/>
              <p:cNvCxnSpPr/>
              <p:nvPr/>
            </p:nvCxnSpPr>
            <p:spPr>
              <a:xfrm>
                <a:off x="4482321" y="3539765"/>
                <a:ext cx="523891" cy="246096"/>
              </a:xfrm>
              <a:prstGeom prst="straightConnector1">
                <a:avLst/>
              </a:prstGeom>
              <a:ln w="2540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Straight Arrow Connector 109"/>
              <p:cNvCxnSpPr/>
              <p:nvPr/>
            </p:nvCxnSpPr>
            <p:spPr>
              <a:xfrm flipV="1">
                <a:off x="3834072" y="3539765"/>
                <a:ext cx="661478" cy="0"/>
              </a:xfrm>
              <a:prstGeom prst="straightConnector1">
                <a:avLst/>
              </a:prstGeom>
              <a:ln w="25400">
                <a:solidFill>
                  <a:srgbClr val="0000FF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9492" name="Group 99"/>
            <p:cNvGrpSpPr>
              <a:grpSpLocks/>
            </p:cNvGrpSpPr>
            <p:nvPr/>
          </p:nvGrpSpPr>
          <p:grpSpPr bwMode="auto">
            <a:xfrm>
              <a:off x="525462" y="5607386"/>
              <a:ext cx="956734" cy="488614"/>
              <a:chOff x="3834440" y="2971800"/>
              <a:chExt cx="1594556" cy="814357"/>
            </a:xfrm>
          </p:grpSpPr>
          <p:cxnSp>
            <p:nvCxnSpPr>
              <p:cNvPr id="105" name="Straight Arrow Connector 104"/>
              <p:cNvCxnSpPr/>
              <p:nvPr/>
            </p:nvCxnSpPr>
            <p:spPr>
              <a:xfrm flipV="1">
                <a:off x="5009037" y="2971658"/>
                <a:ext cx="420701" cy="799150"/>
              </a:xfrm>
              <a:prstGeom prst="straightConnector1">
                <a:avLst/>
              </a:prstGeom>
              <a:ln w="25400">
                <a:solidFill>
                  <a:schemeClr val="accent3">
                    <a:lumMod val="50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Straight Arrow Connector 105"/>
              <p:cNvCxnSpPr/>
              <p:nvPr/>
            </p:nvCxnSpPr>
            <p:spPr>
              <a:xfrm>
                <a:off x="4485146" y="3540589"/>
                <a:ext cx="523891" cy="246097"/>
              </a:xfrm>
              <a:prstGeom prst="straightConnector1">
                <a:avLst/>
              </a:prstGeom>
              <a:ln w="2540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Straight Arrow Connector 106"/>
              <p:cNvCxnSpPr/>
              <p:nvPr/>
            </p:nvCxnSpPr>
            <p:spPr>
              <a:xfrm flipV="1">
                <a:off x="3834252" y="3540589"/>
                <a:ext cx="664125" cy="0"/>
              </a:xfrm>
              <a:prstGeom prst="straightConnector1">
                <a:avLst/>
              </a:prstGeom>
              <a:ln w="25400">
                <a:solidFill>
                  <a:srgbClr val="0000FF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1" name="Rectangle 100"/>
            <p:cNvSpPr/>
            <p:nvPr/>
          </p:nvSpPr>
          <p:spPr>
            <a:xfrm>
              <a:off x="3127341" y="5429477"/>
              <a:ext cx="711221" cy="620796"/>
            </a:xfrm>
            <a:prstGeom prst="rect">
              <a:avLst/>
            </a:prstGeom>
            <a:solidFill>
              <a:srgbClr val="800000">
                <a:alpha val="10000"/>
              </a:srgbClr>
            </a:solidFill>
            <a:ln>
              <a:solidFill>
                <a:schemeClr val="accent1">
                  <a:shade val="50000"/>
                  <a:alpha val="1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02" name="Rectangle 101"/>
            <p:cNvSpPr/>
            <p:nvPr/>
          </p:nvSpPr>
          <p:spPr>
            <a:xfrm>
              <a:off x="1481053" y="5308811"/>
              <a:ext cx="736622" cy="492191"/>
            </a:xfrm>
            <a:prstGeom prst="rect">
              <a:avLst/>
            </a:prstGeom>
            <a:solidFill>
              <a:srgbClr val="800000">
                <a:alpha val="10000"/>
              </a:srgbClr>
            </a:solidFill>
            <a:ln>
              <a:solidFill>
                <a:schemeClr val="accent1">
                  <a:shade val="50000"/>
                  <a:alpha val="1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03" name="Rectangle 102"/>
            <p:cNvSpPr/>
            <p:nvPr/>
          </p:nvSpPr>
          <p:spPr>
            <a:xfrm>
              <a:off x="1820788" y="5200846"/>
              <a:ext cx="1314489" cy="354060"/>
            </a:xfrm>
            <a:prstGeom prst="rect">
              <a:avLst/>
            </a:prstGeom>
            <a:solidFill>
              <a:srgbClr val="800000">
                <a:alpha val="10000"/>
              </a:srgbClr>
            </a:solidFill>
            <a:ln>
              <a:solidFill>
                <a:schemeClr val="accent1">
                  <a:shade val="50000"/>
                  <a:alpha val="1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04" name="Rectangle 103"/>
            <p:cNvSpPr/>
            <p:nvPr/>
          </p:nvSpPr>
          <p:spPr>
            <a:xfrm>
              <a:off x="533288" y="5626354"/>
              <a:ext cx="947765" cy="492191"/>
            </a:xfrm>
            <a:prstGeom prst="rect">
              <a:avLst/>
            </a:prstGeom>
            <a:solidFill>
              <a:srgbClr val="800000">
                <a:alpha val="10000"/>
              </a:srgbClr>
            </a:solidFill>
            <a:ln>
              <a:solidFill>
                <a:schemeClr val="accent1">
                  <a:shade val="50000"/>
                  <a:alpha val="1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</p:grpSp>
      <p:sp>
        <p:nvSpPr>
          <p:cNvPr id="147" name="Rectangle 146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796788" y="3472136"/>
            <a:ext cx="1609928" cy="871264"/>
          </a:xfrm>
          <a:prstGeom prst="rect">
            <a:avLst/>
          </a:prstGeom>
          <a:blipFill rotWithShape="1">
            <a:blip r:embed="rId8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  <a:latin typeface="Calibri" pitchFamily="34" charset="0"/>
                <a:ea typeface="+mn-ea"/>
              </a:rPr>
              <a:t> </a:t>
            </a:r>
          </a:p>
        </p:txBody>
      </p:sp>
      <p:grpSp>
        <p:nvGrpSpPr>
          <p:cNvPr id="19463" name="Group 149"/>
          <p:cNvGrpSpPr>
            <a:grpSpLocks/>
          </p:cNvGrpSpPr>
          <p:nvPr/>
        </p:nvGrpSpPr>
        <p:grpSpPr bwMode="auto">
          <a:xfrm>
            <a:off x="4968875" y="1158875"/>
            <a:ext cx="4098925" cy="2511425"/>
            <a:chOff x="4385359" y="4014648"/>
            <a:chExt cx="4099048" cy="2511396"/>
          </a:xfrm>
        </p:grpSpPr>
        <p:cxnSp>
          <p:nvCxnSpPr>
            <p:cNvPr id="151" name="Straight Arrow Connector 150"/>
            <p:cNvCxnSpPr/>
            <p:nvPr/>
          </p:nvCxnSpPr>
          <p:spPr>
            <a:xfrm flipV="1">
              <a:off x="7541404" y="6046625"/>
              <a:ext cx="252421" cy="479419"/>
            </a:xfrm>
            <a:prstGeom prst="straightConnector1">
              <a:avLst/>
            </a:prstGeom>
            <a:ln w="25400">
              <a:solidFill>
                <a:schemeClr val="accent3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9469" name="Group 151"/>
            <p:cNvGrpSpPr>
              <a:grpSpLocks/>
            </p:cNvGrpSpPr>
            <p:nvPr/>
          </p:nvGrpSpPr>
          <p:grpSpPr bwMode="auto">
            <a:xfrm>
              <a:off x="4385359" y="4014648"/>
              <a:ext cx="4099048" cy="2504331"/>
              <a:chOff x="4385359" y="4014648"/>
              <a:chExt cx="4099048" cy="2504331"/>
            </a:xfrm>
          </p:grpSpPr>
          <p:grpSp>
            <p:nvGrpSpPr>
              <p:cNvPr id="19470" name="Group 152"/>
              <p:cNvGrpSpPr>
                <a:grpSpLocks/>
              </p:cNvGrpSpPr>
              <p:nvPr/>
            </p:nvGrpSpPr>
            <p:grpSpPr bwMode="auto">
              <a:xfrm>
                <a:off x="4385359" y="4014648"/>
                <a:ext cx="4099048" cy="2067530"/>
                <a:chOff x="6817591" y="4673957"/>
                <a:chExt cx="2729996" cy="1526937"/>
              </a:xfrm>
            </p:grpSpPr>
            <p:cxnSp>
              <p:nvCxnSpPr>
                <p:cNvPr id="166" name="Straight Arrow Connector 165"/>
                <p:cNvCxnSpPr/>
                <p:nvPr/>
              </p:nvCxnSpPr>
              <p:spPr>
                <a:xfrm flipV="1">
                  <a:off x="7010023" y="6093741"/>
                  <a:ext cx="2201337" cy="3517"/>
                </a:xfrm>
                <a:prstGeom prst="straightConnector1">
                  <a:avLst/>
                </a:prstGeom>
                <a:ln w="22225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7" name="Straight Arrow Connector 166"/>
                <p:cNvCxnSpPr/>
                <p:nvPr/>
              </p:nvCxnSpPr>
              <p:spPr>
                <a:xfrm flipH="1" flipV="1">
                  <a:off x="7010023" y="4963542"/>
                  <a:ext cx="0" cy="1133716"/>
                </a:xfrm>
                <a:prstGeom prst="straightConnector1">
                  <a:avLst/>
                </a:prstGeom>
                <a:ln w="22225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8" name="Straight Arrow Connector 167"/>
                <p:cNvCxnSpPr/>
                <p:nvPr/>
              </p:nvCxnSpPr>
              <p:spPr>
                <a:xfrm>
                  <a:off x="7010023" y="6097258"/>
                  <a:ext cx="1964498" cy="80896"/>
                </a:xfrm>
                <a:prstGeom prst="straightConnector1">
                  <a:avLst/>
                </a:prstGeom>
                <a:ln w="31750">
                  <a:solidFill>
                    <a:srgbClr val="A40000"/>
                  </a:solidFill>
                  <a:prstDash val="sysDash"/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69" name="TextBox 16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198527" y="5911334"/>
                  <a:ext cx="349060" cy="289560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pPr>
                    <a:defRPr/>
                  </a:pPr>
                  <a:r>
                    <a:rPr lang="en-US">
                      <a:noFill/>
                      <a:latin typeface="Calibri" pitchFamily="34" charset="0"/>
                      <a:ea typeface="+mn-ea"/>
                    </a:rPr>
                    <a:t> </a:t>
                  </a:r>
                </a:p>
              </p:txBody>
            </p:sp>
            <p:sp>
              <p:nvSpPr>
                <p:cNvPr id="170" name="TextBox 16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17591" y="4673957"/>
                  <a:ext cx="362738" cy="289560"/>
                </a:xfrm>
                <a:prstGeom prst="rect">
                  <a:avLst/>
                </a:prstGeom>
                <a:blipFill rotWithShape="1"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pPr>
                    <a:defRPr/>
                  </a:pPr>
                  <a:r>
                    <a:rPr lang="en-US">
                      <a:noFill/>
                      <a:latin typeface="Calibri" pitchFamily="34" charset="0"/>
                      <a:ea typeface="+mn-ea"/>
                    </a:rPr>
                    <a:t> </a:t>
                  </a:r>
                </a:p>
              </p:txBody>
            </p:sp>
          </p:grpSp>
          <p:cxnSp>
            <p:nvCxnSpPr>
              <p:cNvPr id="154" name="Straight Arrow Connector 153"/>
              <p:cNvCxnSpPr/>
              <p:nvPr/>
            </p:nvCxnSpPr>
            <p:spPr>
              <a:xfrm flipH="1" flipV="1">
                <a:off x="7419163" y="5570380"/>
                <a:ext cx="374661" cy="479419"/>
              </a:xfrm>
              <a:prstGeom prst="straightConnector1">
                <a:avLst/>
              </a:prstGeom>
              <a:ln w="25400">
                <a:solidFill>
                  <a:schemeClr val="accent3">
                    <a:lumMod val="50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5" name="Straight Arrow Connector 154"/>
              <p:cNvCxnSpPr/>
              <p:nvPr/>
            </p:nvCxnSpPr>
            <p:spPr>
              <a:xfrm>
                <a:off x="7227069" y="6372059"/>
                <a:ext cx="314334" cy="147635"/>
              </a:xfrm>
              <a:prstGeom prst="straightConnector1">
                <a:avLst/>
              </a:prstGeom>
              <a:ln w="2540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6" name="Straight Arrow Connector 155"/>
              <p:cNvCxnSpPr/>
              <p:nvPr/>
            </p:nvCxnSpPr>
            <p:spPr>
              <a:xfrm flipV="1">
                <a:off x="5901467" y="5930739"/>
                <a:ext cx="396887" cy="0"/>
              </a:xfrm>
              <a:prstGeom prst="straightConnector1">
                <a:avLst/>
              </a:prstGeom>
              <a:ln w="25400">
                <a:solidFill>
                  <a:srgbClr val="0000FF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9474" name="Group 156"/>
              <p:cNvGrpSpPr>
                <a:grpSpLocks/>
              </p:cNvGrpSpPr>
              <p:nvPr/>
            </p:nvGrpSpPr>
            <p:grpSpPr bwMode="auto">
              <a:xfrm>
                <a:off x="5105400" y="5578604"/>
                <a:ext cx="2922309" cy="644119"/>
                <a:chOff x="5105400" y="5578604"/>
                <a:chExt cx="2922309" cy="644119"/>
              </a:xfrm>
            </p:grpSpPr>
            <p:cxnSp>
              <p:nvCxnSpPr>
                <p:cNvPr id="163" name="Straight Arrow Connector 162"/>
                <p:cNvCxnSpPr/>
                <p:nvPr/>
              </p:nvCxnSpPr>
              <p:spPr>
                <a:xfrm>
                  <a:off x="7411225" y="5578318"/>
                  <a:ext cx="615969" cy="96836"/>
                </a:xfrm>
                <a:prstGeom prst="straightConnector1">
                  <a:avLst/>
                </a:prstGeom>
                <a:ln w="25400">
                  <a:solidFill>
                    <a:schemeClr val="accent3">
                      <a:lumMod val="50000"/>
                    </a:schemeClr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4" name="Straight Arrow Connector 163"/>
                <p:cNvCxnSpPr/>
                <p:nvPr/>
              </p:nvCxnSpPr>
              <p:spPr>
                <a:xfrm>
                  <a:off x="6598401" y="6075200"/>
                  <a:ext cx="314334" cy="147636"/>
                </a:xfrm>
                <a:prstGeom prst="straightConnector1">
                  <a:avLst/>
                </a:prstGeom>
                <a:ln w="25400">
                  <a:solidFill>
                    <a:srgbClr val="FF0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5" name="Straight Arrow Connector 164"/>
                <p:cNvCxnSpPr/>
                <p:nvPr/>
              </p:nvCxnSpPr>
              <p:spPr>
                <a:xfrm flipV="1">
                  <a:off x="5106106" y="5935501"/>
                  <a:ext cx="396887" cy="0"/>
                </a:xfrm>
                <a:prstGeom prst="straightConnector1">
                  <a:avLst/>
                </a:prstGeom>
                <a:ln w="25400">
                  <a:solidFill>
                    <a:srgbClr val="0000FF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58" name="Straight Arrow Connector 157"/>
              <p:cNvCxnSpPr/>
              <p:nvPr/>
            </p:nvCxnSpPr>
            <p:spPr>
              <a:xfrm flipH="1">
                <a:off x="7623956" y="5691029"/>
                <a:ext cx="374661" cy="390520"/>
              </a:xfrm>
              <a:prstGeom prst="straightConnector1">
                <a:avLst/>
              </a:prstGeom>
              <a:ln w="25400">
                <a:solidFill>
                  <a:schemeClr val="accent3">
                    <a:lumMod val="50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9" name="Straight Arrow Connector 158"/>
              <p:cNvCxnSpPr/>
              <p:nvPr/>
            </p:nvCxnSpPr>
            <p:spPr>
              <a:xfrm>
                <a:off x="6912735" y="6222835"/>
                <a:ext cx="314334" cy="149223"/>
              </a:xfrm>
              <a:prstGeom prst="straightConnector1">
                <a:avLst/>
              </a:prstGeom>
              <a:ln w="2540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0" name="Straight Arrow Connector 159"/>
              <p:cNvCxnSpPr/>
              <p:nvPr/>
            </p:nvCxnSpPr>
            <p:spPr>
              <a:xfrm flipV="1">
                <a:off x="5502993" y="5937089"/>
                <a:ext cx="398475" cy="0"/>
              </a:xfrm>
              <a:prstGeom prst="straightConnector1">
                <a:avLst/>
              </a:prstGeom>
              <a:ln w="25400">
                <a:solidFill>
                  <a:srgbClr val="0000FF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1" name="Straight Arrow Connector 160"/>
              <p:cNvCxnSpPr/>
              <p:nvPr/>
            </p:nvCxnSpPr>
            <p:spPr>
              <a:xfrm>
                <a:off x="6284066" y="5927564"/>
                <a:ext cx="314334" cy="147635"/>
              </a:xfrm>
              <a:prstGeom prst="straightConnector1">
                <a:avLst/>
              </a:prstGeom>
              <a:ln w="2540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2" name="Straight Arrow Connector 161"/>
              <p:cNvCxnSpPr/>
              <p:nvPr/>
            </p:nvCxnSpPr>
            <p:spPr>
              <a:xfrm flipV="1">
                <a:off x="4693343" y="5935501"/>
                <a:ext cx="398475" cy="0"/>
              </a:xfrm>
              <a:prstGeom prst="straightConnector1">
                <a:avLst/>
              </a:prstGeom>
              <a:ln w="25400">
                <a:solidFill>
                  <a:srgbClr val="0000FF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60" name="Right Arrow 59"/>
          <p:cNvSpPr/>
          <p:nvPr/>
        </p:nvSpPr>
        <p:spPr>
          <a:xfrm>
            <a:off x="4267200" y="2465388"/>
            <a:ext cx="579438" cy="330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9465" name="TextBox 4"/>
          <p:cNvSpPr txBox="1">
            <a:spLocks noChangeArrowheads="1"/>
          </p:cNvSpPr>
          <p:nvPr/>
        </p:nvSpPr>
        <p:spPr bwMode="auto">
          <a:xfrm>
            <a:off x="4030663" y="2105025"/>
            <a:ext cx="1087437" cy="35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1700"/>
              <a:t>Rearrange</a:t>
            </a:r>
          </a:p>
        </p:txBody>
      </p:sp>
      <p:sp>
        <p:nvSpPr>
          <p:cNvPr id="63" name="Rectangle 62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343464" y="4712525"/>
            <a:ext cx="678391" cy="461665"/>
          </a:xfrm>
          <a:prstGeom prst="rect">
            <a:avLst/>
          </a:prstGeom>
          <a:blipFill rotWithShape="1">
            <a:blip r:embed="rId11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  <a:latin typeface="Calibri" pitchFamily="34" charset="0"/>
                <a:ea typeface="+mn-ea"/>
              </a:rPr>
              <a:t> 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4/30/2014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INFOCOM 2014</a:t>
            </a:r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1: Impose a Desired Phase </a:t>
            </a:r>
            <a:r>
              <a:rPr lang="en-US" dirty="0" smtClean="0"/>
              <a:t>Offset (</a:t>
            </a:r>
            <a:r>
              <a:rPr lang="en-US" dirty="0" err="1" smtClean="0"/>
              <a:t>con’d</a:t>
            </a:r>
            <a:r>
              <a:rPr lang="en-US" dirty="0" smtClean="0"/>
              <a:t>)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 charset="0"/>
              </a:rPr>
              <a:t>Step 2: </a:t>
            </a:r>
            <a:r>
              <a:rPr lang="en-US" dirty="0" smtClean="0">
                <a:latin typeface="Calibri" charset="0"/>
              </a:rPr>
              <a:t>Elimination of Channel-Dependent Term</a:t>
            </a:r>
            <a:endParaRPr lang="en-US" dirty="0">
              <a:latin typeface="Calibri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762000"/>
            <a:ext cx="8915400" cy="563880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Calibri" charset="0"/>
              </a:rPr>
              <a:t>Define </a:t>
            </a:r>
            <a:r>
              <a:rPr lang="en-US" dirty="0">
                <a:latin typeface="Calibri" charset="0"/>
              </a:rPr>
              <a:t>the second jamming </a:t>
            </a:r>
            <a:r>
              <a:rPr lang="en-US" dirty="0" smtClean="0">
                <a:latin typeface="Calibri" charset="0"/>
              </a:rPr>
              <a:t>sample </a:t>
            </a:r>
            <a:r>
              <a:rPr lang="en-US" i="1" dirty="0" smtClean="0">
                <a:latin typeface="Calibri" charset="0"/>
              </a:rPr>
              <a:t>u</a:t>
            </a:r>
            <a:r>
              <a:rPr lang="en-US" baseline="-25000" dirty="0" smtClean="0">
                <a:latin typeface="Calibri" charset="0"/>
              </a:rPr>
              <a:t>2</a:t>
            </a:r>
            <a:r>
              <a:rPr lang="en-US" dirty="0" smtClean="0">
                <a:latin typeface="Calibri" charset="0"/>
              </a:rPr>
              <a:t> as a function of the first sample </a:t>
            </a:r>
            <a:r>
              <a:rPr lang="en-US" i="1" dirty="0" smtClean="0">
                <a:latin typeface="Calibri" charset="0"/>
              </a:rPr>
              <a:t>u</a:t>
            </a:r>
            <a:r>
              <a:rPr lang="en-US" baseline="-25000" dirty="0" smtClean="0">
                <a:latin typeface="Calibri" charset="0"/>
              </a:rPr>
              <a:t>1 </a:t>
            </a:r>
            <a:r>
              <a:rPr lang="en-US" dirty="0" smtClean="0">
                <a:latin typeface="Calibri" charset="0"/>
              </a:rPr>
              <a:t>to eliminate the </a:t>
            </a:r>
            <a:r>
              <a:rPr lang="en-US" dirty="0">
                <a:latin typeface="Calibri" charset="0"/>
              </a:rPr>
              <a:t>effect of </a:t>
            </a:r>
            <a:r>
              <a:rPr lang="en-US" i="1" dirty="0" err="1" smtClean="0">
                <a:solidFill>
                  <a:srgbClr val="426327"/>
                </a:solidFill>
                <a:latin typeface="Calibri" charset="0"/>
              </a:rPr>
              <a:t>urY</a:t>
            </a:r>
            <a:r>
              <a:rPr lang="en-US" i="1" dirty="0" smtClean="0">
                <a:solidFill>
                  <a:srgbClr val="426327"/>
                </a:solidFill>
                <a:latin typeface="Calibri" charset="0"/>
              </a:rPr>
              <a:t> </a:t>
            </a:r>
            <a:r>
              <a:rPr lang="en-US" dirty="0" smtClean="0">
                <a:latin typeface="Calibri" charset="0"/>
              </a:rPr>
              <a:t>(</a:t>
            </a:r>
            <a:r>
              <a:rPr lang="en-US" dirty="0">
                <a:solidFill>
                  <a:srgbClr val="0000CC"/>
                </a:solidFill>
                <a:latin typeface="Calibri" charset="0"/>
              </a:rPr>
              <a:t>p</a:t>
            </a:r>
            <a:r>
              <a:rPr lang="en-US" dirty="0" smtClean="0">
                <a:solidFill>
                  <a:srgbClr val="0000CC"/>
                </a:solidFill>
                <a:latin typeface="Calibri" charset="0"/>
              </a:rPr>
              <a:t>airing</a:t>
            </a:r>
            <a:r>
              <a:rPr lang="en-US" dirty="0" smtClean="0">
                <a:latin typeface="Calibri" charset="0"/>
              </a:rPr>
              <a:t> </a:t>
            </a:r>
            <a:r>
              <a:rPr lang="en-US" dirty="0">
                <a:latin typeface="Calibri" charset="0"/>
              </a:rPr>
              <a:t>rule). </a:t>
            </a:r>
            <a:endParaRPr lang="en-US" sz="2000" dirty="0">
              <a:latin typeface="Calibri" charset="0"/>
            </a:endParaRPr>
          </a:p>
          <a:p>
            <a:pPr eaLnBrk="1" hangingPunct="1"/>
            <a:endParaRPr lang="en-US" sz="2000" dirty="0">
              <a:latin typeface="Calibri" charset="0"/>
            </a:endParaRPr>
          </a:p>
          <a:p>
            <a:pPr eaLnBrk="1" hangingPunct="1"/>
            <a:endParaRPr lang="en-US" dirty="0">
              <a:latin typeface="Calibri" charset="0"/>
            </a:endParaRPr>
          </a:p>
          <a:p>
            <a:pPr eaLnBrk="1" hangingPunct="1"/>
            <a:endParaRPr lang="en-US" dirty="0">
              <a:solidFill>
                <a:srgbClr val="0000FF"/>
              </a:solidFill>
              <a:latin typeface="Calibri" charset="0"/>
            </a:endParaRPr>
          </a:p>
          <a:p>
            <a:pPr eaLnBrk="1" hangingPunct="1"/>
            <a:endParaRPr lang="en-US" dirty="0">
              <a:solidFill>
                <a:srgbClr val="0000FF"/>
              </a:solidFill>
              <a:latin typeface="Calibri" charset="0"/>
            </a:endParaRPr>
          </a:p>
          <a:p>
            <a:pPr eaLnBrk="1" hangingPunct="1"/>
            <a:endParaRPr lang="en-US" dirty="0">
              <a:solidFill>
                <a:srgbClr val="0000FF"/>
              </a:solidFill>
              <a:latin typeface="Calibri" charset="0"/>
            </a:endParaRPr>
          </a:p>
          <a:p>
            <a:pPr eaLnBrk="1" hangingPunct="1"/>
            <a:endParaRPr lang="en-US" dirty="0">
              <a:solidFill>
                <a:srgbClr val="0000FF"/>
              </a:solidFill>
              <a:latin typeface="Calibri" charset="0"/>
            </a:endParaRPr>
          </a:p>
          <a:p>
            <a:pPr eaLnBrk="1" hangingPunct="1"/>
            <a:endParaRPr lang="en-US" dirty="0">
              <a:latin typeface="Calibri" charset="0"/>
            </a:endParaRPr>
          </a:p>
        </p:txBody>
      </p:sp>
      <p:grpSp>
        <p:nvGrpSpPr>
          <p:cNvPr id="20484" name="Group 4"/>
          <p:cNvGrpSpPr>
            <a:grpSpLocks/>
          </p:cNvGrpSpPr>
          <p:nvPr/>
        </p:nvGrpSpPr>
        <p:grpSpPr bwMode="auto">
          <a:xfrm>
            <a:off x="76200" y="2743200"/>
            <a:ext cx="4868863" cy="2743200"/>
            <a:chOff x="1981200" y="3639399"/>
            <a:chExt cx="5191125" cy="2761401"/>
          </a:xfrm>
        </p:grpSpPr>
        <p:pic>
          <p:nvPicPr>
            <p:cNvPr id="20508" name="Picture 3" descr="C:\Users\rahbari\Documents\MATLAB\FO\short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81200" y="3639399"/>
              <a:ext cx="5191125" cy="27614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6" name="Straight Arrow Connector 5"/>
            <p:cNvCxnSpPr/>
            <p:nvPr/>
          </p:nvCxnSpPr>
          <p:spPr>
            <a:xfrm>
              <a:off x="2971356" y="4495945"/>
              <a:ext cx="152332" cy="1065889"/>
            </a:xfrm>
            <a:prstGeom prst="straightConnector1">
              <a:avLst/>
            </a:prstGeom>
            <a:ln w="15875">
              <a:solidFill>
                <a:srgbClr val="00B05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 flipH="1">
              <a:off x="3428351" y="3962202"/>
              <a:ext cx="152332" cy="762262"/>
            </a:xfrm>
            <a:prstGeom prst="straightConnector1">
              <a:avLst/>
            </a:prstGeom>
            <a:ln w="15875">
              <a:solidFill>
                <a:srgbClr val="00B05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 flipV="1">
              <a:off x="3942894" y="3904672"/>
              <a:ext cx="152332" cy="228519"/>
            </a:xfrm>
            <a:prstGeom prst="straightConnector1">
              <a:avLst/>
            </a:prstGeom>
            <a:ln w="15875">
              <a:solidFill>
                <a:srgbClr val="00B05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>
              <a:off x="4420200" y="5020099"/>
              <a:ext cx="155717" cy="541734"/>
            </a:xfrm>
            <a:prstGeom prst="straightConnector1">
              <a:avLst/>
            </a:prstGeom>
            <a:ln w="15875">
              <a:solidFill>
                <a:srgbClr val="00B05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>
              <a:off x="4971979" y="4515121"/>
              <a:ext cx="152332" cy="228519"/>
            </a:xfrm>
            <a:prstGeom prst="straightConnector1">
              <a:avLst/>
            </a:prstGeom>
            <a:ln w="15875">
              <a:solidFill>
                <a:srgbClr val="00B05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 flipH="1">
              <a:off x="5486521" y="4962570"/>
              <a:ext cx="140483" cy="329195"/>
            </a:xfrm>
            <a:prstGeom prst="straightConnector1">
              <a:avLst/>
            </a:prstGeom>
            <a:ln w="15875">
              <a:solidFill>
                <a:srgbClr val="00B05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>
              <a:off x="5914742" y="4876277"/>
              <a:ext cx="228498" cy="0"/>
            </a:xfrm>
            <a:prstGeom prst="straightConnector1">
              <a:avLst/>
            </a:prstGeom>
            <a:ln w="15875">
              <a:solidFill>
                <a:srgbClr val="00B05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/>
            <p:nvPr/>
          </p:nvCxnSpPr>
          <p:spPr>
            <a:xfrm flipH="1">
              <a:off x="6480062" y="4876277"/>
              <a:ext cx="148947" cy="393116"/>
            </a:xfrm>
            <a:prstGeom prst="straightConnector1">
              <a:avLst/>
            </a:prstGeom>
            <a:ln w="15875">
              <a:solidFill>
                <a:srgbClr val="00B05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485" name="Slide Number Placeholder 3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64DB0E77-C47B-454B-B8A1-54F6B8AB6630}" type="slidenum">
              <a:rPr lang="en-US" sz="1600">
                <a:solidFill>
                  <a:srgbClr val="898989"/>
                </a:solidFill>
              </a:rPr>
              <a:pPr/>
              <a:t>14</a:t>
            </a:fld>
            <a:endParaRPr lang="en-US" sz="1600">
              <a:solidFill>
                <a:srgbClr val="898989"/>
              </a:solidFill>
            </a:endParaRPr>
          </a:p>
        </p:txBody>
      </p:sp>
      <p:grpSp>
        <p:nvGrpSpPr>
          <p:cNvPr id="26" name="Group 25"/>
          <p:cNvGrpSpPr>
            <a:grpSpLocks/>
          </p:cNvGrpSpPr>
          <p:nvPr/>
        </p:nvGrpSpPr>
        <p:grpSpPr bwMode="auto">
          <a:xfrm>
            <a:off x="5435600" y="2667000"/>
            <a:ext cx="3632200" cy="2505075"/>
            <a:chOff x="4385360" y="4014647"/>
            <a:chExt cx="3632556" cy="2504332"/>
          </a:xfrm>
        </p:grpSpPr>
        <p:grpSp>
          <p:nvGrpSpPr>
            <p:cNvPr id="20493" name="Group 26"/>
            <p:cNvGrpSpPr>
              <a:grpSpLocks/>
            </p:cNvGrpSpPr>
            <p:nvPr/>
          </p:nvGrpSpPr>
          <p:grpSpPr bwMode="auto">
            <a:xfrm>
              <a:off x="4385360" y="4014647"/>
              <a:ext cx="3632556" cy="2504330"/>
              <a:chOff x="6817591" y="4673957"/>
              <a:chExt cx="2419309" cy="1849528"/>
            </a:xfrm>
          </p:grpSpPr>
          <p:cxnSp>
            <p:nvCxnSpPr>
              <p:cNvPr id="40" name="Straight Arrow Connector 39"/>
              <p:cNvCxnSpPr/>
              <p:nvPr/>
            </p:nvCxnSpPr>
            <p:spPr>
              <a:xfrm flipV="1">
                <a:off x="7010036" y="6093336"/>
                <a:ext cx="1909647" cy="2344"/>
              </a:xfrm>
              <a:prstGeom prst="straightConnector1">
                <a:avLst/>
              </a:prstGeom>
              <a:ln w="2222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Arrow Connector 40"/>
              <p:cNvCxnSpPr/>
              <p:nvPr/>
            </p:nvCxnSpPr>
            <p:spPr>
              <a:xfrm flipH="1" flipV="1">
                <a:off x="7010036" y="4963459"/>
                <a:ext cx="0" cy="1132221"/>
              </a:xfrm>
              <a:prstGeom prst="straightConnector1">
                <a:avLst/>
              </a:prstGeom>
              <a:ln w="2222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Arrow Connector 41"/>
              <p:cNvCxnSpPr/>
              <p:nvPr/>
            </p:nvCxnSpPr>
            <p:spPr>
              <a:xfrm>
                <a:off x="7010036" y="6095681"/>
                <a:ext cx="1909647" cy="427806"/>
              </a:xfrm>
              <a:prstGeom prst="straightConnector1">
                <a:avLst/>
              </a:prstGeom>
              <a:ln w="31750">
                <a:solidFill>
                  <a:srgbClr val="A40000"/>
                </a:solidFill>
                <a:prstDash val="sysDash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87840" y="5911334"/>
                <a:ext cx="349060" cy="28956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pPr>
                  <a:defRPr/>
                </a:pPr>
                <a:r>
                  <a:rPr lang="en-US">
                    <a:noFill/>
                    <a:latin typeface="Calibri" pitchFamily="34" charset="0"/>
                    <a:ea typeface="+mn-ea"/>
                  </a:rPr>
                  <a:t> </a:t>
                </a:r>
              </a:p>
            </p:txBody>
          </p:sp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7591" y="4673957"/>
                <a:ext cx="362738" cy="28956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pPr>
                  <a:defRPr/>
                </a:pPr>
                <a:r>
                  <a:rPr lang="en-US">
                    <a:noFill/>
                    <a:latin typeface="Calibri" pitchFamily="34" charset="0"/>
                    <a:ea typeface="+mn-ea"/>
                  </a:rPr>
                  <a:t> </a:t>
                </a:r>
              </a:p>
            </p:txBody>
          </p:sp>
        </p:grpSp>
        <p:cxnSp>
          <p:nvCxnSpPr>
            <p:cNvPr id="29" name="Straight Arrow Connector 28"/>
            <p:cNvCxnSpPr/>
            <p:nvPr/>
          </p:nvCxnSpPr>
          <p:spPr>
            <a:xfrm>
              <a:off x="7227264" y="6371386"/>
              <a:ext cx="314356" cy="147593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/>
            <p:nvPr/>
          </p:nvCxnSpPr>
          <p:spPr>
            <a:xfrm flipV="1">
              <a:off x="5901572" y="5930192"/>
              <a:ext cx="396914" cy="0"/>
            </a:xfrm>
            <a:prstGeom prst="straightConnector1">
              <a:avLst/>
            </a:prstGeom>
            <a:ln w="25400"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0496" name="Group 30"/>
            <p:cNvGrpSpPr>
              <a:grpSpLocks/>
            </p:cNvGrpSpPr>
            <p:nvPr/>
          </p:nvGrpSpPr>
          <p:grpSpPr bwMode="auto">
            <a:xfrm>
              <a:off x="5105400" y="5934993"/>
              <a:ext cx="1807183" cy="287730"/>
              <a:chOff x="5105400" y="5934993"/>
              <a:chExt cx="1807183" cy="287730"/>
            </a:xfrm>
          </p:grpSpPr>
          <p:cxnSp>
            <p:nvCxnSpPr>
              <p:cNvPr id="38" name="Straight Arrow Connector 37"/>
              <p:cNvCxnSpPr/>
              <p:nvPr/>
            </p:nvCxnSpPr>
            <p:spPr>
              <a:xfrm>
                <a:off x="6598552" y="6074611"/>
                <a:ext cx="314356" cy="147594"/>
              </a:xfrm>
              <a:prstGeom prst="straightConnector1">
                <a:avLst/>
              </a:prstGeom>
              <a:ln w="2540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Arrow Connector 38"/>
              <p:cNvCxnSpPr/>
              <p:nvPr/>
            </p:nvCxnSpPr>
            <p:spPr>
              <a:xfrm flipV="1">
                <a:off x="5106156" y="5934952"/>
                <a:ext cx="396914" cy="0"/>
              </a:xfrm>
              <a:prstGeom prst="straightConnector1">
                <a:avLst/>
              </a:prstGeom>
              <a:ln w="25400">
                <a:solidFill>
                  <a:srgbClr val="0000FF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3" name="Straight Arrow Connector 32"/>
            <p:cNvCxnSpPr/>
            <p:nvPr/>
          </p:nvCxnSpPr>
          <p:spPr>
            <a:xfrm>
              <a:off x="6912908" y="6222205"/>
              <a:ext cx="314356" cy="149181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/>
            <p:nvPr/>
          </p:nvCxnSpPr>
          <p:spPr>
            <a:xfrm flipV="1">
              <a:off x="5503070" y="5936540"/>
              <a:ext cx="398502" cy="0"/>
            </a:xfrm>
            <a:prstGeom prst="straightConnector1">
              <a:avLst/>
            </a:prstGeom>
            <a:ln w="25400"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/>
            <p:cNvCxnSpPr/>
            <p:nvPr/>
          </p:nvCxnSpPr>
          <p:spPr>
            <a:xfrm>
              <a:off x="6284196" y="5927018"/>
              <a:ext cx="314356" cy="147593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/>
            <p:nvPr/>
          </p:nvCxnSpPr>
          <p:spPr>
            <a:xfrm flipV="1">
              <a:off x="4693365" y="5934952"/>
              <a:ext cx="398502" cy="0"/>
            </a:xfrm>
            <a:prstGeom prst="straightConnector1">
              <a:avLst/>
            </a:prstGeom>
            <a:ln w="25400"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Right Arrow 12"/>
          <p:cNvSpPr/>
          <p:nvPr/>
        </p:nvSpPr>
        <p:spPr>
          <a:xfrm>
            <a:off x="4876800" y="3971925"/>
            <a:ext cx="381000" cy="2778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6" name="TextBox 45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7038975" y="4585871"/>
            <a:ext cx="528358" cy="338554"/>
          </a:xfrm>
          <a:prstGeom prst="rect">
            <a:avLst/>
          </a:prstGeom>
          <a:blipFill rotWithShape="1">
            <a:blip r:embed="rId5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  <a:latin typeface="Calibri" pitchFamily="34" charset="0"/>
                <a:ea typeface="+mn-ea"/>
              </a:rPr>
              <a:t> </a:t>
            </a:r>
          </a:p>
        </p:txBody>
      </p:sp>
      <p:sp>
        <p:nvSpPr>
          <p:cNvPr id="47" name="Arc 46"/>
          <p:cNvSpPr/>
          <p:nvPr/>
        </p:nvSpPr>
        <p:spPr>
          <a:xfrm>
            <a:off x="4343400" y="3265488"/>
            <a:ext cx="2743200" cy="2743200"/>
          </a:xfrm>
          <a:prstGeom prst="arc">
            <a:avLst>
              <a:gd name="adj1" fmla="val 21457066"/>
              <a:gd name="adj2" fmla="val 627854"/>
            </a:avLst>
          </a:prstGeom>
          <a:ln w="254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8" name="Rectangle 47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762727" y="2033650"/>
            <a:ext cx="1476045" cy="682174"/>
          </a:xfrm>
          <a:prstGeom prst="rect">
            <a:avLst/>
          </a:prstGeom>
          <a:blipFill rotWithShape="1">
            <a:blip r:embed="rId6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  <a:latin typeface="Calibri" pitchFamily="34" charset="0"/>
                <a:ea typeface="+mn-ea"/>
              </a:rPr>
              <a:t> 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4/30/2014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INFOCOM 2014</a:t>
            </a: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791200" y="2133600"/>
            <a:ext cx="305779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/>
              <a:t>Preamble samples at the </a:t>
            </a:r>
            <a:r>
              <a:rPr lang="en-US" sz="2000" dirty="0" err="1" smtClean="0"/>
              <a:t>Tx</a:t>
            </a:r>
            <a:endParaRPr lang="en-US" sz="2000" dirty="0"/>
          </a:p>
        </p:txBody>
      </p:sp>
      <p:cxnSp>
        <p:nvCxnSpPr>
          <p:cNvPr id="10" name="Straight Arrow Connector 9"/>
          <p:cNvCxnSpPr/>
          <p:nvPr/>
        </p:nvCxnSpPr>
        <p:spPr>
          <a:xfrm flipH="1" flipV="1">
            <a:off x="4876800" y="2133600"/>
            <a:ext cx="914400" cy="152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4953000" y="2438400"/>
            <a:ext cx="914400" cy="152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3: Selection of </a:t>
            </a:r>
            <a:r>
              <a:rPr lang="en-US" dirty="0"/>
              <a:t>I</a:t>
            </a:r>
            <a:r>
              <a:rPr lang="en-US" dirty="0" smtClean="0"/>
              <a:t>njected Offset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762000"/>
            <a:ext cx="8915400" cy="5715000"/>
          </a:xfrm>
        </p:spPr>
        <p:txBody>
          <a:bodyPr/>
          <a:lstStyle/>
          <a:p>
            <a:r>
              <a:rPr lang="en-US" b="1" dirty="0" smtClean="0"/>
              <a:t>B</a:t>
            </a:r>
            <a:r>
              <a:rPr lang="en-US" dirty="0" smtClean="0"/>
              <a:t> is simplified to one scalar and one complex variable with controllable phase 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Multiply samples of </a:t>
            </a:r>
            <a:r>
              <a:rPr lang="en-US" i="1" dirty="0" err="1" smtClean="0"/>
              <a:t>u</a:t>
            </a:r>
            <a:r>
              <a:rPr lang="en-US" baseline="-25000" dirty="0" err="1" smtClean="0"/>
              <a:t>i</a:t>
            </a:r>
            <a:r>
              <a:rPr lang="en-US" dirty="0" smtClean="0"/>
              <a:t> with any desired phase to inject desired offset at the Rx</a:t>
            </a:r>
          </a:p>
          <a:p>
            <a:endParaRPr lang="en-US" dirty="0"/>
          </a:p>
          <a:p>
            <a:r>
              <a:rPr lang="en-US" dirty="0" smtClean="0"/>
              <a:t>For sample </a:t>
            </a:r>
            <a:r>
              <a:rPr lang="en-US" i="1" dirty="0" err="1" smtClean="0"/>
              <a:t>i</a:t>
            </a:r>
            <a:r>
              <a:rPr lang="en-US" dirty="0" smtClean="0"/>
              <a:t> of </a:t>
            </a:r>
            <a:r>
              <a:rPr lang="en-US" i="1" dirty="0" err="1" smtClean="0"/>
              <a:t>u</a:t>
            </a:r>
            <a:r>
              <a:rPr lang="en-US" baseline="-25000" dirty="0" err="1" smtClean="0"/>
              <a:t>i</a:t>
            </a:r>
            <a:r>
              <a:rPr lang="en-US" dirty="0" smtClean="0"/>
              <a:t> -&gt; Multiply with </a:t>
            </a:r>
          </a:p>
          <a:p>
            <a:endParaRPr lang="en-US" dirty="0" smtClean="0"/>
          </a:p>
          <a:p>
            <a:r>
              <a:rPr lang="en-US" dirty="0"/>
              <a:t> </a:t>
            </a:r>
            <a:r>
              <a:rPr lang="en-US" dirty="0" smtClean="0"/>
              <a:t>           is the additional FO to ensure           obtains </a:t>
            </a:r>
            <a:r>
              <a:rPr lang="en-US" dirty="0" smtClean="0">
                <a:solidFill>
                  <a:srgbClr val="0000CC"/>
                </a:solidFill>
              </a:rPr>
              <a:t>any desired value</a:t>
            </a:r>
          </a:p>
          <a:p>
            <a:endParaRPr lang="en-US" dirty="0">
              <a:solidFill>
                <a:srgbClr val="0000CC"/>
              </a:solidFill>
            </a:endParaRPr>
          </a:p>
          <a:p>
            <a:r>
              <a:rPr lang="en-US" dirty="0" smtClean="0">
                <a:solidFill>
                  <a:srgbClr val="0000CC"/>
                </a:solidFill>
              </a:rPr>
              <a:t>Additional optimizations </a:t>
            </a:r>
            <a:r>
              <a:rPr lang="en-US" dirty="0" err="1" smtClean="0">
                <a:solidFill>
                  <a:srgbClr val="0000CC"/>
                </a:solidFill>
              </a:rPr>
              <a:t>w.r.t</a:t>
            </a:r>
            <a:r>
              <a:rPr lang="en-US" dirty="0" smtClean="0">
                <a:solidFill>
                  <a:srgbClr val="0000CC"/>
                </a:solidFill>
              </a:rPr>
              <a:t>. jamming power |</a:t>
            </a:r>
            <a:r>
              <a:rPr lang="en-US" i="1" dirty="0" smtClean="0">
                <a:solidFill>
                  <a:srgbClr val="0000CC"/>
                </a:solidFill>
              </a:rPr>
              <a:t>u</a:t>
            </a:r>
            <a:r>
              <a:rPr lang="en-US" baseline="-25000" dirty="0" smtClean="0">
                <a:solidFill>
                  <a:srgbClr val="0000CC"/>
                </a:solidFill>
              </a:rPr>
              <a:t>i</a:t>
            </a:r>
            <a:r>
              <a:rPr lang="en-US" dirty="0" smtClean="0">
                <a:solidFill>
                  <a:srgbClr val="0000CC"/>
                </a:solidFill>
              </a:rPr>
              <a:t>|</a:t>
            </a:r>
            <a:r>
              <a:rPr lang="en-US" baseline="30000" dirty="0" smtClean="0">
                <a:solidFill>
                  <a:srgbClr val="0000CC"/>
                </a:solidFill>
              </a:rPr>
              <a:t>2</a:t>
            </a:r>
            <a:r>
              <a:rPr lang="en-US" dirty="0" smtClean="0">
                <a:solidFill>
                  <a:srgbClr val="0000CC"/>
                </a:solidFill>
              </a:rPr>
              <a:t>  </a:t>
            </a:r>
            <a:endParaRPr lang="en-US" dirty="0">
              <a:solidFill>
                <a:srgbClr val="0000CC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4/30/2014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INFOCOM 2014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A5E8E-6F67-FC47-B3C5-0B24A0ABAF50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7" name="Rectangle 6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004950" y="1524000"/>
            <a:ext cx="5061642" cy="1130822"/>
          </a:xfrm>
          <a:prstGeom prst="rect">
            <a:avLst/>
          </a:prstGeom>
          <a:blipFill rotWithShape="1">
            <a:blip r:embed="rId2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  <a:latin typeface="Calibri" pitchFamily="34" charset="0"/>
                <a:ea typeface="+mn-ea"/>
              </a:rPr>
              <a:t> 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9600" y="3886200"/>
            <a:ext cx="2286000" cy="77617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" y="5029200"/>
            <a:ext cx="787400" cy="4445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8200" y="4876800"/>
            <a:ext cx="695325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6531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66800"/>
            <a:ext cx="4191000" cy="3191783"/>
          </a:xfrm>
          <a:prstGeom prst="rect">
            <a:avLst/>
          </a:prstGeom>
        </p:spPr>
      </p:pic>
      <p:pic>
        <p:nvPicPr>
          <p:cNvPr id="22530" name="Picture 5" descr="C:\Users\rahbari\Documents\MATLAB\FO\BER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11"/>
          <a:stretch>
            <a:fillRect/>
          </a:stretch>
        </p:blipFill>
        <p:spPr bwMode="auto">
          <a:xfrm>
            <a:off x="5133975" y="1400175"/>
            <a:ext cx="2924175" cy="256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Calibri" charset="0"/>
              </a:rPr>
              <a:t>Evaluation (</a:t>
            </a:r>
            <a:r>
              <a:rPr lang="en-US" dirty="0">
                <a:latin typeface="Calibri" charset="0"/>
              </a:rPr>
              <a:t>Simulations)</a:t>
            </a:r>
            <a:endParaRPr lang="en-US" sz="3600" dirty="0">
              <a:solidFill>
                <a:srgbClr val="0000CC"/>
              </a:solidFill>
              <a:latin typeface="Calibri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5343525" y="3386138"/>
            <a:ext cx="276225" cy="261937"/>
          </a:xfrm>
          <a:prstGeom prst="ellipse">
            <a:avLst/>
          </a:prstGeom>
          <a:solidFill>
            <a:srgbClr val="00B050">
              <a:alpha val="10000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B050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6934200" y="2405063"/>
            <a:ext cx="630238" cy="261937"/>
          </a:xfrm>
          <a:prstGeom prst="ellipse">
            <a:avLst/>
          </a:prstGeom>
          <a:solidFill>
            <a:srgbClr val="FF0000">
              <a:alpha val="15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5678488" y="1474788"/>
            <a:ext cx="284162" cy="261937"/>
          </a:xfrm>
          <a:prstGeom prst="ellipse">
            <a:avLst/>
          </a:prstGeom>
          <a:solidFill>
            <a:srgbClr val="A22E91">
              <a:alpha val="15000"/>
            </a:srgbClr>
          </a:solidFill>
          <a:ln>
            <a:solidFill>
              <a:srgbClr val="A22E9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7907338" y="2616200"/>
            <a:ext cx="1208087" cy="116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1400">
                <a:solidFill>
                  <a:srgbClr val="FF0000"/>
                </a:solidFill>
              </a:rPr>
              <a:t>Worst case:</a:t>
            </a:r>
          </a:p>
          <a:p>
            <a:r>
              <a:rPr lang="en-US" sz="1400"/>
              <a:t>Demodulated into wrong subcarriers: random bits</a:t>
            </a:r>
          </a:p>
        </p:txBody>
      </p:sp>
      <p:cxnSp>
        <p:nvCxnSpPr>
          <p:cNvPr id="21" name="Straight Arrow Connector 20"/>
          <p:cNvCxnSpPr>
            <a:cxnSpLocks noChangeShapeType="1"/>
          </p:cNvCxnSpPr>
          <p:nvPr/>
        </p:nvCxnSpPr>
        <p:spPr bwMode="auto">
          <a:xfrm>
            <a:off x="7575550" y="2536825"/>
            <a:ext cx="403225" cy="177800"/>
          </a:xfrm>
          <a:prstGeom prst="straightConnector1">
            <a:avLst/>
          </a:prstGeom>
          <a:noFill/>
          <a:ln w="22225">
            <a:solidFill>
              <a:schemeClr val="tx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" name="Straight Arrow Connector 21"/>
          <p:cNvCxnSpPr>
            <a:cxnSpLocks noChangeShapeType="1"/>
            <a:stCxn id="6" idx="2"/>
          </p:cNvCxnSpPr>
          <p:nvPr/>
        </p:nvCxnSpPr>
        <p:spPr bwMode="auto">
          <a:xfrm flipH="1" flipV="1">
            <a:off x="5029200" y="3268663"/>
            <a:ext cx="314325" cy="249237"/>
          </a:xfrm>
          <a:prstGeom prst="straightConnector1">
            <a:avLst/>
          </a:prstGeom>
          <a:noFill/>
          <a:ln w="22225">
            <a:solidFill>
              <a:schemeClr val="tx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3889375" y="2778125"/>
            <a:ext cx="1347788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1400"/>
              <a:t>Correct bits (no demodulation error)</a:t>
            </a: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3886200" y="1704975"/>
            <a:ext cx="1368425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1400"/>
              <a:t>Demodulated into wrong bits but possibly correctable</a:t>
            </a:r>
          </a:p>
        </p:txBody>
      </p:sp>
      <p:cxnSp>
        <p:nvCxnSpPr>
          <p:cNvPr id="26" name="Straight Arrow Connector 25"/>
          <p:cNvCxnSpPr>
            <a:cxnSpLocks noChangeShapeType="1"/>
            <a:stCxn id="16" idx="2"/>
          </p:cNvCxnSpPr>
          <p:nvPr/>
        </p:nvCxnSpPr>
        <p:spPr bwMode="auto">
          <a:xfrm flipH="1">
            <a:off x="5029200" y="1604963"/>
            <a:ext cx="649288" cy="252412"/>
          </a:xfrm>
          <a:prstGeom prst="straightConnector1">
            <a:avLst/>
          </a:prstGeom>
          <a:noFill/>
          <a:ln w="22225">
            <a:solidFill>
              <a:schemeClr val="tx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1026" name="Picture 2" descr="C:\Users\rahbari\Documents\MATLAB\FO\attack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4621213"/>
            <a:ext cx="2133600" cy="1931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C:\Users\rahbari\Documents\MATLAB\FO\ber_00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4621213"/>
            <a:ext cx="2133600" cy="1931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C:\Users\rahbari\Documents\MATLAB\FO\ber_1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621213"/>
            <a:ext cx="2133600" cy="1931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 descr="C:\Users\rahbari\Documents\MATLAB\FO\Constellation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663" y="4621213"/>
            <a:ext cx="2133600" cy="1931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2438400" y="4310062"/>
            <a:ext cx="436086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/>
            <a:r>
              <a:rPr lang="en-US" sz="1600" dirty="0"/>
              <a:t>Corresponding constellation maps of data symbols</a:t>
            </a:r>
          </a:p>
        </p:txBody>
      </p:sp>
      <p:sp>
        <p:nvSpPr>
          <p:cNvPr id="27" name="Oval 26"/>
          <p:cNvSpPr/>
          <p:nvPr/>
        </p:nvSpPr>
        <p:spPr>
          <a:xfrm>
            <a:off x="6096000" y="3386138"/>
            <a:ext cx="285750" cy="261937"/>
          </a:xfrm>
          <a:prstGeom prst="ellipse">
            <a:avLst/>
          </a:prstGeom>
          <a:solidFill>
            <a:srgbClr val="00B050">
              <a:alpha val="10000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B050"/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>
            <a:off x="7554913" y="1519238"/>
            <a:ext cx="217487" cy="260350"/>
          </a:xfrm>
          <a:prstGeom prst="ellipse">
            <a:avLst/>
          </a:prstGeom>
          <a:solidFill>
            <a:srgbClr val="A22E91">
              <a:alpha val="15000"/>
            </a:srgbClr>
          </a:solidFill>
          <a:ln>
            <a:solidFill>
              <a:srgbClr val="A22E9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6521450" y="1471613"/>
            <a:ext cx="336550" cy="261937"/>
          </a:xfrm>
          <a:prstGeom prst="ellipse">
            <a:avLst/>
          </a:prstGeom>
          <a:solidFill>
            <a:srgbClr val="A22E91">
              <a:alpha val="15000"/>
            </a:srgbClr>
          </a:solidFill>
          <a:ln>
            <a:solidFill>
              <a:srgbClr val="A22E9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2514600" y="1143000"/>
            <a:ext cx="1447800" cy="762000"/>
          </a:xfrm>
          <a:prstGeom prst="ellipse">
            <a:avLst/>
          </a:prstGeom>
          <a:solidFill>
            <a:srgbClr val="FF0000">
              <a:alpha val="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2552" name="TextBox 38"/>
          <p:cNvSpPr txBox="1">
            <a:spLocks noChangeArrowheads="1"/>
          </p:cNvSpPr>
          <p:nvPr/>
        </p:nvSpPr>
        <p:spPr bwMode="auto">
          <a:xfrm>
            <a:off x="1219200" y="685800"/>
            <a:ext cx="2286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2000" dirty="0"/>
              <a:t>Estimated by </a:t>
            </a:r>
            <a:r>
              <a:rPr lang="en-US" sz="2000" dirty="0" smtClean="0"/>
              <a:t>STSs</a:t>
            </a:r>
            <a:endParaRPr lang="en-US" sz="2000" dirty="0"/>
          </a:p>
        </p:txBody>
      </p:sp>
      <p:sp>
        <p:nvSpPr>
          <p:cNvPr id="22553" name="TextBox 29"/>
          <p:cNvSpPr txBox="1">
            <a:spLocks noChangeArrowheads="1"/>
          </p:cNvSpPr>
          <p:nvPr/>
        </p:nvSpPr>
        <p:spPr bwMode="auto">
          <a:xfrm>
            <a:off x="5643562" y="990600"/>
            <a:ext cx="197643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2000" dirty="0"/>
              <a:t>BER after </a:t>
            </a:r>
            <a:r>
              <a:rPr lang="en-US" sz="2000" dirty="0" smtClean="0"/>
              <a:t>LTSs</a:t>
            </a:r>
            <a:endParaRPr lang="en-US" sz="200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4/30/2014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INFOCOM 2014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A5E8E-6F67-FC47-B3C5-0B24A0ABAF50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867400" y="3733800"/>
            <a:ext cx="1841500" cy="384250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47800" y="3962400"/>
            <a:ext cx="1841500" cy="3842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Calibri" charset="0"/>
              </a:rPr>
              <a:t>Final Remarks</a:t>
            </a:r>
            <a:endParaRPr lang="en-US" dirty="0">
              <a:latin typeface="Calibri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We have demonstrated fast frame detection and accounted for timing </a:t>
            </a:r>
            <a:r>
              <a:rPr lang="en-US" dirty="0" smtClean="0"/>
              <a:t>imperfections</a:t>
            </a:r>
            <a:r>
              <a:rPr lang="en-US" dirty="0" smtClean="0">
                <a:solidFill>
                  <a:srgbClr val="0000CC"/>
                </a:solidFill>
              </a:rPr>
              <a:t>: </a:t>
            </a:r>
            <a:r>
              <a:rPr lang="en-US" u="sng" dirty="0">
                <a:solidFill>
                  <a:srgbClr val="0000CC"/>
                </a:solidFill>
                <a:hlinkClick r:id="rId2"/>
              </a:rPr>
              <a:t>https://www.youtube.com/watch?v=</a:t>
            </a:r>
            <a:r>
              <a:rPr lang="en-US" u="sng" dirty="0" smtClean="0">
                <a:solidFill>
                  <a:srgbClr val="0000CC"/>
                </a:solidFill>
                <a:hlinkClick r:id="rId2"/>
              </a:rPr>
              <a:t>WAumaL0YOJE</a:t>
            </a:r>
            <a:endParaRPr lang="en-US" u="sng" dirty="0" smtClean="0">
              <a:solidFill>
                <a:srgbClr val="0000CC"/>
              </a:solidFill>
            </a:endParaRPr>
          </a:p>
          <a:p>
            <a:pPr eaLnBrk="1" hangingPunct="1"/>
            <a:r>
              <a:rPr lang="en-US" dirty="0" smtClean="0"/>
              <a:t>We have optimized the attack </a:t>
            </a:r>
            <a:r>
              <a:rPr lang="en-US" dirty="0" err="1" smtClean="0"/>
              <a:t>w.r.t</a:t>
            </a:r>
            <a:r>
              <a:rPr lang="en-US" dirty="0" smtClean="0"/>
              <a:t> jamming power</a:t>
            </a:r>
          </a:p>
          <a:p>
            <a:pPr eaLnBrk="1" hangingPunct="1"/>
            <a:r>
              <a:rPr lang="en-US" dirty="0" smtClean="0"/>
              <a:t>Demonstrated the FO attack on USRPs</a:t>
            </a:r>
            <a:endParaRPr lang="en-US" dirty="0"/>
          </a:p>
          <a:p>
            <a:pPr eaLnBrk="1" hangingPunct="1"/>
            <a:endParaRPr lang="en-US" dirty="0"/>
          </a:p>
          <a:p>
            <a:pPr eaLnBrk="1" hangingPunct="1"/>
            <a:r>
              <a:rPr lang="en-US" dirty="0" smtClean="0">
                <a:solidFill>
                  <a:srgbClr val="0000CC"/>
                </a:solidFill>
                <a:latin typeface="Calibri" charset="0"/>
              </a:rPr>
              <a:t>Preliminary Defenses</a:t>
            </a:r>
          </a:p>
          <a:p>
            <a:pPr eaLnBrk="1" hangingPunct="1"/>
            <a:r>
              <a:rPr lang="en-US" dirty="0" smtClean="0">
                <a:latin typeface="Calibri" charset="0"/>
              </a:rPr>
              <a:t>Sequence </a:t>
            </a:r>
            <a:r>
              <a:rPr lang="en-US" dirty="0">
                <a:latin typeface="Calibri" charset="0"/>
              </a:rPr>
              <a:t>hopping (SH</a:t>
            </a:r>
            <a:r>
              <a:rPr lang="en-US" dirty="0" smtClean="0">
                <a:latin typeface="Calibri" charset="0"/>
              </a:rPr>
              <a:t>)</a:t>
            </a:r>
            <a:endParaRPr lang="en-US" dirty="0">
              <a:latin typeface="Calibri" charset="0"/>
            </a:endParaRPr>
          </a:p>
          <a:p>
            <a:pPr lvl="1" eaLnBrk="1" hangingPunct="1"/>
            <a:r>
              <a:rPr lang="en-US" dirty="0">
                <a:latin typeface="Calibri" charset="0"/>
              </a:rPr>
              <a:t>To estimate this FO, nonadjacent sequences (up to two STSs away) are sufficient</a:t>
            </a:r>
          </a:p>
          <a:p>
            <a:pPr lvl="1" eaLnBrk="1" hangingPunct="1"/>
            <a:r>
              <a:rPr lang="en-US" dirty="0" smtClean="0">
                <a:latin typeface="Calibri" charset="0"/>
                <a:sym typeface="Wingdings" charset="0"/>
              </a:rPr>
              <a:t>Randomly </a:t>
            </a:r>
            <a:r>
              <a:rPr lang="en-US" dirty="0">
                <a:latin typeface="Calibri" charset="0"/>
                <a:sym typeface="Wingdings" charset="0"/>
              </a:rPr>
              <a:t>select two STSs from all the STSs</a:t>
            </a:r>
            <a:endParaRPr lang="en-US" dirty="0">
              <a:latin typeface="Calibri" charset="0"/>
            </a:endParaRPr>
          </a:p>
          <a:p>
            <a:pPr lvl="1" eaLnBrk="1" hangingPunct="1"/>
            <a:endParaRPr lang="en-US" dirty="0">
              <a:latin typeface="Calibri" charset="0"/>
            </a:endParaRPr>
          </a:p>
          <a:p>
            <a:pPr eaLnBrk="1" hangingPunct="1"/>
            <a:endParaRPr lang="en-US" dirty="0">
              <a:latin typeface="Calibri" charset="0"/>
            </a:endParaRPr>
          </a:p>
          <a:p>
            <a:pPr eaLnBrk="1" hangingPunct="1"/>
            <a:r>
              <a:rPr lang="en-US" dirty="0">
                <a:latin typeface="Calibri" charset="0"/>
              </a:rPr>
              <a:t>Preamble obfuscation: modify the </a:t>
            </a:r>
            <a:r>
              <a:rPr lang="en-US" dirty="0" smtClean="0">
                <a:latin typeface="Calibri" charset="0"/>
              </a:rPr>
              <a:t>preamble structure at the </a:t>
            </a:r>
            <a:r>
              <a:rPr lang="en-US" dirty="0" err="1" smtClean="0">
                <a:latin typeface="Calibri" charset="0"/>
              </a:rPr>
              <a:t>Tx</a:t>
            </a:r>
            <a:endParaRPr lang="en-US" dirty="0" smtClean="0">
              <a:solidFill>
                <a:srgbClr val="0000CC"/>
              </a:solidFill>
              <a:latin typeface="Calibri" charset="0"/>
            </a:endParaRPr>
          </a:p>
          <a:p>
            <a:pPr eaLnBrk="1" hangingPunct="1"/>
            <a:r>
              <a:rPr lang="en-US" dirty="0" smtClean="0">
                <a:solidFill>
                  <a:srgbClr val="0000CC"/>
                </a:solidFill>
                <a:latin typeface="Calibri" charset="0"/>
              </a:rPr>
              <a:t>Example</a:t>
            </a:r>
            <a:r>
              <a:rPr lang="en-US" dirty="0">
                <a:solidFill>
                  <a:srgbClr val="0000CC"/>
                </a:solidFill>
                <a:latin typeface="Calibri" charset="0"/>
              </a:rPr>
              <a:t>: </a:t>
            </a:r>
            <a:r>
              <a:rPr lang="en-US" dirty="0" err="1" smtClean="0">
                <a:latin typeface="Calibri" charset="0"/>
              </a:rPr>
              <a:t>Tx</a:t>
            </a:r>
            <a:r>
              <a:rPr lang="en-US" dirty="0" smtClean="0">
                <a:latin typeface="Calibri" charset="0"/>
              </a:rPr>
              <a:t> </a:t>
            </a:r>
            <a:r>
              <a:rPr lang="en-US" dirty="0">
                <a:latin typeface="Calibri" charset="0"/>
              </a:rPr>
              <a:t>artificially changes the FO of </a:t>
            </a:r>
            <a:r>
              <a:rPr lang="en-US" dirty="0" smtClean="0">
                <a:latin typeface="Calibri" charset="0"/>
              </a:rPr>
              <a:t>the </a:t>
            </a:r>
            <a:r>
              <a:rPr lang="en-US" dirty="0">
                <a:latin typeface="Calibri" charset="0"/>
              </a:rPr>
              <a:t>preamble </a:t>
            </a:r>
            <a:r>
              <a:rPr lang="en-US" dirty="0" smtClean="0">
                <a:latin typeface="Calibri" charset="0"/>
              </a:rPr>
              <a:t>according to some pre-agreed rule, not known to the jammer</a:t>
            </a:r>
            <a:endParaRPr lang="en-US" dirty="0">
              <a:latin typeface="Calibri" charset="0"/>
            </a:endParaRPr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96E992B5-5A6F-964F-92B7-0E5CEDC1CE1B}" type="slidenum">
              <a:rPr lang="en-US" sz="1600">
                <a:solidFill>
                  <a:srgbClr val="898989"/>
                </a:solidFill>
              </a:rPr>
              <a:pPr/>
              <a:t>17</a:t>
            </a:fld>
            <a:endParaRPr lang="en-US" sz="1600">
              <a:solidFill>
                <a:srgbClr val="898989"/>
              </a:solidFill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1447800" y="4800600"/>
            <a:ext cx="609600" cy="381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57" name="Rectangle 56"/>
          <p:cNvSpPr/>
          <p:nvPr/>
        </p:nvSpPr>
        <p:spPr>
          <a:xfrm>
            <a:off x="2057400" y="4800600"/>
            <a:ext cx="609600" cy="381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58" name="Rectangle 57"/>
          <p:cNvSpPr/>
          <p:nvPr/>
        </p:nvSpPr>
        <p:spPr>
          <a:xfrm>
            <a:off x="2667000" y="4800600"/>
            <a:ext cx="609600" cy="381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59" name="Rectangle 58"/>
          <p:cNvSpPr/>
          <p:nvPr/>
        </p:nvSpPr>
        <p:spPr>
          <a:xfrm>
            <a:off x="3276600" y="4800600"/>
            <a:ext cx="609600" cy="381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60" name="Rectangle 59"/>
          <p:cNvSpPr/>
          <p:nvPr/>
        </p:nvSpPr>
        <p:spPr>
          <a:xfrm>
            <a:off x="3886200" y="4800600"/>
            <a:ext cx="609600" cy="381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61" name="Rectangle 60"/>
          <p:cNvSpPr/>
          <p:nvPr/>
        </p:nvSpPr>
        <p:spPr>
          <a:xfrm>
            <a:off x="6934200" y="4800600"/>
            <a:ext cx="6096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10</a:t>
            </a:r>
          </a:p>
        </p:txBody>
      </p:sp>
      <p:sp>
        <p:nvSpPr>
          <p:cNvPr id="62" name="Rectangle 61"/>
          <p:cNvSpPr/>
          <p:nvPr/>
        </p:nvSpPr>
        <p:spPr>
          <a:xfrm>
            <a:off x="6324600" y="4800600"/>
            <a:ext cx="6096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9</a:t>
            </a:r>
          </a:p>
        </p:txBody>
      </p:sp>
      <p:sp>
        <p:nvSpPr>
          <p:cNvPr id="63" name="Rectangle 62"/>
          <p:cNvSpPr/>
          <p:nvPr/>
        </p:nvSpPr>
        <p:spPr>
          <a:xfrm>
            <a:off x="5715000" y="4800600"/>
            <a:ext cx="6096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8</a:t>
            </a:r>
          </a:p>
        </p:txBody>
      </p:sp>
      <p:sp>
        <p:nvSpPr>
          <p:cNvPr id="64" name="Rectangle 63"/>
          <p:cNvSpPr/>
          <p:nvPr/>
        </p:nvSpPr>
        <p:spPr>
          <a:xfrm>
            <a:off x="5105400" y="4800600"/>
            <a:ext cx="609600" cy="381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65" name="Rectangle 64"/>
          <p:cNvSpPr/>
          <p:nvPr/>
        </p:nvSpPr>
        <p:spPr>
          <a:xfrm>
            <a:off x="4495800" y="4800600"/>
            <a:ext cx="609600" cy="381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4/30/2014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INFOCOM 2014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Frame Detection (Symbol Timing)</a:t>
            </a:r>
          </a:p>
        </p:txBody>
      </p:sp>
      <p:sp>
        <p:nvSpPr>
          <p:cNvPr id="3" name="Content Placeholder 2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xfrm>
            <a:off x="76200" y="762000"/>
            <a:ext cx="8915400" cy="5257800"/>
          </a:xfrm>
          <a:blipFill rotWithShape="1">
            <a:blip r:embed="rId2"/>
            <a:stretch>
              <a:fillRect l="-889" t="-1390"/>
            </a:stretch>
          </a:blipFill>
          <a:extLst/>
        </p:spPr>
        <p:txBody>
          <a:bodyPr/>
          <a:lstStyle/>
          <a:p>
            <a:pPr eaLnBrk="1" hangingPunct="1">
              <a:defRPr/>
            </a:pPr>
            <a:r>
              <a:rPr lang="en-US">
                <a:noFill/>
                <a:ea typeface="+mn-ea"/>
              </a:rPr>
              <a:t> 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5260975" y="2667000"/>
            <a:ext cx="12128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1800"/>
              <a:t>1</a:t>
            </a:r>
            <a:r>
              <a:rPr lang="en-US" sz="1800" baseline="30000"/>
              <a:t>st</a:t>
            </a:r>
            <a:r>
              <a:rPr lang="en-US" sz="1800"/>
              <a:t> window</a:t>
            </a: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6169025" y="3592513"/>
            <a:ext cx="12620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1800"/>
              <a:t>2</a:t>
            </a:r>
            <a:r>
              <a:rPr lang="en-US" sz="1800" baseline="30000"/>
              <a:t>nd</a:t>
            </a:r>
            <a:r>
              <a:rPr lang="en-US" sz="1800"/>
              <a:t> window</a:t>
            </a:r>
          </a:p>
        </p:txBody>
      </p:sp>
      <p:cxnSp>
        <p:nvCxnSpPr>
          <p:cNvPr id="7" name="Straight Arrow Connector 6"/>
          <p:cNvCxnSpPr>
            <a:stCxn id="4" idx="1"/>
          </p:cNvCxnSpPr>
          <p:nvPr/>
        </p:nvCxnSpPr>
        <p:spPr>
          <a:xfrm flipH="1">
            <a:off x="4648200" y="2851150"/>
            <a:ext cx="612775" cy="42545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20" idx="1"/>
          </p:cNvCxnSpPr>
          <p:nvPr/>
        </p:nvCxnSpPr>
        <p:spPr>
          <a:xfrm flipH="1" flipV="1">
            <a:off x="5181600" y="3592513"/>
            <a:ext cx="987425" cy="18573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4/30/2014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INFOCOM 2014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A5E8E-6F67-FC47-B3C5-0B24A0ABAF50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 charset="0"/>
              </a:rPr>
              <a:t>Experimental </a:t>
            </a:r>
            <a:r>
              <a:rPr lang="en-US" dirty="0" smtClean="0">
                <a:latin typeface="Calibri" charset="0"/>
              </a:rPr>
              <a:t>Evaluation </a:t>
            </a:r>
            <a:endParaRPr lang="en-US" dirty="0">
              <a:latin typeface="Calibri" charset="0"/>
            </a:endParaRPr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NI-2921 USRPs</a:t>
            </a:r>
          </a:p>
          <a:p>
            <a:pPr lvl="1" eaLnBrk="1" hangingPunct="1"/>
            <a:r>
              <a:rPr lang="en-US">
                <a:latin typeface="Calibri" charset="0"/>
              </a:rPr>
              <a:t>5GHz band</a:t>
            </a:r>
          </a:p>
          <a:p>
            <a:pPr lvl="1" eaLnBrk="1" hangingPunct="1"/>
            <a:r>
              <a:rPr lang="en-US">
                <a:latin typeface="Calibri" charset="0"/>
              </a:rPr>
              <a:t>Connection through Gigabit Ethernet NIC</a:t>
            </a:r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B2EA7D48-E759-A64B-8009-AECE09C38007}" type="slidenum">
              <a:rPr lang="en-US" sz="1600">
                <a:solidFill>
                  <a:srgbClr val="898989"/>
                </a:solidFill>
              </a:rPr>
              <a:pPr/>
              <a:t>19</a:t>
            </a:fld>
            <a:endParaRPr lang="en-US" sz="1600">
              <a:solidFill>
                <a:srgbClr val="898989"/>
              </a:solidFill>
            </a:endParaRPr>
          </a:p>
        </p:txBody>
      </p:sp>
      <p:pic>
        <p:nvPicPr>
          <p:cNvPr id="27653" name="Picture 2" descr="K:\DCIM\100MEDIA\IMAG053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32" t="25148" r="858" b="1305"/>
          <a:stretch>
            <a:fillRect/>
          </a:stretch>
        </p:blipFill>
        <p:spPr bwMode="auto">
          <a:xfrm>
            <a:off x="76200" y="2066925"/>
            <a:ext cx="8934450" cy="395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768600" y="5419725"/>
            <a:ext cx="509588" cy="369888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ea typeface="+mn-ea"/>
                <a:cs typeface="+mn-cs"/>
              </a:rPr>
              <a:t>Eve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172200" y="4321175"/>
            <a:ext cx="636588" cy="3683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ea typeface="+mn-ea"/>
                <a:cs typeface="+mn-cs"/>
              </a:rPr>
              <a:t>Alice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7200" y="4505325"/>
            <a:ext cx="554038" cy="369888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ea typeface="+mn-ea"/>
                <a:cs typeface="+mn-cs"/>
              </a:rPr>
              <a:t>Bob</a:t>
            </a:r>
          </a:p>
        </p:txBody>
      </p:sp>
      <p:sp>
        <p:nvSpPr>
          <p:cNvPr id="9" name="Oval 8"/>
          <p:cNvSpPr/>
          <p:nvPr/>
        </p:nvSpPr>
        <p:spPr>
          <a:xfrm>
            <a:off x="4143375" y="2743200"/>
            <a:ext cx="228600" cy="533400"/>
          </a:xfrm>
          <a:prstGeom prst="ellipse">
            <a:avLst/>
          </a:prstGeom>
          <a:solidFill>
            <a:schemeClr val="bg1">
              <a:alpha val="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4/30/2014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INFOCOM 2014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Group 21"/>
          <p:cNvGrpSpPr>
            <a:grpSpLocks/>
          </p:cNvGrpSpPr>
          <p:nvPr/>
        </p:nvGrpSpPr>
        <p:grpSpPr bwMode="auto">
          <a:xfrm>
            <a:off x="6705600" y="2133600"/>
            <a:ext cx="561975" cy="1003300"/>
            <a:chOff x="3610568" y="5793614"/>
            <a:chExt cx="561975" cy="1003545"/>
          </a:xfrm>
        </p:grpSpPr>
        <p:pic>
          <p:nvPicPr>
            <p:cNvPr id="6167" name="Picture 3" descr="C:\Users\rahbari\Desktop\Bob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10568" y="5793614"/>
              <a:ext cx="561975" cy="781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" name="Rectangle 23"/>
            <p:cNvSpPr/>
            <p:nvPr/>
          </p:nvSpPr>
          <p:spPr>
            <a:xfrm>
              <a:off x="3658193" y="6489109"/>
              <a:ext cx="471488" cy="30805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dirty="0">
                  <a:solidFill>
                    <a:prstClr val="black"/>
                  </a:solidFill>
                  <a:latin typeface="+mn-lt"/>
                  <a:ea typeface="+mn-ea"/>
                  <a:cs typeface="+mn-cs"/>
                </a:rPr>
                <a:t>Bob</a:t>
              </a:r>
              <a:endParaRPr lang="en-US" sz="1050" dirty="0"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35" name="Oval 34"/>
          <p:cNvSpPr/>
          <p:nvPr/>
        </p:nvSpPr>
        <p:spPr>
          <a:xfrm flipH="1">
            <a:off x="5181600" y="2819400"/>
            <a:ext cx="1973263" cy="1973263"/>
          </a:xfrm>
          <a:prstGeom prst="ellipse">
            <a:avLst/>
          </a:prstGeom>
          <a:noFill/>
          <a:ln w="952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6" name="Oval 35"/>
          <p:cNvSpPr/>
          <p:nvPr/>
        </p:nvSpPr>
        <p:spPr>
          <a:xfrm flipH="1">
            <a:off x="4648200" y="2209800"/>
            <a:ext cx="2990850" cy="2990850"/>
          </a:xfrm>
          <a:prstGeom prst="ellipse">
            <a:avLst/>
          </a:prstGeom>
          <a:noFill/>
          <a:ln w="952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0" name="Oval 39"/>
          <p:cNvSpPr/>
          <p:nvPr/>
        </p:nvSpPr>
        <p:spPr>
          <a:xfrm flipH="1">
            <a:off x="4038600" y="1676400"/>
            <a:ext cx="4114800" cy="4114800"/>
          </a:xfrm>
          <a:prstGeom prst="ellipse">
            <a:avLst/>
          </a:prstGeom>
          <a:noFill/>
          <a:ln w="952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886200" y="1600200"/>
            <a:ext cx="2057400" cy="4191000"/>
          </a:xfrm>
          <a:prstGeom prst="rect">
            <a:avLst/>
          </a:prstGeom>
          <a:ln>
            <a:solidFill>
              <a:srgbClr val="FFFFF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1" name="Rectangle 40"/>
          <p:cNvSpPr/>
          <p:nvPr/>
        </p:nvSpPr>
        <p:spPr>
          <a:xfrm rot="16200000">
            <a:off x="5867400" y="3276600"/>
            <a:ext cx="1828800" cy="3505200"/>
          </a:xfrm>
          <a:prstGeom prst="rect">
            <a:avLst/>
          </a:prstGeom>
          <a:ln>
            <a:solidFill>
              <a:srgbClr val="FFFFF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15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 charset="0"/>
              </a:rPr>
              <a:t>Jamming Wireless Communications</a:t>
            </a:r>
          </a:p>
        </p:txBody>
      </p:sp>
      <p:sp>
        <p:nvSpPr>
          <p:cNvPr id="615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8915400" cy="51054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rgbClr val="0000CC"/>
                </a:solidFill>
                <a:latin typeface="Calibri" charset="0"/>
              </a:rPr>
              <a:t>Jamming</a:t>
            </a:r>
            <a:r>
              <a:rPr lang="en-US" dirty="0">
                <a:latin typeface="Calibri" charset="0"/>
              </a:rPr>
              <a:t>: intentional interference with radio transmissions</a:t>
            </a:r>
          </a:p>
          <a:p>
            <a:pPr eaLnBrk="1" hangingPunct="1"/>
            <a:endParaRPr lang="en-US" dirty="0">
              <a:latin typeface="Calibri" charset="0"/>
            </a:endParaRPr>
          </a:p>
        </p:txBody>
      </p:sp>
      <p:sp>
        <p:nvSpPr>
          <p:cNvPr id="6154" name="Slide Number Placeholder 3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FC85DA9A-A6BF-814F-A100-CFDA20976257}" type="slidenum">
              <a:rPr lang="en-US" sz="1600">
                <a:solidFill>
                  <a:srgbClr val="898989"/>
                </a:solidFill>
                <a:ea typeface="MS PGothic" charset="0"/>
              </a:rPr>
              <a:pPr/>
              <a:t>2</a:t>
            </a:fld>
            <a:endParaRPr lang="en-US" sz="1600">
              <a:solidFill>
                <a:srgbClr val="898989"/>
              </a:solidFill>
              <a:ea typeface="MS PGothic" charset="0"/>
            </a:endParaRPr>
          </a:p>
        </p:txBody>
      </p:sp>
      <p:grpSp>
        <p:nvGrpSpPr>
          <p:cNvPr id="6155" name="Group 28"/>
          <p:cNvGrpSpPr>
            <a:grpSpLocks/>
          </p:cNvGrpSpPr>
          <p:nvPr/>
        </p:nvGrpSpPr>
        <p:grpSpPr bwMode="auto">
          <a:xfrm>
            <a:off x="1676400" y="2133600"/>
            <a:ext cx="685800" cy="925513"/>
            <a:chOff x="3653711" y="838200"/>
            <a:chExt cx="685800" cy="925770"/>
          </a:xfrm>
        </p:grpSpPr>
        <p:pic>
          <p:nvPicPr>
            <p:cNvPr id="6165" name="Picture 2" descr="C:\Users\rahbari\Desktop\Alice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3711" y="838200"/>
              <a:ext cx="685800" cy="704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2" name="Rectangle 31"/>
            <p:cNvSpPr/>
            <p:nvPr/>
          </p:nvSpPr>
          <p:spPr>
            <a:xfrm>
              <a:off x="3679111" y="1455909"/>
              <a:ext cx="536575" cy="30806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dirty="0">
                  <a:solidFill>
                    <a:prstClr val="black"/>
                  </a:solidFill>
                  <a:latin typeface="+mn-lt"/>
                  <a:ea typeface="+mn-ea"/>
                  <a:cs typeface="+mn-cs"/>
                </a:rPr>
                <a:t>Alice</a:t>
              </a:r>
              <a:endParaRPr lang="en-US" sz="1050" dirty="0">
                <a:latin typeface="+mn-lt"/>
                <a:ea typeface="+mn-ea"/>
                <a:cs typeface="+mn-cs"/>
              </a:endParaRPr>
            </a:p>
          </p:txBody>
        </p:sp>
      </p:grpSp>
      <p:cxnSp>
        <p:nvCxnSpPr>
          <p:cNvPr id="7" name="Straight Arrow Connector 6"/>
          <p:cNvCxnSpPr/>
          <p:nvPr/>
        </p:nvCxnSpPr>
        <p:spPr>
          <a:xfrm>
            <a:off x="2438400" y="2667000"/>
            <a:ext cx="4191000" cy="0"/>
          </a:xfrm>
          <a:prstGeom prst="straightConnector1">
            <a:avLst/>
          </a:prstGeom>
          <a:ln w="15875">
            <a:solidFill>
              <a:schemeClr val="tx1"/>
            </a:solidFill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 bwMode="auto">
          <a:xfrm>
            <a:off x="3048000" y="2286000"/>
            <a:ext cx="2895600" cy="30162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21" name="Straight Connector 20"/>
          <p:cNvCxnSpPr/>
          <p:nvPr/>
        </p:nvCxnSpPr>
        <p:spPr bwMode="auto">
          <a:xfrm rot="5400000">
            <a:off x="3432175" y="2427288"/>
            <a:ext cx="301625" cy="31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59" name="TextBox 11"/>
          <p:cNvSpPr txBox="1">
            <a:spLocks noChangeArrowheads="1"/>
          </p:cNvSpPr>
          <p:nvPr/>
        </p:nvSpPr>
        <p:spPr bwMode="auto">
          <a:xfrm>
            <a:off x="3048000" y="2278063"/>
            <a:ext cx="457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1400">
                <a:ea typeface="MS PGothic" charset="0"/>
              </a:rPr>
              <a:t>hdr</a:t>
            </a:r>
            <a:endParaRPr lang="en-US" sz="1400" baseline="-25000">
              <a:ea typeface="MS PGothic" charset="0"/>
            </a:endParaRPr>
          </a:p>
        </p:txBody>
      </p:sp>
      <p:sp>
        <p:nvSpPr>
          <p:cNvPr id="6160" name="TextBox 12"/>
          <p:cNvSpPr txBox="1">
            <a:spLocks noChangeArrowheads="1"/>
          </p:cNvSpPr>
          <p:nvPr/>
        </p:nvSpPr>
        <p:spPr bwMode="auto">
          <a:xfrm>
            <a:off x="3581400" y="2278063"/>
            <a:ext cx="144303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1400">
                <a:ea typeface="MS PGothic" charset="0"/>
              </a:rPr>
              <a:t>payload</a:t>
            </a:r>
            <a:endParaRPr lang="en-US" sz="1400" baseline="-25000">
              <a:ea typeface="MS PGothic" charset="0"/>
            </a:endParaRPr>
          </a:p>
        </p:txBody>
      </p:sp>
      <p:pic>
        <p:nvPicPr>
          <p:cNvPr id="6161" name="Picture 18" descr="Screen Shot 2012-06-12 at 1.16.16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2286000"/>
            <a:ext cx="1143000" cy="30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352800"/>
            <a:ext cx="490538" cy="78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6163" name="Rectangle 8"/>
          <p:cNvSpPr>
            <a:spLocks noChangeArrowheads="1"/>
          </p:cNvSpPr>
          <p:nvPr/>
        </p:nvSpPr>
        <p:spPr bwMode="auto">
          <a:xfrm>
            <a:off x="228600" y="4572000"/>
            <a:ext cx="8686800" cy="150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400" dirty="0">
                <a:solidFill>
                  <a:srgbClr val="0000CC"/>
                </a:solidFill>
                <a:ea typeface="MS PGothic" charset="0"/>
              </a:rPr>
              <a:t>Jamming models</a:t>
            </a:r>
            <a:r>
              <a:rPr lang="en-US" sz="2400" dirty="0">
                <a:solidFill>
                  <a:srgbClr val="000000"/>
                </a:solidFill>
                <a:ea typeface="MS PGothic" charset="0"/>
              </a:rPr>
              <a:t>: constant, random, reactive, frame-selective</a:t>
            </a:r>
          </a:p>
          <a:p>
            <a:endParaRPr lang="en-US" sz="2000" dirty="0">
              <a:solidFill>
                <a:srgbClr val="000000"/>
              </a:solidFill>
              <a:ea typeface="MS PGothic" charset="0"/>
            </a:endParaRPr>
          </a:p>
          <a:p>
            <a:r>
              <a:rPr lang="en-US" sz="2400" dirty="0">
                <a:solidFill>
                  <a:srgbClr val="000000"/>
                </a:solidFill>
                <a:ea typeface="MS PGothic" charset="0"/>
              </a:rPr>
              <a:t>Models differ in </a:t>
            </a:r>
            <a:r>
              <a:rPr lang="en-US" sz="2400" dirty="0" smtClean="0">
                <a:solidFill>
                  <a:srgbClr val="000000"/>
                </a:solidFill>
                <a:ea typeface="MS PGothic" charset="0"/>
              </a:rPr>
              <a:t>hardware, </a:t>
            </a:r>
            <a:r>
              <a:rPr lang="en-US" sz="2400" dirty="0">
                <a:solidFill>
                  <a:srgbClr val="000000"/>
                </a:solidFill>
                <a:ea typeface="MS PGothic" charset="0"/>
              </a:rPr>
              <a:t>energy requirements, complexity, </a:t>
            </a:r>
            <a:r>
              <a:rPr lang="en-US" sz="2400" dirty="0" err="1">
                <a:solidFill>
                  <a:srgbClr val="000000"/>
                </a:solidFill>
                <a:ea typeface="MS PGothic" charset="0"/>
              </a:rPr>
              <a:t>stealthiness</a:t>
            </a:r>
            <a:r>
              <a:rPr lang="en-US" sz="2400" dirty="0">
                <a:solidFill>
                  <a:srgbClr val="000000"/>
                </a:solidFill>
                <a:ea typeface="MS PGothic" charset="0"/>
              </a:rPr>
              <a:t>, effectiveness</a:t>
            </a:r>
          </a:p>
        </p:txBody>
      </p:sp>
      <p:sp>
        <p:nvSpPr>
          <p:cNvPr id="29" name="Rectangle 28"/>
          <p:cNvSpPr/>
          <p:nvPr/>
        </p:nvSpPr>
        <p:spPr bwMode="auto">
          <a:xfrm>
            <a:off x="6400800" y="3657600"/>
            <a:ext cx="40917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 smtClean="0">
                <a:solidFill>
                  <a:prstClr val="black"/>
                </a:solidFill>
                <a:latin typeface="+mn-lt"/>
                <a:ea typeface="+mn-ea"/>
                <a:cs typeface="+mn-cs"/>
              </a:rPr>
              <a:t>Jay</a:t>
            </a:r>
            <a:endParaRPr lang="en-US" sz="1050" dirty="0">
              <a:latin typeface="+mn-lt"/>
              <a:ea typeface="+mn-ea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4/30/2014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INFOCOM 2014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Step 3: Optimizing the Jamming Power</a:t>
            </a:r>
          </a:p>
        </p:txBody>
      </p:sp>
      <p:sp>
        <p:nvSpPr>
          <p:cNvPr id="3" name="Content Placeholder 2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blipFill rotWithShape="1">
            <a:blip r:embed="rId2"/>
            <a:stretch>
              <a:fillRect l="-1231" t="-955"/>
            </a:stretch>
          </a:blipFill>
          <a:extLst/>
        </p:spPr>
        <p:txBody>
          <a:bodyPr/>
          <a:lstStyle/>
          <a:p>
            <a:pPr eaLnBrk="1" hangingPunct="1">
              <a:defRPr/>
            </a:pPr>
            <a:r>
              <a:rPr lang="en-US">
                <a:noFill/>
                <a:ea typeface="+mn-ea"/>
              </a:rPr>
              <a:t> </a:t>
            </a:r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9D41675C-B97D-534B-9C85-3C203341BE27}" type="slidenum">
              <a:rPr lang="en-US" sz="1600">
                <a:solidFill>
                  <a:srgbClr val="898989"/>
                </a:solidFill>
              </a:rPr>
              <a:pPr/>
              <a:t>20</a:t>
            </a:fld>
            <a:endParaRPr lang="en-US" sz="1600">
              <a:solidFill>
                <a:srgbClr val="898989"/>
              </a:solidFill>
            </a:endParaRPr>
          </a:p>
        </p:txBody>
      </p:sp>
      <p:sp>
        <p:nvSpPr>
          <p:cNvPr id="26" name="TextBox 25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6553200" y="4396817"/>
            <a:ext cx="2541593" cy="1345433"/>
          </a:xfrm>
          <a:prstGeom prst="rect">
            <a:avLst/>
          </a:prstGeom>
          <a:blipFill rotWithShape="1">
            <a:blip r:embed="rId3"/>
            <a:stretch>
              <a:fillRect l="-2398" t="-2262"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  <a:latin typeface="Calibri" pitchFamily="34" charset="0"/>
                <a:ea typeface="+mn-ea"/>
              </a:rPr>
              <a:t> </a:t>
            </a:r>
          </a:p>
        </p:txBody>
      </p:sp>
      <p:grpSp>
        <p:nvGrpSpPr>
          <p:cNvPr id="21510" name="Group 24"/>
          <p:cNvGrpSpPr>
            <a:grpSpLocks/>
          </p:cNvGrpSpPr>
          <p:nvPr/>
        </p:nvGrpSpPr>
        <p:grpSpPr bwMode="auto">
          <a:xfrm>
            <a:off x="2549525" y="3224213"/>
            <a:ext cx="3698875" cy="3565525"/>
            <a:chOff x="2209799" y="2259258"/>
            <a:chExt cx="3698665" cy="3566160"/>
          </a:xfrm>
        </p:grpSpPr>
        <p:sp>
          <p:nvSpPr>
            <p:cNvPr id="27" name="Arc 26"/>
            <p:cNvSpPr/>
            <p:nvPr/>
          </p:nvSpPr>
          <p:spPr>
            <a:xfrm>
              <a:off x="2438386" y="2438677"/>
              <a:ext cx="3200218" cy="3199383"/>
            </a:xfrm>
            <a:prstGeom prst="arc">
              <a:avLst>
                <a:gd name="adj1" fmla="val 2707526"/>
                <a:gd name="adj2" fmla="val 18878719"/>
              </a:avLst>
            </a:prstGeom>
            <a:solidFill>
              <a:srgbClr val="BCE292"/>
            </a:solidFill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8" name="Oval 27"/>
            <p:cNvSpPr>
              <a:spLocks noChangeAspect="1"/>
            </p:cNvSpPr>
            <p:nvPr/>
          </p:nvSpPr>
          <p:spPr>
            <a:xfrm>
              <a:off x="3998810" y="3223042"/>
              <a:ext cx="1627095" cy="1627478"/>
            </a:xfrm>
            <a:prstGeom prst="ellipse">
              <a:avLst/>
            </a:prstGeom>
            <a:solidFill>
              <a:schemeClr val="accent1">
                <a:alpha val="0"/>
              </a:schemeClr>
            </a:solidFill>
            <a:ln w="1905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2438386" y="2438677"/>
              <a:ext cx="3200218" cy="3199383"/>
            </a:xfrm>
            <a:prstGeom prst="ellipse">
              <a:avLst/>
            </a:prstGeom>
            <a:solidFill>
              <a:schemeClr val="tx1">
                <a:alpha val="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grpSp>
          <p:nvGrpSpPr>
            <p:cNvPr id="21520" name="Group 29"/>
            <p:cNvGrpSpPr>
              <a:grpSpLocks/>
            </p:cNvGrpSpPr>
            <p:nvPr/>
          </p:nvGrpSpPr>
          <p:grpSpPr bwMode="auto">
            <a:xfrm>
              <a:off x="2438400" y="2438400"/>
              <a:ext cx="3200400" cy="3200400"/>
              <a:chOff x="2057400" y="1905000"/>
              <a:chExt cx="3200400" cy="3200400"/>
            </a:xfrm>
          </p:grpSpPr>
          <p:cxnSp>
            <p:nvCxnSpPr>
              <p:cNvPr id="43" name="Straight Arrow Connector 42"/>
              <p:cNvCxnSpPr/>
              <p:nvPr/>
            </p:nvCxnSpPr>
            <p:spPr>
              <a:xfrm>
                <a:off x="3657495" y="1905277"/>
                <a:ext cx="0" cy="3199383"/>
              </a:xfrm>
              <a:prstGeom prst="straightConnector1">
                <a:avLst/>
              </a:prstGeom>
              <a:ln w="15875">
                <a:solidFill>
                  <a:schemeClr val="tx1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Arrow Connector 43"/>
              <p:cNvCxnSpPr/>
              <p:nvPr/>
            </p:nvCxnSpPr>
            <p:spPr>
              <a:xfrm>
                <a:off x="2057386" y="3505762"/>
                <a:ext cx="3200218" cy="0"/>
              </a:xfrm>
              <a:prstGeom prst="straightConnector1">
                <a:avLst/>
              </a:prstGeom>
              <a:ln w="15875">
                <a:solidFill>
                  <a:schemeClr val="tx1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1" name="Oval 30"/>
            <p:cNvSpPr>
              <a:spLocks noChangeAspect="1"/>
            </p:cNvSpPr>
            <p:nvPr/>
          </p:nvSpPr>
          <p:spPr>
            <a:xfrm>
              <a:off x="4130565" y="3353240"/>
              <a:ext cx="1371522" cy="1371844"/>
            </a:xfrm>
            <a:prstGeom prst="ellipse">
              <a:avLst/>
            </a:prstGeom>
            <a:solidFill>
              <a:schemeClr val="accent1">
                <a:alpha val="0"/>
              </a:schemeClr>
            </a:solidFill>
            <a:ln w="1905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32" name="Straight Connector 31"/>
            <p:cNvCxnSpPr/>
            <p:nvPr/>
          </p:nvCxnSpPr>
          <p:spPr>
            <a:xfrm rot="2700000">
              <a:off x="3803371" y="4604413"/>
              <a:ext cx="1600485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-2700000">
              <a:off x="3803559" y="3472324"/>
              <a:ext cx="1600109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Oval 33"/>
            <p:cNvSpPr>
              <a:spLocks noChangeAspect="1"/>
            </p:cNvSpPr>
            <p:nvPr/>
          </p:nvSpPr>
          <p:spPr>
            <a:xfrm>
              <a:off x="4267082" y="3489789"/>
              <a:ext cx="1096901" cy="1097158"/>
            </a:xfrm>
            <a:prstGeom prst="ellipse">
              <a:avLst/>
            </a:prstGeom>
            <a:solidFill>
              <a:schemeClr val="accent1">
                <a:alpha val="0"/>
              </a:schemeClr>
            </a:solidFill>
            <a:ln w="1905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cxnSp>
          <p:nvCxnSpPr>
            <p:cNvPr id="35" name="Straight Connector 34"/>
            <p:cNvCxnSpPr/>
            <p:nvPr/>
          </p:nvCxnSpPr>
          <p:spPr>
            <a:xfrm flipH="1" flipV="1">
              <a:off x="4424236" y="3646980"/>
              <a:ext cx="376216" cy="392182"/>
            </a:xfrm>
            <a:prstGeom prst="line">
              <a:avLst/>
            </a:prstGeom>
            <a:ln w="31750">
              <a:solidFill>
                <a:srgbClr val="FF0000"/>
              </a:solidFill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4038495" y="4039162"/>
              <a:ext cx="761957" cy="0"/>
            </a:xfrm>
            <a:prstGeom prst="line">
              <a:avLst/>
            </a:prstGeom>
            <a:ln w="31750">
              <a:solidFill>
                <a:srgbClr val="333399"/>
              </a:solidFill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Box 36"/>
            <p:cNvSpPr txBox="1">
              <a:spLocks noRot="1" noChangeAspect="1" noMove="1" noResize="1" noEditPoints="1" noAdjustHandles="1" noChangeArrowheads="1" noChangeShapeType="1" noTextEdit="1"/>
            </p:cNvSpPr>
            <p:nvPr/>
          </p:nvSpPr>
          <p:spPr>
            <a:xfrm>
              <a:off x="4492756" y="3531214"/>
              <a:ext cx="554895" cy="323165"/>
            </a:xfrm>
            <a:prstGeom prst="rect">
              <a:avLst/>
            </a:prstGeom>
            <a:blipFill rotWithShape="1">
              <a:blip r:embed="rId4"/>
              <a:stretch>
                <a:fillRect/>
              </a:stretch>
            </a:blipFill>
          </p:spPr>
          <p:txBody>
            <a:bodyPr/>
            <a:lstStyle/>
            <a:p>
              <a:pPr>
                <a:defRPr/>
              </a:pPr>
              <a:r>
                <a:rPr lang="en-US">
                  <a:noFill/>
                  <a:latin typeface="Calibri" pitchFamily="34" charset="0"/>
                  <a:ea typeface="+mn-ea"/>
                </a:rPr>
                <a:t> </a:t>
              </a:r>
            </a:p>
          </p:txBody>
        </p:sp>
        <p:sp>
          <p:nvSpPr>
            <p:cNvPr id="38" name="TextBox 37"/>
            <p:cNvSpPr txBox="1">
              <a:spLocks noRot="1" noChangeAspect="1" noMove="1" noResize="1" noEditPoints="1" noAdjustHandles="1" noChangeArrowheads="1" noChangeShapeType="1" noTextEdit="1"/>
            </p:cNvSpPr>
            <p:nvPr/>
          </p:nvSpPr>
          <p:spPr>
            <a:xfrm>
              <a:off x="4259481" y="4042180"/>
              <a:ext cx="535018" cy="323165"/>
            </a:xfrm>
            <a:prstGeom prst="rect">
              <a:avLst/>
            </a:prstGeom>
            <a:blipFill rotWithShape="1">
              <a:blip r:embed="rId5"/>
              <a:stretch>
                <a:fillRect/>
              </a:stretch>
            </a:blipFill>
          </p:spPr>
          <p:txBody>
            <a:bodyPr/>
            <a:lstStyle/>
            <a:p>
              <a:pPr>
                <a:defRPr/>
              </a:pPr>
              <a:r>
                <a:rPr lang="en-US">
                  <a:noFill/>
                  <a:latin typeface="Calibri" pitchFamily="34" charset="0"/>
                  <a:ea typeface="+mn-ea"/>
                </a:rPr>
                <a:t> </a:t>
              </a:r>
            </a:p>
          </p:txBody>
        </p:sp>
        <p:sp>
          <p:nvSpPr>
            <p:cNvPr id="39" name="Arc 38"/>
            <p:cNvSpPr>
              <a:spLocks noChangeAspect="1"/>
            </p:cNvSpPr>
            <p:nvPr/>
          </p:nvSpPr>
          <p:spPr>
            <a:xfrm>
              <a:off x="4716320" y="3932781"/>
              <a:ext cx="209538" cy="211175"/>
            </a:xfrm>
            <a:prstGeom prst="arc">
              <a:avLst>
                <a:gd name="adj1" fmla="val 13219341"/>
                <a:gd name="adj2" fmla="val 0"/>
              </a:avLst>
            </a:prstGeom>
            <a:ln w="12700">
              <a:solidFill>
                <a:schemeClr val="tx1"/>
              </a:solidFill>
              <a:headEnd type="stealth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0" name="Arc 39"/>
            <p:cNvSpPr>
              <a:spLocks noChangeAspect="1"/>
            </p:cNvSpPr>
            <p:nvPr/>
          </p:nvSpPr>
          <p:spPr>
            <a:xfrm>
              <a:off x="2209799" y="2259258"/>
              <a:ext cx="3566910" cy="3566160"/>
            </a:xfrm>
            <a:prstGeom prst="arc">
              <a:avLst>
                <a:gd name="adj1" fmla="val 18969846"/>
                <a:gd name="adj2" fmla="val 0"/>
              </a:avLst>
            </a:prstGeom>
            <a:ln w="31750">
              <a:solidFill>
                <a:schemeClr val="tx1"/>
              </a:solidFill>
              <a:prstDash val="sysDash"/>
              <a:headEnd type="arrow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1" name="TextBox 40"/>
            <p:cNvSpPr txBox="1">
              <a:spLocks noRot="1" noChangeAspect="1" noMove="1" noResize="1" noEditPoints="1" noAdjustHandles="1" noChangeArrowheads="1" noChangeShapeType="1" noTextEdit="1"/>
            </p:cNvSpPr>
            <p:nvPr/>
          </p:nvSpPr>
          <p:spPr>
            <a:xfrm>
              <a:off x="4771290" y="3736914"/>
              <a:ext cx="564577" cy="292388"/>
            </a:xfrm>
            <a:prstGeom prst="rect">
              <a:avLst/>
            </a:prstGeom>
            <a:blipFill rotWithShape="1">
              <a:blip r:embed="rId6"/>
              <a:stretch>
                <a:fillRect/>
              </a:stretch>
            </a:blipFill>
          </p:spPr>
          <p:txBody>
            <a:bodyPr/>
            <a:lstStyle/>
            <a:p>
              <a:pPr>
                <a:defRPr/>
              </a:pPr>
              <a:r>
                <a:rPr lang="en-US">
                  <a:noFill/>
                  <a:latin typeface="Calibri" pitchFamily="34" charset="0"/>
                  <a:ea typeface="+mn-ea"/>
                </a:rPr>
                <a:t> </a:t>
              </a:r>
            </a:p>
          </p:txBody>
        </p:sp>
        <p:sp>
          <p:nvSpPr>
            <p:cNvPr id="42" name="TextBox 41"/>
            <p:cNvSpPr txBox="1">
              <a:spLocks noRot="1" noChangeAspect="1" noMove="1" noResize="1" noEditPoints="1" noAdjustHandles="1" noChangeArrowheads="1" noChangeShapeType="1" noTextEdit="1"/>
            </p:cNvSpPr>
            <p:nvPr/>
          </p:nvSpPr>
          <p:spPr>
            <a:xfrm>
              <a:off x="5562600" y="2895600"/>
              <a:ext cx="345864" cy="484556"/>
            </a:xfrm>
            <a:prstGeom prst="rect">
              <a:avLst/>
            </a:prstGeom>
            <a:blipFill rotWithShape="1">
              <a:blip r:embed="rId7"/>
              <a:stretch>
                <a:fillRect b="-2500"/>
              </a:stretch>
            </a:blipFill>
          </p:spPr>
          <p:txBody>
            <a:bodyPr/>
            <a:lstStyle/>
            <a:p>
              <a:pPr>
                <a:defRPr/>
              </a:pPr>
              <a:r>
                <a:rPr lang="en-US">
                  <a:noFill/>
                  <a:latin typeface="Calibri" pitchFamily="34" charset="0"/>
                  <a:ea typeface="+mn-ea"/>
                </a:rPr>
                <a:t> </a:t>
              </a:r>
            </a:p>
          </p:txBody>
        </p:sp>
      </p:grpSp>
      <p:cxnSp>
        <p:nvCxnSpPr>
          <p:cNvPr id="45" name="Straight Connector 44"/>
          <p:cNvCxnSpPr>
            <a:cxnSpLocks noChangeShapeType="1"/>
          </p:cNvCxnSpPr>
          <p:nvPr/>
        </p:nvCxnSpPr>
        <p:spPr bwMode="auto">
          <a:xfrm flipH="1">
            <a:off x="2797175" y="5562600"/>
            <a:ext cx="363538" cy="2921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1512" name="TextBox 45"/>
          <p:cNvSpPr txBox="1">
            <a:spLocks noChangeArrowheads="1"/>
          </p:cNvSpPr>
          <p:nvPr/>
        </p:nvSpPr>
        <p:spPr bwMode="auto">
          <a:xfrm>
            <a:off x="1219200" y="5791200"/>
            <a:ext cx="15954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/>
            <a:r>
              <a:rPr lang="en-US" sz="1600">
                <a:solidFill>
                  <a:srgbClr val="7030A0"/>
                </a:solidFill>
              </a:rPr>
              <a:t>Successful attack</a:t>
            </a:r>
          </a:p>
          <a:p>
            <a:pPr algn="ctr"/>
            <a:r>
              <a:rPr lang="en-US" sz="1600">
                <a:solidFill>
                  <a:srgbClr val="7030A0"/>
                </a:solidFill>
              </a:rPr>
              <a:t>region</a:t>
            </a:r>
          </a:p>
        </p:txBody>
      </p:sp>
      <p:sp>
        <p:nvSpPr>
          <p:cNvPr id="21513" name="TextBox 46"/>
          <p:cNvSpPr txBox="1">
            <a:spLocks noChangeArrowheads="1"/>
          </p:cNvSpPr>
          <p:nvPr/>
        </p:nvSpPr>
        <p:spPr bwMode="auto">
          <a:xfrm>
            <a:off x="7010400" y="2373313"/>
            <a:ext cx="14890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1800"/>
              <a:t>Eve to Bob FO</a:t>
            </a:r>
          </a:p>
        </p:txBody>
      </p:sp>
      <p:cxnSp>
        <p:nvCxnSpPr>
          <p:cNvPr id="48" name="Straight Arrow Connector 47"/>
          <p:cNvCxnSpPr>
            <a:stCxn id="21513" idx="1"/>
          </p:cNvCxnSpPr>
          <p:nvPr/>
        </p:nvCxnSpPr>
        <p:spPr>
          <a:xfrm flipH="1" flipV="1">
            <a:off x="5902325" y="2133600"/>
            <a:ext cx="1108075" cy="425450"/>
          </a:xfrm>
          <a:prstGeom prst="straightConnector1">
            <a:avLst/>
          </a:prstGeom>
          <a:ln w="1270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ectangle 48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004950" y="1524000"/>
            <a:ext cx="5061642" cy="1130822"/>
          </a:xfrm>
          <a:prstGeom prst="rect">
            <a:avLst/>
          </a:prstGeom>
          <a:blipFill rotWithShape="1">
            <a:blip r:embed="rId8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  <a:latin typeface="Calibri" pitchFamily="34" charset="0"/>
                <a:ea typeface="+mn-ea"/>
              </a:rPr>
              <a:t> </a:t>
            </a:r>
          </a:p>
        </p:txBody>
      </p:sp>
      <p:sp>
        <p:nvSpPr>
          <p:cNvPr id="50" name="Rectangle 49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81050" y="3059875"/>
            <a:ext cx="4572000" cy="1620765"/>
          </a:xfrm>
          <a:prstGeom prst="rect">
            <a:avLst/>
          </a:prstGeom>
          <a:blipFill rotWithShape="1">
            <a:blip r:embed="rId9"/>
            <a:stretch>
              <a:fillRect l="-2000" b="-3008"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  <a:latin typeface="Calibri" pitchFamily="34" charset="0"/>
                <a:ea typeface="+mn-ea"/>
              </a:rPr>
              <a:t> 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4/30/2014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INFOCOM 2014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Calibri" charset="0"/>
              </a:rPr>
              <a:t>Experimental Evaluation (</a:t>
            </a:r>
            <a:r>
              <a:rPr lang="en-US" dirty="0" err="1" smtClean="0">
                <a:latin typeface="Calibri" charset="0"/>
              </a:rPr>
              <a:t>con’d</a:t>
            </a:r>
            <a:r>
              <a:rPr lang="en-US" dirty="0" smtClean="0">
                <a:latin typeface="Calibri" charset="0"/>
              </a:rPr>
              <a:t>)</a:t>
            </a:r>
            <a:endParaRPr lang="en-US" dirty="0">
              <a:latin typeface="Calibri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762000"/>
            <a:ext cx="8915400" cy="5486400"/>
          </a:xfrm>
        </p:spPr>
        <p:txBody>
          <a:bodyPr/>
          <a:lstStyle/>
          <a:p>
            <a:pPr eaLnBrk="1" hangingPunct="1"/>
            <a:r>
              <a:rPr lang="en-US" dirty="0">
                <a:latin typeface="Calibri" charset="0"/>
              </a:rPr>
              <a:t>Estimated FO after LTSs</a:t>
            </a:r>
            <a:endParaRPr lang="en-US" i="1" dirty="0">
              <a:latin typeface="Cambria Math" charset="0"/>
            </a:endParaRPr>
          </a:p>
          <a:p>
            <a:pPr lvl="1" eaLnBrk="1" hangingPunct="1"/>
            <a:r>
              <a:rPr lang="en-US" dirty="0">
                <a:latin typeface="Calibri" charset="0"/>
              </a:rPr>
              <a:t>d</a:t>
            </a:r>
            <a:r>
              <a:rPr lang="en-US" baseline="-25000" dirty="0">
                <a:latin typeface="Calibri" charset="0"/>
              </a:rPr>
              <a:t>eb</a:t>
            </a:r>
            <a:r>
              <a:rPr lang="en-US" dirty="0">
                <a:latin typeface="Calibri" charset="0"/>
              </a:rPr>
              <a:t>: Eve-to-Bob to Alice-to-Bob distance ratio (equivalent to SJR)</a:t>
            </a:r>
          </a:p>
          <a:p>
            <a:pPr lvl="1" eaLnBrk="1" hangingPunct="1"/>
            <a:r>
              <a:rPr lang="en-US" dirty="0">
                <a:latin typeface="Calibri" charset="0"/>
              </a:rPr>
              <a:t>Sequence Hopping (SH) is often successful in mitigating the FO attack</a:t>
            </a:r>
          </a:p>
          <a:p>
            <a:pPr lvl="1" eaLnBrk="1" hangingPunct="1"/>
            <a:endParaRPr lang="en-US" dirty="0">
              <a:latin typeface="Calibri" charset="0"/>
            </a:endParaRPr>
          </a:p>
          <a:p>
            <a:pPr lvl="1" eaLnBrk="1" hangingPunct="1"/>
            <a:endParaRPr lang="en-US" dirty="0">
              <a:latin typeface="Calibri" charset="0"/>
            </a:endParaRPr>
          </a:p>
          <a:p>
            <a:pPr lvl="1" eaLnBrk="1" hangingPunct="1"/>
            <a:endParaRPr lang="en-US" dirty="0">
              <a:latin typeface="Calibri" charset="0"/>
            </a:endParaRPr>
          </a:p>
          <a:p>
            <a:pPr lvl="1" eaLnBrk="1" hangingPunct="1"/>
            <a:endParaRPr lang="en-US" dirty="0">
              <a:latin typeface="Calibri" charset="0"/>
            </a:endParaRPr>
          </a:p>
          <a:p>
            <a:pPr lvl="1" eaLnBrk="1" hangingPunct="1"/>
            <a:endParaRPr lang="en-US" dirty="0">
              <a:latin typeface="Calibri" charset="0"/>
            </a:endParaRPr>
          </a:p>
          <a:p>
            <a:pPr lvl="1" eaLnBrk="1" hangingPunct="1"/>
            <a:endParaRPr lang="en-US" dirty="0">
              <a:latin typeface="Calibri" charset="0"/>
            </a:endParaRPr>
          </a:p>
          <a:p>
            <a:pPr lvl="1" eaLnBrk="1" hangingPunct="1"/>
            <a:endParaRPr lang="en-US" dirty="0">
              <a:latin typeface="Calibri" charset="0"/>
            </a:endParaRPr>
          </a:p>
          <a:p>
            <a:pPr lvl="1" eaLnBrk="1" hangingPunct="1"/>
            <a:endParaRPr lang="en-US" dirty="0">
              <a:latin typeface="Calibri" charset="0"/>
            </a:endParaRPr>
          </a:p>
          <a:p>
            <a:pPr lvl="1" eaLnBrk="1" hangingPunct="1"/>
            <a:endParaRPr lang="en-US" dirty="0">
              <a:latin typeface="Calibri" charset="0"/>
            </a:endParaRPr>
          </a:p>
          <a:p>
            <a:pPr eaLnBrk="1" hangingPunct="1"/>
            <a:r>
              <a:rPr lang="en-US" dirty="0">
                <a:latin typeface="Calibri" charset="0"/>
              </a:rPr>
              <a:t>The jammer </a:t>
            </a:r>
            <a:r>
              <a:rPr lang="en-US" dirty="0" smtClean="0">
                <a:latin typeface="Calibri" charset="0"/>
              </a:rPr>
              <a:t>is successful </a:t>
            </a:r>
            <a:r>
              <a:rPr lang="en-US" dirty="0">
                <a:latin typeface="Calibri" charset="0"/>
              </a:rPr>
              <a:t>even if </a:t>
            </a:r>
            <a:r>
              <a:rPr lang="en-US" dirty="0" smtClean="0">
                <a:latin typeface="Calibri" charset="0"/>
              </a:rPr>
              <a:t>he has a longer distance to the RX</a:t>
            </a:r>
            <a:endParaRPr lang="en-US" dirty="0">
              <a:latin typeface="Calibri" charset="0"/>
            </a:endParaRPr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BD85AC33-8A16-594E-A37E-8E18241F7771}" type="slidenum">
              <a:rPr lang="en-US" sz="1600">
                <a:solidFill>
                  <a:srgbClr val="898989"/>
                </a:solidFill>
              </a:rPr>
              <a:pPr/>
              <a:t>21</a:t>
            </a:fld>
            <a:endParaRPr lang="en-US" sz="1600">
              <a:solidFill>
                <a:srgbClr val="898989"/>
              </a:solidFill>
            </a:endParaRPr>
          </a:p>
        </p:txBody>
      </p:sp>
      <p:pic>
        <p:nvPicPr>
          <p:cNvPr id="28677" name="Picture 3" descr="C:\Users\rahbari\Documents\MATLAB\FO\USRP_presentati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2133600"/>
            <a:ext cx="4010025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Oval 30"/>
          <p:cNvSpPr/>
          <p:nvPr/>
        </p:nvSpPr>
        <p:spPr>
          <a:xfrm>
            <a:off x="3629025" y="2219325"/>
            <a:ext cx="1828800" cy="609600"/>
          </a:xfrm>
          <a:prstGeom prst="ellipse">
            <a:avLst/>
          </a:prstGeom>
          <a:solidFill>
            <a:srgbClr val="FF0000">
              <a:alpha val="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5257800" y="4191000"/>
            <a:ext cx="914400" cy="533400"/>
          </a:xfrm>
          <a:prstGeom prst="ellipse">
            <a:avLst/>
          </a:prstGeom>
          <a:solidFill>
            <a:srgbClr val="FF0000">
              <a:alpha val="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3" name="TextBox 32"/>
          <p:cNvSpPr txBox="1">
            <a:spLocks noChangeArrowheads="1"/>
          </p:cNvSpPr>
          <p:nvPr/>
        </p:nvSpPr>
        <p:spPr bwMode="auto">
          <a:xfrm>
            <a:off x="6515100" y="2600325"/>
            <a:ext cx="15621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1400"/>
              <a:t>Successful attack:</a:t>
            </a:r>
            <a:br>
              <a:rPr lang="en-US" sz="1400"/>
            </a:br>
            <a:r>
              <a:rPr lang="en-US" sz="1400"/>
              <a:t>One shift </a:t>
            </a:r>
            <a:r>
              <a:rPr lang="en-US" sz="1400" u="sng"/>
              <a:t>forward</a:t>
            </a:r>
          </a:p>
        </p:txBody>
      </p:sp>
      <p:cxnSp>
        <p:nvCxnSpPr>
          <p:cNvPr id="34" name="Straight Arrow Connector 33"/>
          <p:cNvCxnSpPr>
            <a:cxnSpLocks noChangeShapeType="1"/>
            <a:stCxn id="31" idx="6"/>
            <a:endCxn id="33" idx="1"/>
          </p:cNvCxnSpPr>
          <p:nvPr/>
        </p:nvCxnSpPr>
        <p:spPr bwMode="auto">
          <a:xfrm>
            <a:off x="5457825" y="2524125"/>
            <a:ext cx="1057275" cy="338138"/>
          </a:xfrm>
          <a:prstGeom prst="straightConnector1">
            <a:avLst/>
          </a:prstGeom>
          <a:noFill/>
          <a:ln w="22225">
            <a:solidFill>
              <a:schemeClr val="tx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6" name="TextBox 35"/>
          <p:cNvSpPr txBox="1">
            <a:spLocks noChangeArrowheads="1"/>
          </p:cNvSpPr>
          <p:nvPr/>
        </p:nvSpPr>
        <p:spPr bwMode="auto">
          <a:xfrm>
            <a:off x="6629400" y="3619500"/>
            <a:ext cx="1752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1400"/>
              <a:t>Successful attack:</a:t>
            </a:r>
            <a:br>
              <a:rPr lang="en-US" sz="1400"/>
            </a:br>
            <a:r>
              <a:rPr lang="en-US" sz="1400"/>
              <a:t>Two shifts </a:t>
            </a:r>
            <a:r>
              <a:rPr lang="en-US" sz="1400" u="sng"/>
              <a:t>backward</a:t>
            </a:r>
          </a:p>
        </p:txBody>
      </p:sp>
      <p:cxnSp>
        <p:nvCxnSpPr>
          <p:cNvPr id="37" name="Straight Arrow Connector 36"/>
          <p:cNvCxnSpPr>
            <a:cxnSpLocks noChangeShapeType="1"/>
            <a:stCxn id="32" idx="6"/>
            <a:endCxn id="36" idx="1"/>
          </p:cNvCxnSpPr>
          <p:nvPr/>
        </p:nvCxnSpPr>
        <p:spPr bwMode="auto">
          <a:xfrm flipV="1">
            <a:off x="6172200" y="3881438"/>
            <a:ext cx="457200" cy="576262"/>
          </a:xfrm>
          <a:prstGeom prst="straightConnector1">
            <a:avLst/>
          </a:prstGeom>
          <a:noFill/>
          <a:ln w="22225">
            <a:solidFill>
              <a:schemeClr val="tx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4/30/2014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INFOCOM 2014</a:t>
            </a:r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81400" y="4800600"/>
            <a:ext cx="1841500" cy="3842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 animBg="1"/>
      <p:bldP spid="33" grpId="0"/>
      <p:bldP spid="3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Step 4: Accounting for Synchronization Errors</a:t>
            </a:r>
          </a:p>
        </p:txBody>
      </p:sp>
      <p:sp>
        <p:nvSpPr>
          <p:cNvPr id="3" name="Content Placeholder 2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xfrm>
            <a:off x="76200" y="762000"/>
            <a:ext cx="8915400" cy="5437398"/>
          </a:xfrm>
          <a:blipFill rotWithShape="1">
            <a:blip r:embed="rId3"/>
            <a:stretch>
              <a:fillRect l="-1094" t="-561"/>
            </a:stretch>
          </a:blipFill>
          <a:extLst/>
        </p:spPr>
        <p:txBody>
          <a:bodyPr/>
          <a:lstStyle/>
          <a:p>
            <a:pPr eaLnBrk="1" hangingPunct="1">
              <a:defRPr/>
            </a:pPr>
            <a:r>
              <a:rPr lang="en-US">
                <a:noFill/>
                <a:ea typeface="+mn-ea"/>
              </a:rPr>
              <a:t> </a:t>
            </a:r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932CEE89-69DF-4843-94DD-2A73B9B9DE13}" type="slidenum">
              <a:rPr lang="en-US" sz="1600">
                <a:solidFill>
                  <a:srgbClr val="898989"/>
                </a:solidFill>
              </a:rPr>
              <a:pPr/>
              <a:t>22</a:t>
            </a:fld>
            <a:endParaRPr lang="en-US" sz="1600">
              <a:solidFill>
                <a:srgbClr val="898989"/>
              </a:solidFill>
            </a:endParaRPr>
          </a:p>
        </p:txBody>
      </p:sp>
      <p:grpSp>
        <p:nvGrpSpPr>
          <p:cNvPr id="24581" name="Group 17"/>
          <p:cNvGrpSpPr>
            <a:grpSpLocks/>
          </p:cNvGrpSpPr>
          <p:nvPr/>
        </p:nvGrpSpPr>
        <p:grpSpPr bwMode="auto">
          <a:xfrm>
            <a:off x="3962400" y="3429000"/>
            <a:ext cx="5029200" cy="3048000"/>
            <a:chOff x="1635868" y="1777092"/>
            <a:chExt cx="5831732" cy="3321547"/>
          </a:xfrm>
        </p:grpSpPr>
        <p:grpSp>
          <p:nvGrpSpPr>
            <p:cNvPr id="24582" name="Group 18"/>
            <p:cNvGrpSpPr>
              <a:grpSpLocks/>
            </p:cNvGrpSpPr>
            <p:nvPr/>
          </p:nvGrpSpPr>
          <p:grpSpPr bwMode="auto">
            <a:xfrm>
              <a:off x="1635868" y="2209800"/>
              <a:ext cx="5831732" cy="2888839"/>
              <a:chOff x="1635868" y="2209800"/>
              <a:chExt cx="5831732" cy="2888839"/>
            </a:xfrm>
          </p:grpSpPr>
          <p:sp>
            <p:nvSpPr>
              <p:cNvPr id="21" name="Oval 20"/>
              <p:cNvSpPr>
                <a:spLocks noChangeAspect="1"/>
              </p:cNvSpPr>
              <p:nvPr/>
            </p:nvSpPr>
            <p:spPr>
              <a:xfrm>
                <a:off x="2438467" y="2209585"/>
                <a:ext cx="381051" cy="380594"/>
              </a:xfrm>
              <a:prstGeom prst="ellipse">
                <a:avLst/>
              </a:prstGeom>
              <a:solidFill>
                <a:schemeClr val="tx1">
                  <a:alpha val="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500" dirty="0">
                    <a:solidFill>
                      <a:schemeClr val="tx1"/>
                    </a:solidFill>
                  </a:rPr>
                  <a:t>1</a:t>
                </a:r>
              </a:p>
            </p:txBody>
          </p:sp>
          <p:sp>
            <p:nvSpPr>
              <p:cNvPr id="22" name="Oval 21"/>
              <p:cNvSpPr>
                <a:spLocks noChangeAspect="1"/>
              </p:cNvSpPr>
              <p:nvPr/>
            </p:nvSpPr>
            <p:spPr>
              <a:xfrm>
                <a:off x="1635868" y="2818536"/>
                <a:ext cx="381051" cy="382324"/>
              </a:xfrm>
              <a:prstGeom prst="ellipse">
                <a:avLst/>
              </a:prstGeom>
              <a:solidFill>
                <a:schemeClr val="tx1">
                  <a:alpha val="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500" dirty="0">
                    <a:solidFill>
                      <a:schemeClr val="tx1"/>
                    </a:solidFill>
                  </a:rPr>
                  <a:t>2</a:t>
                </a:r>
                <a:endParaRPr lang="en-US" sz="1500" dirty="0"/>
              </a:p>
            </p:txBody>
          </p:sp>
          <p:sp>
            <p:nvSpPr>
              <p:cNvPr id="23" name="Oval 22"/>
              <p:cNvSpPr>
                <a:spLocks noChangeAspect="1"/>
              </p:cNvSpPr>
              <p:nvPr/>
            </p:nvSpPr>
            <p:spPr>
              <a:xfrm>
                <a:off x="3264998" y="2818536"/>
                <a:ext cx="381050" cy="382324"/>
              </a:xfrm>
              <a:prstGeom prst="ellipse">
                <a:avLst/>
              </a:prstGeom>
              <a:solidFill>
                <a:schemeClr val="tx1">
                  <a:alpha val="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500" dirty="0">
                    <a:solidFill>
                      <a:schemeClr val="tx1"/>
                    </a:solidFill>
                  </a:rPr>
                  <a:t>5</a:t>
                </a:r>
                <a:endParaRPr lang="en-US" sz="1500" dirty="0"/>
              </a:p>
            </p:txBody>
          </p:sp>
          <p:sp>
            <p:nvSpPr>
              <p:cNvPr id="24" name="Oval 23"/>
              <p:cNvSpPr>
                <a:spLocks noChangeAspect="1"/>
              </p:cNvSpPr>
              <p:nvPr/>
            </p:nvSpPr>
            <p:spPr>
              <a:xfrm>
                <a:off x="2438467" y="3446516"/>
                <a:ext cx="381051" cy="380594"/>
              </a:xfrm>
              <a:prstGeom prst="ellipse">
                <a:avLst/>
              </a:prstGeom>
              <a:solidFill>
                <a:schemeClr val="tx1">
                  <a:alpha val="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500" dirty="0">
                    <a:solidFill>
                      <a:schemeClr val="tx1"/>
                    </a:solidFill>
                  </a:rPr>
                  <a:t>4</a:t>
                </a:r>
                <a:endParaRPr lang="en-US" sz="1500" dirty="0"/>
              </a:p>
            </p:txBody>
          </p:sp>
          <p:sp>
            <p:nvSpPr>
              <p:cNvPr id="25" name="Oval 24"/>
              <p:cNvSpPr>
                <a:spLocks noChangeAspect="1"/>
              </p:cNvSpPr>
              <p:nvPr/>
            </p:nvSpPr>
            <p:spPr>
              <a:xfrm>
                <a:off x="4038145" y="3446516"/>
                <a:ext cx="381050" cy="380594"/>
              </a:xfrm>
              <a:prstGeom prst="ellipse">
                <a:avLst/>
              </a:prstGeom>
              <a:solidFill>
                <a:schemeClr val="tx1">
                  <a:alpha val="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500" dirty="0">
                    <a:solidFill>
                      <a:schemeClr val="tx1"/>
                    </a:solidFill>
                  </a:rPr>
                  <a:t>7</a:t>
                </a:r>
                <a:endParaRPr lang="en-US" sz="1500" dirty="0"/>
              </a:p>
            </p:txBody>
          </p:sp>
          <p:sp>
            <p:nvSpPr>
              <p:cNvPr id="26" name="Oval 25"/>
              <p:cNvSpPr>
                <a:spLocks noChangeAspect="1"/>
              </p:cNvSpPr>
              <p:nvPr/>
            </p:nvSpPr>
            <p:spPr>
              <a:xfrm>
                <a:off x="3264998" y="3446516"/>
                <a:ext cx="381050" cy="380594"/>
              </a:xfrm>
              <a:prstGeom prst="ellipse">
                <a:avLst/>
              </a:prstGeom>
              <a:solidFill>
                <a:schemeClr val="tx1">
                  <a:alpha val="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500" dirty="0">
                    <a:solidFill>
                      <a:schemeClr val="tx1"/>
                    </a:solidFill>
                  </a:rPr>
                  <a:t>6</a:t>
                </a:r>
                <a:endParaRPr lang="en-US" sz="1500" dirty="0"/>
              </a:p>
            </p:txBody>
          </p:sp>
          <p:sp>
            <p:nvSpPr>
              <p:cNvPr id="27" name="Oval 26"/>
              <p:cNvSpPr>
                <a:spLocks noChangeAspect="1"/>
              </p:cNvSpPr>
              <p:nvPr/>
            </p:nvSpPr>
            <p:spPr>
              <a:xfrm>
                <a:off x="2438467" y="2818536"/>
                <a:ext cx="381051" cy="382324"/>
              </a:xfrm>
              <a:prstGeom prst="ellipse">
                <a:avLst/>
              </a:prstGeom>
              <a:solidFill>
                <a:schemeClr val="tx1">
                  <a:alpha val="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500" dirty="0">
                    <a:solidFill>
                      <a:schemeClr val="tx1"/>
                    </a:solidFill>
                  </a:rPr>
                  <a:t>3</a:t>
                </a:r>
                <a:endParaRPr lang="en-US" sz="1500" dirty="0"/>
              </a:p>
            </p:txBody>
          </p:sp>
          <p:sp>
            <p:nvSpPr>
              <p:cNvPr id="28" name="Oval 27"/>
              <p:cNvSpPr>
                <a:spLocks noChangeAspect="1"/>
              </p:cNvSpPr>
              <p:nvPr/>
            </p:nvSpPr>
            <p:spPr>
              <a:xfrm>
                <a:off x="4038145" y="4114285"/>
                <a:ext cx="381050" cy="382323"/>
              </a:xfrm>
              <a:prstGeom prst="ellipse">
                <a:avLst/>
              </a:prstGeom>
              <a:solidFill>
                <a:schemeClr val="tx1">
                  <a:alpha val="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500" dirty="0">
                    <a:solidFill>
                      <a:schemeClr val="tx1"/>
                    </a:solidFill>
                  </a:rPr>
                  <a:t>8</a:t>
                </a:r>
                <a:endParaRPr lang="en-US" sz="1500" dirty="0"/>
              </a:p>
            </p:txBody>
          </p:sp>
          <p:cxnSp>
            <p:nvCxnSpPr>
              <p:cNvPr id="29" name="Straight Arrow Connector 28"/>
              <p:cNvCxnSpPr>
                <a:stCxn id="22" idx="7"/>
                <a:endCxn id="21" idx="3"/>
              </p:cNvCxnSpPr>
              <p:nvPr/>
            </p:nvCxnSpPr>
            <p:spPr>
              <a:xfrm flipV="1">
                <a:off x="1961695" y="2534820"/>
                <a:ext cx="531998" cy="340805"/>
              </a:xfrm>
              <a:prstGeom prst="straightConnector1">
                <a:avLst/>
              </a:prstGeom>
              <a:ln w="15875">
                <a:solidFill>
                  <a:srgbClr val="0000CC"/>
                </a:solidFill>
                <a:headEnd type="arrow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Arrow Connector 31"/>
              <p:cNvCxnSpPr>
                <a:stCxn id="27" idx="0"/>
                <a:endCxn id="21" idx="4"/>
              </p:cNvCxnSpPr>
              <p:nvPr/>
            </p:nvCxnSpPr>
            <p:spPr>
              <a:xfrm flipV="1">
                <a:off x="2628073" y="2590179"/>
                <a:ext cx="0" cy="228356"/>
              </a:xfrm>
              <a:prstGeom prst="straightConnector1">
                <a:avLst/>
              </a:prstGeom>
              <a:ln w="15875">
                <a:solidFill>
                  <a:srgbClr val="00B050"/>
                </a:solidFill>
                <a:headEnd type="arrow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Arrow Connector 33"/>
              <p:cNvCxnSpPr>
                <a:stCxn id="23" idx="1"/>
                <a:endCxn id="21" idx="5"/>
              </p:cNvCxnSpPr>
              <p:nvPr/>
            </p:nvCxnSpPr>
            <p:spPr>
              <a:xfrm flipH="1" flipV="1">
                <a:off x="2764294" y="2534820"/>
                <a:ext cx="555929" cy="340805"/>
              </a:xfrm>
              <a:prstGeom prst="straightConnector1">
                <a:avLst/>
              </a:prstGeom>
              <a:ln w="15875">
                <a:solidFill>
                  <a:srgbClr val="00B050"/>
                </a:solidFill>
                <a:headEnd type="arrow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Arrow Connector 34"/>
              <p:cNvCxnSpPr>
                <a:stCxn id="24" idx="0"/>
                <a:endCxn id="27" idx="4"/>
              </p:cNvCxnSpPr>
              <p:nvPr/>
            </p:nvCxnSpPr>
            <p:spPr>
              <a:xfrm flipV="1">
                <a:off x="2628073" y="3200860"/>
                <a:ext cx="0" cy="245656"/>
              </a:xfrm>
              <a:prstGeom prst="straightConnector1">
                <a:avLst/>
              </a:prstGeom>
              <a:ln w="15875">
                <a:solidFill>
                  <a:srgbClr val="0000CC"/>
                </a:solidFill>
                <a:headEnd type="arrow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Arrow Connector 35"/>
              <p:cNvCxnSpPr>
                <a:stCxn id="26" idx="0"/>
                <a:endCxn id="23" idx="4"/>
              </p:cNvCxnSpPr>
              <p:nvPr/>
            </p:nvCxnSpPr>
            <p:spPr>
              <a:xfrm flipV="1">
                <a:off x="3456444" y="3200860"/>
                <a:ext cx="0" cy="245656"/>
              </a:xfrm>
              <a:prstGeom prst="straightConnector1">
                <a:avLst/>
              </a:prstGeom>
              <a:ln w="15875">
                <a:solidFill>
                  <a:srgbClr val="0000CC"/>
                </a:solidFill>
                <a:headEnd type="arrow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Arrow Connector 36"/>
              <p:cNvCxnSpPr>
                <a:stCxn id="25" idx="1"/>
                <a:endCxn id="23" idx="5"/>
              </p:cNvCxnSpPr>
              <p:nvPr/>
            </p:nvCxnSpPr>
            <p:spPr>
              <a:xfrm flipH="1" flipV="1">
                <a:off x="3590824" y="3143770"/>
                <a:ext cx="504386" cy="358105"/>
              </a:xfrm>
              <a:prstGeom prst="straightConnector1">
                <a:avLst/>
              </a:prstGeom>
              <a:ln w="15875">
                <a:solidFill>
                  <a:srgbClr val="00B050"/>
                </a:solidFill>
                <a:headEnd type="arrow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Arrow Connector 37"/>
              <p:cNvCxnSpPr>
                <a:stCxn id="28" idx="0"/>
                <a:endCxn id="25" idx="4"/>
              </p:cNvCxnSpPr>
              <p:nvPr/>
            </p:nvCxnSpPr>
            <p:spPr>
              <a:xfrm flipV="1">
                <a:off x="4229590" y="3827110"/>
                <a:ext cx="0" cy="287175"/>
              </a:xfrm>
              <a:prstGeom prst="straightConnector1">
                <a:avLst/>
              </a:prstGeom>
              <a:ln w="15875">
                <a:solidFill>
                  <a:srgbClr val="0000CC"/>
                </a:solidFill>
                <a:headEnd type="arrow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>
                <a:off x="5486873" y="2811616"/>
                <a:ext cx="381051" cy="382324"/>
              </a:xfrm>
              <a:prstGeom prst="ellipse">
                <a:avLst/>
              </a:prstGeom>
              <a:solidFill>
                <a:schemeClr val="tx1">
                  <a:alpha val="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500" dirty="0">
                    <a:solidFill>
                      <a:schemeClr val="tx1"/>
                    </a:solidFill>
                  </a:rPr>
                  <a:t>9</a:t>
                </a:r>
                <a:endParaRPr lang="en-US" sz="1500" dirty="0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>
                <a:off x="4684273" y="3422296"/>
                <a:ext cx="381051" cy="380594"/>
              </a:xfrm>
              <a:prstGeom prst="ellipse">
                <a:avLst/>
              </a:prstGeom>
              <a:solidFill>
                <a:schemeClr val="tx1">
                  <a:alpha val="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500" dirty="0">
                    <a:solidFill>
                      <a:schemeClr val="tx1"/>
                    </a:solidFill>
                  </a:rPr>
                  <a:t>10</a:t>
                </a:r>
                <a:endParaRPr lang="en-US" sz="1500" dirty="0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>
                <a:off x="6313404" y="3422296"/>
                <a:ext cx="381050" cy="380594"/>
              </a:xfrm>
              <a:prstGeom prst="ellipse">
                <a:avLst/>
              </a:prstGeom>
              <a:solidFill>
                <a:schemeClr val="tx1">
                  <a:alpha val="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rIns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500" dirty="0">
                    <a:solidFill>
                      <a:schemeClr val="tx1"/>
                    </a:solidFill>
                  </a:rPr>
                  <a:t>13</a:t>
                </a:r>
                <a:endParaRPr lang="en-US" sz="1500" dirty="0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>
                <a:off x="5486873" y="4048546"/>
                <a:ext cx="381051" cy="380594"/>
              </a:xfrm>
              <a:prstGeom prst="ellipse">
                <a:avLst/>
              </a:prstGeom>
              <a:solidFill>
                <a:schemeClr val="tx1">
                  <a:alpha val="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rIns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500" dirty="0">
                    <a:solidFill>
                      <a:schemeClr val="tx1"/>
                    </a:solidFill>
                  </a:rPr>
                  <a:t>12</a:t>
                </a:r>
                <a:endParaRPr lang="en-US" sz="1500" dirty="0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>
                <a:off x="7086550" y="4048546"/>
                <a:ext cx="381050" cy="380594"/>
              </a:xfrm>
              <a:prstGeom prst="ellipse">
                <a:avLst/>
              </a:prstGeom>
              <a:solidFill>
                <a:schemeClr val="tx1">
                  <a:alpha val="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rIns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500" dirty="0">
                    <a:solidFill>
                      <a:schemeClr val="tx1"/>
                    </a:solidFill>
                  </a:rPr>
                  <a:t>15</a:t>
                </a:r>
                <a:endParaRPr lang="en-US" sz="1500" dirty="0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>
                <a:off x="6313404" y="4048546"/>
                <a:ext cx="381050" cy="380594"/>
              </a:xfrm>
              <a:prstGeom prst="ellipse">
                <a:avLst/>
              </a:prstGeom>
              <a:solidFill>
                <a:schemeClr val="tx1">
                  <a:alpha val="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rIns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500" dirty="0">
                    <a:solidFill>
                      <a:schemeClr val="tx1"/>
                    </a:solidFill>
                  </a:rPr>
                  <a:t>14</a:t>
                </a:r>
                <a:endParaRPr lang="en-US" sz="1500" dirty="0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>
                <a:off x="5486873" y="3422296"/>
                <a:ext cx="381051" cy="380594"/>
              </a:xfrm>
              <a:prstGeom prst="ellipse">
                <a:avLst/>
              </a:prstGeom>
              <a:solidFill>
                <a:schemeClr val="tx1">
                  <a:alpha val="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rIns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500" dirty="0">
                    <a:solidFill>
                      <a:schemeClr val="tx1"/>
                    </a:solidFill>
                  </a:rPr>
                  <a:t>11</a:t>
                </a:r>
                <a:endParaRPr lang="en-US" sz="1500" dirty="0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>
                <a:off x="7086550" y="4718045"/>
                <a:ext cx="381050" cy="380594"/>
              </a:xfrm>
              <a:prstGeom prst="ellipse">
                <a:avLst/>
              </a:prstGeom>
              <a:solidFill>
                <a:schemeClr val="tx1">
                  <a:alpha val="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rIns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500" dirty="0">
                    <a:solidFill>
                      <a:schemeClr val="tx1"/>
                    </a:solidFill>
                  </a:rPr>
                  <a:t>16</a:t>
                </a:r>
                <a:endParaRPr lang="en-US" sz="1500" dirty="0"/>
              </a:p>
            </p:txBody>
          </p:sp>
          <p:cxnSp>
            <p:nvCxnSpPr>
              <p:cNvPr id="47" name="Straight Arrow Connector 46"/>
              <p:cNvCxnSpPr>
                <a:stCxn id="40" idx="7"/>
                <a:endCxn id="39" idx="3"/>
              </p:cNvCxnSpPr>
              <p:nvPr/>
            </p:nvCxnSpPr>
            <p:spPr>
              <a:xfrm flipV="1">
                <a:off x="5008258" y="3136850"/>
                <a:ext cx="533839" cy="340805"/>
              </a:xfrm>
              <a:prstGeom prst="straightConnector1">
                <a:avLst/>
              </a:prstGeom>
              <a:ln w="15875">
                <a:solidFill>
                  <a:srgbClr val="0000CC"/>
                </a:solidFill>
                <a:headEnd type="arrow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Arrow Connector 47"/>
              <p:cNvCxnSpPr>
                <a:stCxn id="45" idx="0"/>
                <a:endCxn id="39" idx="4"/>
              </p:cNvCxnSpPr>
              <p:nvPr/>
            </p:nvCxnSpPr>
            <p:spPr>
              <a:xfrm flipV="1">
                <a:off x="5676478" y="3193940"/>
                <a:ext cx="0" cy="228356"/>
              </a:xfrm>
              <a:prstGeom prst="straightConnector1">
                <a:avLst/>
              </a:prstGeom>
              <a:ln w="15875">
                <a:solidFill>
                  <a:srgbClr val="00B050"/>
                </a:solidFill>
                <a:headEnd type="arrow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Arrow Connector 48"/>
              <p:cNvCxnSpPr>
                <a:stCxn id="41" idx="1"/>
                <a:endCxn id="39" idx="5"/>
              </p:cNvCxnSpPr>
              <p:nvPr/>
            </p:nvCxnSpPr>
            <p:spPr>
              <a:xfrm flipH="1" flipV="1">
                <a:off x="5810858" y="3136850"/>
                <a:ext cx="557770" cy="340805"/>
              </a:xfrm>
              <a:prstGeom prst="straightConnector1">
                <a:avLst/>
              </a:prstGeom>
              <a:ln w="15875">
                <a:solidFill>
                  <a:srgbClr val="00B050"/>
                </a:solidFill>
                <a:headEnd type="arrow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Arrow Connector 49"/>
              <p:cNvCxnSpPr>
                <a:stCxn id="42" idx="0"/>
                <a:endCxn id="45" idx="4"/>
              </p:cNvCxnSpPr>
              <p:nvPr/>
            </p:nvCxnSpPr>
            <p:spPr>
              <a:xfrm flipV="1">
                <a:off x="5676478" y="3802890"/>
                <a:ext cx="0" cy="245656"/>
              </a:xfrm>
              <a:prstGeom prst="straightConnector1">
                <a:avLst/>
              </a:prstGeom>
              <a:ln w="15875">
                <a:solidFill>
                  <a:srgbClr val="0000CC"/>
                </a:solidFill>
                <a:headEnd type="arrow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Arrow Connector 50"/>
              <p:cNvCxnSpPr>
                <a:stCxn id="44" idx="0"/>
                <a:endCxn id="41" idx="4"/>
              </p:cNvCxnSpPr>
              <p:nvPr/>
            </p:nvCxnSpPr>
            <p:spPr>
              <a:xfrm flipV="1">
                <a:off x="6503008" y="3802890"/>
                <a:ext cx="0" cy="245656"/>
              </a:xfrm>
              <a:prstGeom prst="straightConnector1">
                <a:avLst/>
              </a:prstGeom>
              <a:ln w="15875">
                <a:solidFill>
                  <a:srgbClr val="0000CC"/>
                </a:solidFill>
                <a:headEnd type="arrow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Arrow Connector 51"/>
              <p:cNvCxnSpPr>
                <a:stCxn id="43" idx="1"/>
                <a:endCxn id="41" idx="5"/>
              </p:cNvCxnSpPr>
              <p:nvPr/>
            </p:nvCxnSpPr>
            <p:spPr>
              <a:xfrm flipH="1" flipV="1">
                <a:off x="6639229" y="3747531"/>
                <a:ext cx="502546" cy="356374"/>
              </a:xfrm>
              <a:prstGeom prst="straightConnector1">
                <a:avLst/>
              </a:prstGeom>
              <a:ln w="15875">
                <a:solidFill>
                  <a:srgbClr val="00B050"/>
                </a:solidFill>
                <a:headEnd type="arrow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Arrow Connector 52"/>
              <p:cNvCxnSpPr>
                <a:stCxn id="46" idx="0"/>
                <a:endCxn id="43" idx="4"/>
              </p:cNvCxnSpPr>
              <p:nvPr/>
            </p:nvCxnSpPr>
            <p:spPr>
              <a:xfrm flipV="1">
                <a:off x="7277996" y="4429140"/>
                <a:ext cx="0" cy="288905"/>
              </a:xfrm>
              <a:prstGeom prst="straightConnector1">
                <a:avLst/>
              </a:prstGeom>
              <a:ln w="15875">
                <a:solidFill>
                  <a:srgbClr val="0000CC"/>
                </a:solidFill>
                <a:headEnd type="arrow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Arrow Connector 53"/>
              <p:cNvCxnSpPr>
                <a:stCxn id="39" idx="2"/>
                <a:endCxn id="21" idx="6"/>
              </p:cNvCxnSpPr>
              <p:nvPr/>
            </p:nvCxnSpPr>
            <p:spPr>
              <a:xfrm flipH="1" flipV="1">
                <a:off x="2819519" y="2399882"/>
                <a:ext cx="2667354" cy="603761"/>
              </a:xfrm>
              <a:prstGeom prst="straightConnector1">
                <a:avLst/>
              </a:prstGeom>
              <a:ln w="15875">
                <a:solidFill>
                  <a:srgbClr val="00B050"/>
                </a:solidFill>
                <a:headEnd type="arrow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4583" name="TextBox 19"/>
            <p:cNvSpPr txBox="1">
              <a:spLocks noChangeArrowheads="1"/>
            </p:cNvSpPr>
            <p:nvPr/>
          </p:nvSpPr>
          <p:spPr bwMode="auto">
            <a:xfrm>
              <a:off x="1841012" y="1777092"/>
              <a:ext cx="1715811" cy="440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r>
                <a:rPr lang="en-US" sz="1500">
                  <a:solidFill>
                    <a:srgbClr val="0000FF"/>
                  </a:solidFill>
                  <a:latin typeface="Times New Roman" charset="0"/>
                  <a:cs typeface="Times New Roman" charset="0"/>
                </a:rPr>
                <a:t>Jamming seed</a:t>
              </a: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4/30/2014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INFOCOM 2014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114300" y="785813"/>
            <a:ext cx="8915400" cy="4167187"/>
          </a:xfrm>
        </p:spPr>
        <p:txBody>
          <a:bodyPr/>
          <a:lstStyle/>
          <a:p>
            <a:pPr eaLnBrk="1" hangingPunct="1"/>
            <a:r>
              <a:rPr lang="en-US" dirty="0">
                <a:latin typeface="Calibri" charset="0"/>
              </a:rPr>
              <a:t>Jamming duration (</a:t>
            </a:r>
            <a:r>
              <a:rPr lang="el-GR" i="1" dirty="0">
                <a:latin typeface="Calibri" charset="0"/>
              </a:rPr>
              <a:t>τ</a:t>
            </a:r>
            <a:r>
              <a:rPr lang="en-US" baseline="-25000" dirty="0">
                <a:latin typeface="Calibri" charset="0"/>
              </a:rPr>
              <a:t>j</a:t>
            </a:r>
            <a:r>
              <a:rPr lang="en-US" dirty="0" smtClean="0">
                <a:latin typeface="Calibri" charset="0"/>
              </a:rPr>
              <a:t>) for dropping a packet</a:t>
            </a:r>
            <a:endParaRPr lang="en-US" dirty="0">
              <a:latin typeface="Calibri" charset="0"/>
            </a:endParaRPr>
          </a:p>
          <a:p>
            <a:pPr lvl="1" eaLnBrk="1" hangingPunct="1"/>
            <a:r>
              <a:rPr lang="en-US" dirty="0">
                <a:latin typeface="Calibri" charset="0"/>
              </a:rPr>
              <a:t>A function of coding, data rate (modulation), interleaving, </a:t>
            </a:r>
            <a:r>
              <a:rPr lang="en-US" dirty="0" smtClean="0">
                <a:latin typeface="Calibri" charset="0"/>
              </a:rPr>
              <a:t>jamming </a:t>
            </a:r>
            <a:r>
              <a:rPr lang="en-US" dirty="0">
                <a:latin typeface="Calibri" charset="0"/>
              </a:rPr>
              <a:t>power, …</a:t>
            </a:r>
          </a:p>
          <a:p>
            <a:pPr eaLnBrk="1" hangingPunct="1"/>
            <a:endParaRPr lang="en-US" dirty="0">
              <a:latin typeface="Calibri" charset="0"/>
            </a:endParaRPr>
          </a:p>
          <a:p>
            <a:pPr eaLnBrk="1" hangingPunct="1"/>
            <a:endParaRPr lang="en-US" dirty="0">
              <a:latin typeface="Calibri" charset="0"/>
            </a:endParaRPr>
          </a:p>
          <a:p>
            <a:pPr eaLnBrk="1" hangingPunct="1"/>
            <a:endParaRPr lang="en-US" dirty="0" smtClean="0">
              <a:latin typeface="Calibri" charset="0"/>
            </a:endParaRPr>
          </a:p>
          <a:p>
            <a:pPr eaLnBrk="1" hangingPunct="1"/>
            <a:endParaRPr lang="en-US" dirty="0">
              <a:latin typeface="Calibri" charset="0"/>
            </a:endParaRPr>
          </a:p>
          <a:p>
            <a:pPr eaLnBrk="1" hangingPunct="1"/>
            <a:endParaRPr lang="en-US" dirty="0" smtClean="0">
              <a:latin typeface="Calibri" charset="0"/>
            </a:endParaRPr>
          </a:p>
          <a:p>
            <a:pPr eaLnBrk="1" hangingPunct="1"/>
            <a:endParaRPr lang="en-US" dirty="0" smtClean="0">
              <a:latin typeface="Calibri" charset="0"/>
            </a:endParaRPr>
          </a:p>
          <a:p>
            <a:pPr eaLnBrk="1" hangingPunct="1"/>
            <a:endParaRPr lang="en-US" dirty="0">
              <a:latin typeface="Calibri" charset="0"/>
            </a:endParaRPr>
          </a:p>
          <a:p>
            <a:pPr eaLnBrk="1" hangingPunct="1"/>
            <a:endParaRPr lang="en-US" dirty="0" smtClean="0">
              <a:latin typeface="Calibri" charset="0"/>
            </a:endParaRPr>
          </a:p>
        </p:txBody>
      </p:sp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Calibri" charset="0"/>
              </a:rPr>
              <a:t>Jamming Efficiency - Duration</a:t>
            </a:r>
            <a:endParaRPr lang="en-US" dirty="0">
              <a:latin typeface="Calibri" charset="0"/>
            </a:endParaRPr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86B13F76-64D1-CA47-8708-587FF473E0F5}" type="slidenum">
              <a:rPr lang="en-US" sz="1600">
                <a:solidFill>
                  <a:srgbClr val="898989"/>
                </a:solidFill>
              </a:rPr>
              <a:pPr/>
              <a:t>3</a:t>
            </a:fld>
            <a:endParaRPr lang="en-US" sz="1600">
              <a:solidFill>
                <a:srgbClr val="898989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791200" y="4619625"/>
            <a:ext cx="119063" cy="847725"/>
          </a:xfrm>
          <a:prstGeom prst="rect">
            <a:avLst/>
          </a:prstGeom>
          <a:solidFill>
            <a:schemeClr val="accent1">
              <a:alpha val="0"/>
            </a:schemeClr>
          </a:solidFill>
          <a:ln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5921375" y="2732640"/>
            <a:ext cx="276225" cy="0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6169431" y="4535488"/>
            <a:ext cx="564001" cy="353943"/>
          </a:xfrm>
          <a:prstGeom prst="rect">
            <a:avLst/>
          </a:prstGeom>
          <a:blipFill rotWithShape="1">
            <a:blip r:embed="rId2"/>
            <a:stretch>
              <a:fillRect t="-5172" r="-6452" b="-22414"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r>
              <a:rPr lang="en-US">
                <a:noFill/>
                <a:latin typeface="Calibri" pitchFamily="34" charset="0"/>
                <a:ea typeface="+mn-ea"/>
              </a:rPr>
              <a:t> </a:t>
            </a:r>
          </a:p>
        </p:txBody>
      </p:sp>
      <p:sp>
        <p:nvSpPr>
          <p:cNvPr id="36" name="Rectangle 35"/>
          <p:cNvSpPr/>
          <p:nvPr/>
        </p:nvSpPr>
        <p:spPr bwMode="auto">
          <a:xfrm>
            <a:off x="1828800" y="2012949"/>
            <a:ext cx="6324600" cy="44132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37" name="Straight Connector 36"/>
          <p:cNvCxnSpPr/>
          <p:nvPr/>
        </p:nvCxnSpPr>
        <p:spPr bwMode="auto">
          <a:xfrm flipH="1">
            <a:off x="3581400" y="1992313"/>
            <a:ext cx="3176" cy="4778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83" name="TextBox 11"/>
          <p:cNvSpPr txBox="1">
            <a:spLocks noChangeArrowheads="1"/>
          </p:cNvSpPr>
          <p:nvPr/>
        </p:nvSpPr>
        <p:spPr bwMode="auto">
          <a:xfrm>
            <a:off x="2590800" y="1976735"/>
            <a:ext cx="762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2400" dirty="0" err="1">
                <a:ea typeface="MS PGothic" charset="0"/>
              </a:rPr>
              <a:t>hdr</a:t>
            </a:r>
            <a:endParaRPr lang="en-US" sz="2400" baseline="-25000" dirty="0">
              <a:ea typeface="MS PGothic" charset="0"/>
            </a:endParaRPr>
          </a:p>
        </p:txBody>
      </p:sp>
      <p:sp>
        <p:nvSpPr>
          <p:cNvPr id="7184" name="TextBox 12"/>
          <p:cNvSpPr txBox="1">
            <a:spLocks noChangeArrowheads="1"/>
          </p:cNvSpPr>
          <p:nvPr/>
        </p:nvSpPr>
        <p:spPr bwMode="auto">
          <a:xfrm>
            <a:off x="5867400" y="1964475"/>
            <a:ext cx="2052638" cy="558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2400" dirty="0">
                <a:ea typeface="MS PGothic" charset="0"/>
              </a:rPr>
              <a:t>payload</a:t>
            </a:r>
            <a:endParaRPr lang="en-US" sz="2400" baseline="-25000" dirty="0">
              <a:ea typeface="MS PGothic" charset="0"/>
            </a:endParaRPr>
          </a:p>
        </p:txBody>
      </p:sp>
      <p:pic>
        <p:nvPicPr>
          <p:cNvPr id="7185" name="Picture 18" descr="Screen Shot 2012-06-12 at 1.16.16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2012950"/>
            <a:ext cx="1143000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Connector 5"/>
          <p:cNvCxnSpPr/>
          <p:nvPr/>
        </p:nvCxnSpPr>
        <p:spPr bwMode="auto">
          <a:xfrm>
            <a:off x="4419600" y="1797050"/>
            <a:ext cx="363538" cy="0"/>
          </a:xfrm>
          <a:prstGeom prst="line">
            <a:avLst/>
          </a:prstGeom>
          <a:ln w="15875">
            <a:solidFill>
              <a:srgbClr val="FF000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 bwMode="auto">
          <a:xfrm>
            <a:off x="5199063" y="1797050"/>
            <a:ext cx="363537" cy="0"/>
          </a:xfrm>
          <a:prstGeom prst="line">
            <a:avLst/>
          </a:prstGeom>
          <a:ln w="15875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 bwMode="auto">
          <a:xfrm>
            <a:off x="5573713" y="1797050"/>
            <a:ext cx="0" cy="136525"/>
          </a:xfrm>
          <a:prstGeom prst="line">
            <a:avLst/>
          </a:prstGeom>
          <a:ln w="15875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 bwMode="auto">
          <a:xfrm>
            <a:off x="4413250" y="1797050"/>
            <a:ext cx="0" cy="136525"/>
          </a:xfrm>
          <a:prstGeom prst="line">
            <a:avLst/>
          </a:prstGeom>
          <a:ln w="15875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4/30/2014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INFOCOM 2014</a:t>
            </a: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191000" y="2446890"/>
            <a:ext cx="4038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i="1" dirty="0" smtClean="0"/>
              <a:t>τ</a:t>
            </a:r>
            <a:r>
              <a:rPr lang="en-US" baseline="-25000" dirty="0" smtClean="0"/>
              <a:t>j</a:t>
            </a:r>
            <a:r>
              <a:rPr lang="en-US" dirty="0" smtClean="0"/>
              <a:t>: 10% - 20% of a frame,  BER  ~ 5% - 10%</a:t>
            </a:r>
            <a:endParaRPr lang="en-US" dirty="0"/>
          </a:p>
        </p:txBody>
      </p:sp>
      <p:pic>
        <p:nvPicPr>
          <p:cNvPr id="29" name="Picture 18" descr="Screen Shot 2012-06-12 at 1.16.16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1121" y="2022764"/>
            <a:ext cx="74443" cy="415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Rectangle 29"/>
          <p:cNvSpPr/>
          <p:nvPr/>
        </p:nvSpPr>
        <p:spPr bwMode="auto">
          <a:xfrm>
            <a:off x="1143000" y="3505200"/>
            <a:ext cx="228600" cy="44132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1" name="Rectangle 30"/>
          <p:cNvSpPr/>
          <p:nvPr/>
        </p:nvSpPr>
        <p:spPr bwMode="auto">
          <a:xfrm>
            <a:off x="1371600" y="3505200"/>
            <a:ext cx="228600" cy="44132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2" name="Rectangle 31"/>
          <p:cNvSpPr/>
          <p:nvPr/>
        </p:nvSpPr>
        <p:spPr bwMode="auto">
          <a:xfrm>
            <a:off x="1600200" y="3505200"/>
            <a:ext cx="228600" cy="44132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3" name="Rectangle 32"/>
          <p:cNvSpPr/>
          <p:nvPr/>
        </p:nvSpPr>
        <p:spPr bwMode="auto">
          <a:xfrm>
            <a:off x="1828800" y="3505200"/>
            <a:ext cx="228600" cy="44132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4" name="Rectangle 33"/>
          <p:cNvSpPr/>
          <p:nvPr/>
        </p:nvSpPr>
        <p:spPr bwMode="auto">
          <a:xfrm>
            <a:off x="2057400" y="3505200"/>
            <a:ext cx="228600" cy="44132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5" name="Rectangle 34"/>
          <p:cNvSpPr/>
          <p:nvPr/>
        </p:nvSpPr>
        <p:spPr bwMode="auto">
          <a:xfrm>
            <a:off x="2286000" y="3505200"/>
            <a:ext cx="228600" cy="44132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8" name="Rectangle 37"/>
          <p:cNvSpPr/>
          <p:nvPr/>
        </p:nvSpPr>
        <p:spPr bwMode="auto">
          <a:xfrm>
            <a:off x="2514600" y="3505200"/>
            <a:ext cx="228600" cy="44132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9" name="Rectangle 38"/>
          <p:cNvSpPr/>
          <p:nvPr/>
        </p:nvSpPr>
        <p:spPr bwMode="auto">
          <a:xfrm>
            <a:off x="2743200" y="3505200"/>
            <a:ext cx="228600" cy="44132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0" name="Rectangle 39"/>
          <p:cNvSpPr/>
          <p:nvPr/>
        </p:nvSpPr>
        <p:spPr bwMode="auto">
          <a:xfrm>
            <a:off x="2971800" y="3505200"/>
            <a:ext cx="228600" cy="44132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1" name="Rectangle 40"/>
          <p:cNvSpPr/>
          <p:nvPr/>
        </p:nvSpPr>
        <p:spPr bwMode="auto">
          <a:xfrm>
            <a:off x="3200400" y="3505200"/>
            <a:ext cx="228600" cy="44132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2" name="Rectangle 41"/>
          <p:cNvSpPr/>
          <p:nvPr/>
        </p:nvSpPr>
        <p:spPr bwMode="auto">
          <a:xfrm>
            <a:off x="3429000" y="3505200"/>
            <a:ext cx="533400" cy="44132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3" name="Rectangle 42"/>
          <p:cNvSpPr/>
          <p:nvPr/>
        </p:nvSpPr>
        <p:spPr bwMode="auto">
          <a:xfrm>
            <a:off x="3962400" y="3505200"/>
            <a:ext cx="762000" cy="44132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4" name="Rectangle 43"/>
          <p:cNvSpPr/>
          <p:nvPr/>
        </p:nvSpPr>
        <p:spPr bwMode="auto">
          <a:xfrm>
            <a:off x="4724400" y="3505200"/>
            <a:ext cx="838200" cy="44132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flipH="1">
            <a:off x="1143000" y="2438400"/>
            <a:ext cx="914400" cy="1066800"/>
          </a:xfrm>
          <a:prstGeom prst="line">
            <a:avLst/>
          </a:prstGeom>
          <a:ln w="12700" cmpd="sng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2133600" y="2438400"/>
            <a:ext cx="3429000" cy="1066800"/>
          </a:xfrm>
          <a:prstGeom prst="line">
            <a:avLst/>
          </a:prstGeom>
          <a:ln w="12700" cmpd="sng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8" name="Picture 18" descr="Screen Shot 2012-06-12 at 1.16.16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3505200"/>
            <a:ext cx="685800" cy="415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" name="Rectangle 49"/>
          <p:cNvSpPr/>
          <p:nvPr/>
        </p:nvSpPr>
        <p:spPr>
          <a:xfrm>
            <a:off x="1371600" y="4038600"/>
            <a:ext cx="4800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400" b="1" i="1" dirty="0" smtClean="0">
                <a:solidFill>
                  <a:srgbClr val="0000CC"/>
                </a:solidFill>
              </a:rPr>
              <a:t>τ</a:t>
            </a:r>
            <a:r>
              <a:rPr lang="en-US" sz="2400" b="1" baseline="-25000" dirty="0" smtClean="0">
                <a:solidFill>
                  <a:srgbClr val="0000CC"/>
                </a:solidFill>
              </a:rPr>
              <a:t>j</a:t>
            </a:r>
            <a:r>
              <a:rPr lang="en-US" sz="2400" b="1" dirty="0" smtClean="0">
                <a:solidFill>
                  <a:srgbClr val="0000CC"/>
                </a:solidFill>
              </a:rPr>
              <a:t>: 0.5% of the frame,  BER ~ 50%</a:t>
            </a:r>
            <a:endParaRPr lang="en-US" sz="2400" b="1" dirty="0">
              <a:solidFill>
                <a:srgbClr val="0000CC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28600" y="4876800"/>
            <a:ext cx="7924800" cy="1200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en-US" sz="2400" dirty="0">
                <a:solidFill>
                  <a:prstClr val="black"/>
                </a:solidFill>
                <a:cs typeface="+mn-cs"/>
              </a:rPr>
              <a:t>Frequency Offset (FO) attack</a:t>
            </a:r>
          </a:p>
          <a:p>
            <a:pPr lvl="1">
              <a:spcBef>
                <a:spcPct val="20000"/>
              </a:spcBef>
            </a:pPr>
            <a:r>
              <a:rPr lang="en-US" sz="2000" dirty="0" smtClean="0">
                <a:solidFill>
                  <a:prstClr val="black"/>
                </a:solidFill>
                <a:cs typeface="+mn-cs"/>
              </a:rPr>
              <a:t>Targets </a:t>
            </a:r>
            <a:r>
              <a:rPr lang="en-US" sz="2000" dirty="0">
                <a:solidFill>
                  <a:prstClr val="black"/>
                </a:solidFill>
                <a:cs typeface="+mn-cs"/>
              </a:rPr>
              <a:t>the part of the preamble used for FO estimation</a:t>
            </a:r>
          </a:p>
          <a:p>
            <a:pPr lvl="1">
              <a:spcBef>
                <a:spcPct val="20000"/>
              </a:spcBef>
            </a:pPr>
            <a:r>
              <a:rPr lang="en-US" sz="2000" dirty="0">
                <a:solidFill>
                  <a:prstClr val="black"/>
                </a:solidFill>
                <a:cs typeface="Tahoma" charset="0"/>
              </a:rPr>
              <a:t>Independent of coding scheme, data rate, etc.</a:t>
            </a:r>
          </a:p>
        </p:txBody>
      </p:sp>
      <p:cxnSp>
        <p:nvCxnSpPr>
          <p:cNvPr id="61" name="Straight Connector 60"/>
          <p:cNvCxnSpPr/>
          <p:nvPr/>
        </p:nvCxnSpPr>
        <p:spPr bwMode="auto">
          <a:xfrm>
            <a:off x="2743200" y="3276600"/>
            <a:ext cx="228600" cy="0"/>
          </a:xfrm>
          <a:prstGeom prst="line">
            <a:avLst/>
          </a:prstGeom>
          <a:ln w="15875">
            <a:solidFill>
              <a:srgbClr val="FF000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 bwMode="auto">
          <a:xfrm>
            <a:off x="3429000" y="3276600"/>
            <a:ext cx="0" cy="136525"/>
          </a:xfrm>
          <a:prstGeom prst="line">
            <a:avLst/>
          </a:prstGeom>
          <a:ln w="15875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 bwMode="auto">
          <a:xfrm>
            <a:off x="2743200" y="3276600"/>
            <a:ext cx="0" cy="136525"/>
          </a:xfrm>
          <a:prstGeom prst="line">
            <a:avLst/>
          </a:prstGeom>
          <a:ln w="15875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2913468" y="3048000"/>
            <a:ext cx="3631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i="1" dirty="0"/>
              <a:t>τ</a:t>
            </a:r>
            <a:r>
              <a:rPr lang="en-US" baseline="-25000" dirty="0"/>
              <a:t>j</a:t>
            </a:r>
            <a:endParaRPr lang="en-US" dirty="0"/>
          </a:p>
        </p:txBody>
      </p:sp>
      <p:cxnSp>
        <p:nvCxnSpPr>
          <p:cNvPr id="65" name="Straight Connector 64"/>
          <p:cNvCxnSpPr/>
          <p:nvPr/>
        </p:nvCxnSpPr>
        <p:spPr bwMode="auto">
          <a:xfrm>
            <a:off x="3200400" y="3276600"/>
            <a:ext cx="228600" cy="0"/>
          </a:xfrm>
          <a:prstGeom prst="line">
            <a:avLst/>
          </a:prstGeom>
          <a:ln w="15875">
            <a:solidFill>
              <a:srgbClr val="FF000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Rectangle 66"/>
          <p:cNvSpPr/>
          <p:nvPr/>
        </p:nvSpPr>
        <p:spPr>
          <a:xfrm>
            <a:off x="4833444" y="1567796"/>
            <a:ext cx="3631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i="1" dirty="0"/>
              <a:t>τ</a:t>
            </a:r>
            <a:r>
              <a:rPr lang="en-US" baseline="-25000" dirty="0"/>
              <a:t>j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50" grpId="0"/>
      <p:bldP spid="14" grpId="0"/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 charset="0"/>
              </a:rPr>
              <a:t>Frequency Offset (FO) in </a:t>
            </a:r>
            <a:r>
              <a:rPr lang="en-US" dirty="0" smtClean="0">
                <a:latin typeface="Calibri" charset="0"/>
              </a:rPr>
              <a:t>OFDM Systems</a:t>
            </a:r>
            <a:endParaRPr lang="en-US" sz="2400" dirty="0">
              <a:solidFill>
                <a:srgbClr val="0000CC"/>
              </a:solidFill>
              <a:latin typeface="Calibri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762000"/>
            <a:ext cx="8915400" cy="5778500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>
                <a:solidFill>
                  <a:srgbClr val="0000CC"/>
                </a:solidFill>
                <a:latin typeface="Calibri" charset="0"/>
              </a:rPr>
              <a:t>Frequency Offset (FO)</a:t>
            </a:r>
            <a:r>
              <a:rPr lang="en-US" dirty="0">
                <a:latin typeface="Calibri" charset="0"/>
              </a:rPr>
              <a:t>: The difference </a:t>
            </a:r>
            <a:r>
              <a:rPr lang="en-US" dirty="0" smtClean="0">
                <a:latin typeface="Calibri" charset="0"/>
              </a:rPr>
              <a:t>in operating freq. between two devices </a:t>
            </a:r>
          </a:p>
          <a:p>
            <a:pPr eaLnBrk="1" hangingPunct="1"/>
            <a:r>
              <a:rPr lang="en-US" dirty="0" smtClean="0">
                <a:latin typeface="Calibri" charset="0"/>
              </a:rPr>
              <a:t>OFDM </a:t>
            </a:r>
            <a:r>
              <a:rPr lang="en-US" dirty="0">
                <a:latin typeface="Calibri" charset="0"/>
              </a:rPr>
              <a:t>systems (802.11a/g/n, …) are very sensitive to FO</a:t>
            </a:r>
          </a:p>
          <a:p>
            <a:pPr lvl="1" eaLnBrk="1" hangingPunct="1"/>
            <a:endParaRPr lang="en-US" dirty="0">
              <a:latin typeface="Calibri" charset="0"/>
            </a:endParaRPr>
          </a:p>
          <a:p>
            <a:pPr eaLnBrk="1" hangingPunct="1"/>
            <a:endParaRPr lang="en-US" dirty="0">
              <a:latin typeface="Calibri" charset="0"/>
            </a:endParaRPr>
          </a:p>
          <a:p>
            <a:pPr eaLnBrk="1" hangingPunct="1"/>
            <a:endParaRPr lang="en-US" dirty="0">
              <a:latin typeface="Calibri" charset="0"/>
            </a:endParaRPr>
          </a:p>
          <a:p>
            <a:pPr eaLnBrk="1" hangingPunct="1"/>
            <a:endParaRPr lang="en-US" dirty="0">
              <a:latin typeface="Calibri" charset="0"/>
            </a:endParaRPr>
          </a:p>
          <a:p>
            <a:pPr eaLnBrk="1" hangingPunct="1"/>
            <a:endParaRPr lang="en-US" sz="1000" dirty="0">
              <a:latin typeface="Calibri" charset="0"/>
            </a:endParaRPr>
          </a:p>
          <a:p>
            <a:pPr lvl="1" eaLnBrk="1" hangingPunct="1"/>
            <a:endParaRPr lang="en-US" dirty="0">
              <a:latin typeface="Calibri" charset="0"/>
            </a:endParaRPr>
          </a:p>
        </p:txBody>
      </p:sp>
      <p:grpSp>
        <p:nvGrpSpPr>
          <p:cNvPr id="8196" name="Group 13"/>
          <p:cNvGrpSpPr>
            <a:grpSpLocks/>
          </p:cNvGrpSpPr>
          <p:nvPr/>
        </p:nvGrpSpPr>
        <p:grpSpPr bwMode="auto">
          <a:xfrm>
            <a:off x="304800" y="2543175"/>
            <a:ext cx="3886200" cy="1752600"/>
            <a:chOff x="5638800" y="1781687"/>
            <a:chExt cx="3276600" cy="2256913"/>
          </a:xfrm>
        </p:grpSpPr>
        <p:pic>
          <p:nvPicPr>
            <p:cNvPr id="8215" name="Picture 2" descr="http://www.telecomabc.com/o/images/ofdm3.gif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38800" y="1781687"/>
              <a:ext cx="3276600" cy="2256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6" name="Straight Arrow Connector 5"/>
            <p:cNvCxnSpPr/>
            <p:nvPr/>
          </p:nvCxnSpPr>
          <p:spPr>
            <a:xfrm>
              <a:off x="6933111" y="1828707"/>
              <a:ext cx="401544" cy="0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TextBox 9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914400" y="2134297"/>
            <a:ext cx="2371162" cy="369332"/>
          </a:xfrm>
          <a:prstGeom prst="rect">
            <a:avLst/>
          </a:prstGeom>
          <a:blipFill rotWithShape="1">
            <a:blip r:embed="rId3"/>
            <a:stretch>
              <a:fillRect l="-2057" t="-8197" r="-1285" b="-24590"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  <a:latin typeface="Calibri" pitchFamily="34" charset="0"/>
                <a:ea typeface="+mn-ea"/>
              </a:rPr>
              <a:t> </a:t>
            </a:r>
          </a:p>
        </p:txBody>
      </p:sp>
      <p:cxnSp>
        <p:nvCxnSpPr>
          <p:cNvPr id="21" name="Straight Arrow Connector 20"/>
          <p:cNvCxnSpPr/>
          <p:nvPr/>
        </p:nvCxnSpPr>
        <p:spPr>
          <a:xfrm flipH="1">
            <a:off x="2744788" y="3344863"/>
            <a:ext cx="685800" cy="541337"/>
          </a:xfrm>
          <a:prstGeom prst="straightConnector1">
            <a:avLst/>
          </a:prstGeom>
          <a:ln w="38100"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99" name="TextBox 23"/>
          <p:cNvSpPr txBox="1">
            <a:spLocks noChangeArrowheads="1"/>
          </p:cNvSpPr>
          <p:nvPr/>
        </p:nvSpPr>
        <p:spPr bwMode="auto">
          <a:xfrm>
            <a:off x="3306763" y="2955925"/>
            <a:ext cx="8953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1800"/>
              <a:t>Zero ICI</a:t>
            </a:r>
          </a:p>
        </p:txBody>
      </p:sp>
      <p:grpSp>
        <p:nvGrpSpPr>
          <p:cNvPr id="2060" name="Group 2059"/>
          <p:cNvGrpSpPr>
            <a:grpSpLocks/>
          </p:cNvGrpSpPr>
          <p:nvPr/>
        </p:nvGrpSpPr>
        <p:grpSpPr bwMode="auto">
          <a:xfrm>
            <a:off x="4795838" y="2543175"/>
            <a:ext cx="3721100" cy="1752600"/>
            <a:chOff x="3796445" y="4236415"/>
            <a:chExt cx="2974005" cy="1753255"/>
          </a:xfrm>
        </p:grpSpPr>
        <p:pic>
          <p:nvPicPr>
            <p:cNvPr id="8210" name="Picture 2" descr="http://www.telecomabc.com/o/images/ofdm3.gif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6445" y="4236415"/>
              <a:ext cx="2974005" cy="17532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23" name="Straight Connector 22"/>
            <p:cNvCxnSpPr/>
            <p:nvPr/>
          </p:nvCxnSpPr>
          <p:spPr>
            <a:xfrm>
              <a:off x="4896471" y="4291999"/>
              <a:ext cx="0" cy="1548390"/>
            </a:xfrm>
            <a:prstGeom prst="line">
              <a:avLst/>
            </a:prstGeom>
            <a:ln w="19050">
              <a:solidFill>
                <a:srgbClr val="C0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5239040" y="4288823"/>
              <a:ext cx="0" cy="1548390"/>
            </a:xfrm>
            <a:prstGeom prst="line">
              <a:avLst/>
            </a:prstGeom>
            <a:ln w="19050">
              <a:solidFill>
                <a:srgbClr val="C0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5572728" y="4298351"/>
              <a:ext cx="0" cy="1548390"/>
            </a:xfrm>
            <a:prstGeom prst="line">
              <a:avLst/>
            </a:prstGeom>
            <a:ln w="19050">
              <a:solidFill>
                <a:srgbClr val="C0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49" name="Straight Connector 2048"/>
            <p:cNvCxnSpPr/>
            <p:nvPr/>
          </p:nvCxnSpPr>
          <p:spPr>
            <a:xfrm>
              <a:off x="5223815" y="4236415"/>
              <a:ext cx="110384" cy="0"/>
            </a:xfrm>
            <a:prstGeom prst="line">
              <a:avLst/>
            </a:prstGeom>
            <a:ln w="38100">
              <a:solidFill>
                <a:schemeClr val="tx1"/>
              </a:solidFill>
              <a:head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" name="TextBox 40"/>
          <p:cNvSpPr txBox="1">
            <a:spLocks noChangeArrowheads="1"/>
          </p:cNvSpPr>
          <p:nvPr/>
        </p:nvSpPr>
        <p:spPr bwMode="auto">
          <a:xfrm>
            <a:off x="6472238" y="2133600"/>
            <a:ext cx="4397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1800"/>
              <a:t>FO</a:t>
            </a:r>
          </a:p>
        </p:txBody>
      </p:sp>
      <p:sp>
        <p:nvSpPr>
          <p:cNvPr id="8202" name="TextBox 42"/>
          <p:cNvSpPr txBox="1">
            <a:spLocks noChangeArrowheads="1"/>
          </p:cNvSpPr>
          <p:nvPr/>
        </p:nvSpPr>
        <p:spPr bwMode="auto">
          <a:xfrm>
            <a:off x="457200" y="4295775"/>
            <a:ext cx="374650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1500"/>
              <a:t>Frequency domain: OFDM subcarriers w/o FO</a:t>
            </a:r>
          </a:p>
        </p:txBody>
      </p:sp>
      <p:sp>
        <p:nvSpPr>
          <p:cNvPr id="44" name="TextBox 43"/>
          <p:cNvSpPr txBox="1">
            <a:spLocks noChangeArrowheads="1"/>
          </p:cNvSpPr>
          <p:nvPr/>
        </p:nvSpPr>
        <p:spPr bwMode="auto">
          <a:xfrm>
            <a:off x="4808538" y="4300538"/>
            <a:ext cx="3649662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1500"/>
              <a:t>Frequency domain: OFDM subcarriers w/ FO</a:t>
            </a:r>
          </a:p>
        </p:txBody>
      </p:sp>
      <p:cxnSp>
        <p:nvCxnSpPr>
          <p:cNvPr id="46" name="Straight Arrow Connector 45"/>
          <p:cNvCxnSpPr/>
          <p:nvPr/>
        </p:nvCxnSpPr>
        <p:spPr>
          <a:xfrm flipH="1">
            <a:off x="7023100" y="2935288"/>
            <a:ext cx="685800" cy="541337"/>
          </a:xfrm>
          <a:prstGeom prst="straightConnector1">
            <a:avLst/>
          </a:prstGeom>
          <a:ln w="38100"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>
            <a:spLocks noChangeArrowheads="1"/>
          </p:cNvSpPr>
          <p:nvPr/>
        </p:nvSpPr>
        <p:spPr bwMode="auto">
          <a:xfrm>
            <a:off x="7575550" y="2535238"/>
            <a:ext cx="13398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1800"/>
              <a:t>Non-zero ICI</a:t>
            </a:r>
          </a:p>
        </p:txBody>
      </p:sp>
      <p:sp>
        <p:nvSpPr>
          <p:cNvPr id="25" name="TextBox 24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962275" y="6296488"/>
            <a:ext cx="3226717" cy="332912"/>
          </a:xfrm>
          <a:prstGeom prst="rect">
            <a:avLst/>
          </a:prstGeom>
          <a:blipFill rotWithShape="1">
            <a:blip r:embed="rId4"/>
            <a:stretch>
              <a:fillRect l="-756" b="-18182"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  <a:latin typeface="Calibri" pitchFamily="34" charset="0"/>
                <a:ea typeface="+mn-ea"/>
              </a:rPr>
              <a:t> </a:t>
            </a:r>
          </a:p>
        </p:txBody>
      </p:sp>
      <p:grpSp>
        <p:nvGrpSpPr>
          <p:cNvPr id="27" name="Group 26"/>
          <p:cNvGrpSpPr>
            <a:grpSpLocks noChangeAspect="1"/>
          </p:cNvGrpSpPr>
          <p:nvPr/>
        </p:nvGrpSpPr>
        <p:grpSpPr bwMode="auto">
          <a:xfrm>
            <a:off x="2581275" y="4924425"/>
            <a:ext cx="3743325" cy="1371600"/>
            <a:chOff x="33338" y="1595438"/>
            <a:chExt cx="9077325" cy="3667125"/>
          </a:xfrm>
        </p:grpSpPr>
        <p:pic>
          <p:nvPicPr>
            <p:cNvPr id="8208" name="Picture 2" descr="C:\Users\rahbari\Desktop\lena_1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338" y="1595438"/>
              <a:ext cx="9077325" cy="3667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9" name="Right Arrow 28"/>
            <p:cNvSpPr/>
            <p:nvPr/>
          </p:nvSpPr>
          <p:spPr>
            <a:xfrm>
              <a:off x="3886775" y="3047008"/>
              <a:ext cx="1370453" cy="993180"/>
            </a:xfrm>
            <a:prstGeom prst="rightArrow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4/30/2014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INFOCOM 2014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A5E8E-6F67-FC47-B3C5-0B24A0ABAF50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9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1066800"/>
            <a:ext cx="9144000" cy="3024621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762000"/>
            <a:ext cx="8915400" cy="335280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Calibri" charset="0"/>
              </a:rPr>
              <a:t>FO </a:t>
            </a:r>
            <a:r>
              <a:rPr lang="en-US" dirty="0">
                <a:latin typeface="Calibri" charset="0"/>
              </a:rPr>
              <a:t>is estimated from the PHY preamble (</a:t>
            </a:r>
            <a:r>
              <a:rPr lang="en-US" dirty="0">
                <a:solidFill>
                  <a:srgbClr val="0000CC"/>
                </a:solidFill>
                <a:latin typeface="Calibri" charset="0"/>
              </a:rPr>
              <a:t>publicly known</a:t>
            </a:r>
            <a:r>
              <a:rPr lang="en-US" dirty="0">
                <a:latin typeface="Calibri" charset="0"/>
              </a:rPr>
              <a:t>)</a:t>
            </a:r>
          </a:p>
          <a:p>
            <a:pPr eaLnBrk="1" hangingPunct="1"/>
            <a:endParaRPr lang="en-US" dirty="0">
              <a:latin typeface="Calibri" charset="0"/>
            </a:endParaRPr>
          </a:p>
          <a:p>
            <a:pPr eaLnBrk="1" hangingPunct="1"/>
            <a:endParaRPr lang="en-US" sz="1600" dirty="0">
              <a:latin typeface="Calibri" charset="0"/>
            </a:endParaRPr>
          </a:p>
          <a:p>
            <a:pPr eaLnBrk="1" hangingPunct="1"/>
            <a:endParaRPr lang="en-US" dirty="0">
              <a:latin typeface="Calibri" charset="0"/>
            </a:endParaRPr>
          </a:p>
          <a:p>
            <a:pPr eaLnBrk="1" hangingPunct="1"/>
            <a:endParaRPr lang="en-US" dirty="0">
              <a:latin typeface="Calibri" charset="0"/>
            </a:endParaRPr>
          </a:p>
          <a:p>
            <a:pPr eaLnBrk="1" hangingPunct="1"/>
            <a:endParaRPr lang="en-US" dirty="0">
              <a:latin typeface="Calibri" charset="0"/>
            </a:endParaRPr>
          </a:p>
          <a:p>
            <a:pPr eaLnBrk="1" hangingPunct="1"/>
            <a:endParaRPr lang="en-US" dirty="0">
              <a:latin typeface="Calibri" charset="0"/>
            </a:endParaRPr>
          </a:p>
          <a:p>
            <a:pPr eaLnBrk="1" hangingPunct="1"/>
            <a:endParaRPr lang="en-US" dirty="0">
              <a:latin typeface="Calibri" charset="0"/>
            </a:endParaRPr>
          </a:p>
        </p:txBody>
      </p:sp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Calibri" charset="0"/>
              </a:rPr>
              <a:t>802.11a Preamble</a:t>
            </a:r>
            <a:endParaRPr lang="en-US" dirty="0">
              <a:latin typeface="Calibri" charset="0"/>
            </a:endParaRPr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BDF998D4-3041-3F45-A57A-DD6E7D3DF34E}" type="slidenum">
              <a:rPr lang="en-US" sz="1600">
                <a:solidFill>
                  <a:srgbClr val="898989"/>
                </a:solidFill>
              </a:rPr>
              <a:pPr/>
              <a:t>5</a:t>
            </a:fld>
            <a:endParaRPr lang="en-US" sz="1600">
              <a:solidFill>
                <a:srgbClr val="898989"/>
              </a:solidFill>
            </a:endParaRPr>
          </a:p>
        </p:txBody>
      </p: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4876800" y="4981872"/>
            <a:ext cx="3730625" cy="500063"/>
            <a:chOff x="685800" y="1828800"/>
            <a:chExt cx="4191000" cy="500614"/>
          </a:xfrm>
        </p:grpSpPr>
        <p:grpSp>
          <p:nvGrpSpPr>
            <p:cNvPr id="10258" name="Group 7"/>
            <p:cNvGrpSpPr>
              <a:grpSpLocks/>
            </p:cNvGrpSpPr>
            <p:nvPr/>
          </p:nvGrpSpPr>
          <p:grpSpPr bwMode="auto">
            <a:xfrm>
              <a:off x="990600" y="1829768"/>
              <a:ext cx="457200" cy="499646"/>
              <a:chOff x="7391400" y="5858708"/>
              <a:chExt cx="457200" cy="499646"/>
            </a:xfrm>
          </p:grpSpPr>
          <p:cxnSp>
            <p:nvCxnSpPr>
              <p:cNvPr id="20" name="Straight Arrow Connector 19"/>
              <p:cNvCxnSpPr/>
              <p:nvPr/>
            </p:nvCxnSpPr>
            <p:spPr>
              <a:xfrm flipV="1">
                <a:off x="7391563" y="5859330"/>
                <a:ext cx="0" cy="499024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Arrow Connector 20"/>
              <p:cNvCxnSpPr/>
              <p:nvPr/>
            </p:nvCxnSpPr>
            <p:spPr>
              <a:xfrm flipV="1">
                <a:off x="7848115" y="5859330"/>
                <a:ext cx="0" cy="499024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259" name="Group 8"/>
            <p:cNvGrpSpPr>
              <a:grpSpLocks/>
            </p:cNvGrpSpPr>
            <p:nvPr/>
          </p:nvGrpSpPr>
          <p:grpSpPr bwMode="auto">
            <a:xfrm>
              <a:off x="1905000" y="1828800"/>
              <a:ext cx="457200" cy="499646"/>
              <a:chOff x="7391400" y="5858708"/>
              <a:chExt cx="457200" cy="499646"/>
            </a:xfrm>
          </p:grpSpPr>
          <p:cxnSp>
            <p:nvCxnSpPr>
              <p:cNvPr id="18" name="Straight Arrow Connector 17"/>
              <p:cNvCxnSpPr/>
              <p:nvPr/>
            </p:nvCxnSpPr>
            <p:spPr>
              <a:xfrm flipV="1">
                <a:off x="7392048" y="5858708"/>
                <a:ext cx="0" cy="499024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Arrow Connector 18"/>
              <p:cNvCxnSpPr/>
              <p:nvPr/>
            </p:nvCxnSpPr>
            <p:spPr>
              <a:xfrm flipV="1">
                <a:off x="7848600" y="5858708"/>
                <a:ext cx="0" cy="499024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260" name="Group 9"/>
            <p:cNvGrpSpPr>
              <a:grpSpLocks/>
            </p:cNvGrpSpPr>
            <p:nvPr/>
          </p:nvGrpSpPr>
          <p:grpSpPr bwMode="auto">
            <a:xfrm>
              <a:off x="2819400" y="1829768"/>
              <a:ext cx="457200" cy="499646"/>
              <a:chOff x="7391400" y="5858708"/>
              <a:chExt cx="457200" cy="499646"/>
            </a:xfrm>
          </p:grpSpPr>
          <p:cxnSp>
            <p:nvCxnSpPr>
              <p:cNvPr id="16" name="Straight Arrow Connector 15"/>
              <p:cNvCxnSpPr/>
              <p:nvPr/>
            </p:nvCxnSpPr>
            <p:spPr>
              <a:xfrm flipV="1">
                <a:off x="7390752" y="5859330"/>
                <a:ext cx="0" cy="499024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Arrow Connector 16"/>
              <p:cNvCxnSpPr/>
              <p:nvPr/>
            </p:nvCxnSpPr>
            <p:spPr>
              <a:xfrm flipV="1">
                <a:off x="7849088" y="5859330"/>
                <a:ext cx="0" cy="499024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261" name="Group 10"/>
            <p:cNvGrpSpPr>
              <a:grpSpLocks/>
            </p:cNvGrpSpPr>
            <p:nvPr/>
          </p:nvGrpSpPr>
          <p:grpSpPr bwMode="auto">
            <a:xfrm>
              <a:off x="3733800" y="1829768"/>
              <a:ext cx="457200" cy="499646"/>
              <a:chOff x="7391400" y="5858708"/>
              <a:chExt cx="457200" cy="499646"/>
            </a:xfrm>
          </p:grpSpPr>
          <p:cxnSp>
            <p:nvCxnSpPr>
              <p:cNvPr id="14" name="Straight Arrow Connector 13"/>
              <p:cNvCxnSpPr/>
              <p:nvPr/>
            </p:nvCxnSpPr>
            <p:spPr>
              <a:xfrm flipV="1">
                <a:off x="7391238" y="5859330"/>
                <a:ext cx="0" cy="499024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Arrow Connector 14"/>
              <p:cNvCxnSpPr/>
              <p:nvPr/>
            </p:nvCxnSpPr>
            <p:spPr>
              <a:xfrm flipV="1">
                <a:off x="7847790" y="5859330"/>
                <a:ext cx="0" cy="499024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2" name="Straight Arrow Connector 11"/>
            <p:cNvCxnSpPr/>
            <p:nvPr/>
          </p:nvCxnSpPr>
          <p:spPr>
            <a:xfrm flipV="1">
              <a:off x="4648524" y="1828800"/>
              <a:ext cx="0" cy="499024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>
              <a:off x="685800" y="2329414"/>
              <a:ext cx="4191000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Group 21"/>
          <p:cNvGrpSpPr>
            <a:grpSpLocks/>
          </p:cNvGrpSpPr>
          <p:nvPr/>
        </p:nvGrpSpPr>
        <p:grpSpPr bwMode="auto">
          <a:xfrm>
            <a:off x="228600" y="4948535"/>
            <a:ext cx="3730625" cy="500062"/>
            <a:chOff x="838200" y="4223786"/>
            <a:chExt cx="4191000" cy="500614"/>
          </a:xfrm>
        </p:grpSpPr>
        <p:cxnSp>
          <p:nvCxnSpPr>
            <p:cNvPr id="23" name="Straight Arrow Connector 22"/>
            <p:cNvCxnSpPr/>
            <p:nvPr/>
          </p:nvCxnSpPr>
          <p:spPr>
            <a:xfrm flipV="1">
              <a:off x="1143163" y="4225375"/>
              <a:ext cx="0" cy="499025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 flipV="1">
              <a:off x="2971151" y="4225375"/>
              <a:ext cx="0" cy="499025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/>
            <p:nvPr/>
          </p:nvCxnSpPr>
          <p:spPr>
            <a:xfrm flipV="1">
              <a:off x="4800924" y="4223786"/>
              <a:ext cx="0" cy="499025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/>
            <p:nvPr/>
          </p:nvCxnSpPr>
          <p:spPr>
            <a:xfrm>
              <a:off x="838200" y="4724400"/>
              <a:ext cx="4191000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7" name="Straight Arrow Connector 26"/>
          <p:cNvCxnSpPr/>
          <p:nvPr/>
        </p:nvCxnSpPr>
        <p:spPr>
          <a:xfrm flipV="1">
            <a:off x="512763" y="5199360"/>
            <a:ext cx="1620837" cy="0"/>
          </a:xfrm>
          <a:prstGeom prst="straightConnector1">
            <a:avLst/>
          </a:prstGeom>
          <a:ln w="15875">
            <a:solidFill>
              <a:srgbClr val="0000CC"/>
            </a:solidFill>
            <a:prstDash val="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5959475" y="5257800"/>
            <a:ext cx="406400" cy="0"/>
          </a:xfrm>
          <a:prstGeom prst="straightConnector1">
            <a:avLst/>
          </a:prstGeom>
          <a:ln w="15875">
            <a:solidFill>
              <a:srgbClr val="0000CC"/>
            </a:solidFill>
            <a:prstDash val="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4/30/2014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INFOCOM 2014</a:t>
            </a: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33400" y="4719935"/>
            <a:ext cx="14869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  <a:cs typeface="+mn-cs"/>
              </a:rPr>
              <a:t> </a:t>
            </a:r>
            <a:r>
              <a:rPr lang="el-GR" sz="2400" dirty="0" smtClean="0">
                <a:solidFill>
                  <a:prstClr val="black"/>
                </a:solidFill>
                <a:cs typeface="+mn-cs"/>
              </a:rPr>
              <a:t>Δ</a:t>
            </a:r>
            <a:r>
              <a:rPr lang="en-US" sz="2400" i="1" dirty="0" err="1" smtClean="0">
                <a:solidFill>
                  <a:prstClr val="black"/>
                </a:solidFill>
                <a:cs typeface="+mn-cs"/>
              </a:rPr>
              <a:t>f</a:t>
            </a:r>
            <a:r>
              <a:rPr lang="en-US" sz="2400" baseline="-25000" dirty="0" err="1" smtClean="0">
                <a:solidFill>
                  <a:prstClr val="black"/>
                </a:solidFill>
                <a:cs typeface="+mn-cs"/>
              </a:rPr>
              <a:t>s</a:t>
            </a:r>
            <a:r>
              <a:rPr lang="en-US" sz="2400" dirty="0" smtClean="0">
                <a:solidFill>
                  <a:prstClr val="black"/>
                </a:solidFill>
                <a:cs typeface="+mn-cs"/>
              </a:rPr>
              <a:t> = 4 </a:t>
            </a:r>
            <a:r>
              <a:rPr lang="el-GR" sz="2400" dirty="0" smtClean="0">
                <a:solidFill>
                  <a:prstClr val="black"/>
                </a:solidFill>
                <a:cs typeface="+mn-cs"/>
              </a:rPr>
              <a:t>Δ</a:t>
            </a:r>
            <a:r>
              <a:rPr lang="en-US" sz="2400" i="1" dirty="0" smtClean="0">
                <a:solidFill>
                  <a:prstClr val="black"/>
                </a:solidFill>
                <a:cs typeface="+mn-cs"/>
              </a:rPr>
              <a:t>f</a:t>
            </a:r>
            <a:endParaRPr lang="en-US" i="1" dirty="0"/>
          </a:p>
        </p:txBody>
      </p:sp>
      <p:sp>
        <p:nvSpPr>
          <p:cNvPr id="8" name="Rectangle 7"/>
          <p:cNvSpPr/>
          <p:nvPr/>
        </p:nvSpPr>
        <p:spPr>
          <a:xfrm>
            <a:off x="3928646" y="5177135"/>
            <a:ext cx="338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i="1" dirty="0">
                <a:solidFill>
                  <a:prstClr val="black"/>
                </a:solidFill>
              </a:rPr>
              <a:t>f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304800" y="5405735"/>
            <a:ext cx="3406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</a:rPr>
              <a:t>1</a:t>
            </a:r>
            <a:endParaRPr lang="en-US" dirty="0"/>
          </a:p>
        </p:txBody>
      </p:sp>
      <p:sp>
        <p:nvSpPr>
          <p:cNvPr id="39" name="Rectangle 38"/>
          <p:cNvSpPr/>
          <p:nvPr/>
        </p:nvSpPr>
        <p:spPr>
          <a:xfrm>
            <a:off x="1981200" y="5405735"/>
            <a:ext cx="3406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</a:rPr>
              <a:t>5</a:t>
            </a:r>
            <a:endParaRPr lang="en-US" dirty="0"/>
          </a:p>
        </p:txBody>
      </p:sp>
      <p:sp>
        <p:nvSpPr>
          <p:cNvPr id="40" name="Rectangle 39"/>
          <p:cNvSpPr/>
          <p:nvPr/>
        </p:nvSpPr>
        <p:spPr>
          <a:xfrm>
            <a:off x="3581400" y="5405735"/>
            <a:ext cx="3406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</a:rPr>
              <a:t>9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76200" y="3962400"/>
            <a:ext cx="459182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  <a:cs typeface="+mn-cs"/>
              </a:rPr>
              <a:t>Subcarrier </a:t>
            </a:r>
            <a:r>
              <a:rPr lang="en-US" sz="2400" dirty="0">
                <a:solidFill>
                  <a:prstClr val="black"/>
                </a:solidFill>
                <a:cs typeface="+mn-cs"/>
              </a:rPr>
              <a:t>s</a:t>
            </a:r>
            <a:r>
              <a:rPr lang="en-US" sz="2400" dirty="0" smtClean="0">
                <a:solidFill>
                  <a:prstClr val="black"/>
                </a:solidFill>
                <a:cs typeface="+mn-cs"/>
              </a:rPr>
              <a:t>pacing of STSs and LTSs</a:t>
            </a:r>
            <a:endParaRPr lang="en-US" dirty="0"/>
          </a:p>
        </p:txBody>
      </p:sp>
      <p:sp>
        <p:nvSpPr>
          <p:cNvPr id="41" name="Rectangle 40"/>
          <p:cNvSpPr/>
          <p:nvPr/>
        </p:nvSpPr>
        <p:spPr>
          <a:xfrm>
            <a:off x="5593667" y="4491335"/>
            <a:ext cx="118813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  <a:cs typeface="+mn-cs"/>
              </a:rPr>
              <a:t> </a:t>
            </a:r>
            <a:r>
              <a:rPr lang="el-GR" sz="2400" dirty="0" smtClean="0">
                <a:solidFill>
                  <a:prstClr val="black"/>
                </a:solidFill>
                <a:cs typeface="+mn-cs"/>
              </a:rPr>
              <a:t>Δ</a:t>
            </a:r>
            <a:r>
              <a:rPr lang="en-US" sz="2400" i="1" dirty="0" err="1" smtClean="0">
                <a:solidFill>
                  <a:prstClr val="black"/>
                </a:solidFill>
                <a:cs typeface="+mn-cs"/>
              </a:rPr>
              <a:t>f</a:t>
            </a:r>
            <a:r>
              <a:rPr lang="en-US" sz="2400" baseline="-25000" dirty="0" err="1" smtClean="0">
                <a:solidFill>
                  <a:prstClr val="black"/>
                </a:solidFill>
                <a:cs typeface="+mn-cs"/>
              </a:rPr>
              <a:t>l</a:t>
            </a:r>
            <a:r>
              <a:rPr lang="en-US" sz="2400" dirty="0" smtClean="0">
                <a:solidFill>
                  <a:prstClr val="black"/>
                </a:solidFill>
                <a:cs typeface="+mn-cs"/>
              </a:rPr>
              <a:t> = </a:t>
            </a:r>
            <a:r>
              <a:rPr lang="el-GR" sz="2400" dirty="0" smtClean="0">
                <a:solidFill>
                  <a:prstClr val="black"/>
                </a:solidFill>
                <a:cs typeface="+mn-cs"/>
              </a:rPr>
              <a:t>Δ</a:t>
            </a:r>
            <a:r>
              <a:rPr lang="en-US" sz="2400" i="1" dirty="0" smtClean="0">
                <a:solidFill>
                  <a:prstClr val="black"/>
                </a:solidFill>
                <a:cs typeface="+mn-cs"/>
              </a:rPr>
              <a:t>f</a:t>
            </a:r>
            <a:endParaRPr lang="en-US" i="1" dirty="0"/>
          </a:p>
        </p:txBody>
      </p:sp>
      <p:sp>
        <p:nvSpPr>
          <p:cNvPr id="42" name="Rectangle 41"/>
          <p:cNvSpPr/>
          <p:nvPr/>
        </p:nvSpPr>
        <p:spPr>
          <a:xfrm>
            <a:off x="4993342" y="5410200"/>
            <a:ext cx="3406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</a:rPr>
              <a:t>1</a:t>
            </a:r>
            <a:endParaRPr lang="en-US" dirty="0"/>
          </a:p>
        </p:txBody>
      </p:sp>
      <p:sp>
        <p:nvSpPr>
          <p:cNvPr id="43" name="Rectangle 42"/>
          <p:cNvSpPr/>
          <p:nvPr/>
        </p:nvSpPr>
        <p:spPr>
          <a:xfrm>
            <a:off x="5410200" y="5410200"/>
            <a:ext cx="3406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</a:rPr>
              <a:t>2</a:t>
            </a:r>
            <a:endParaRPr lang="en-US" dirty="0"/>
          </a:p>
        </p:txBody>
      </p:sp>
      <p:sp>
        <p:nvSpPr>
          <p:cNvPr id="44" name="Rectangle 43"/>
          <p:cNvSpPr/>
          <p:nvPr/>
        </p:nvSpPr>
        <p:spPr>
          <a:xfrm>
            <a:off x="5791200" y="5410200"/>
            <a:ext cx="3406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</a:rPr>
              <a:t>3</a:t>
            </a:r>
            <a:endParaRPr lang="en-US" dirty="0"/>
          </a:p>
        </p:txBody>
      </p:sp>
      <p:sp>
        <p:nvSpPr>
          <p:cNvPr id="45" name="Rectangle 44"/>
          <p:cNvSpPr/>
          <p:nvPr/>
        </p:nvSpPr>
        <p:spPr>
          <a:xfrm>
            <a:off x="8610600" y="5257800"/>
            <a:ext cx="338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i="1" dirty="0">
                <a:solidFill>
                  <a:prstClr val="black"/>
                </a:solidFill>
              </a:rPr>
              <a:t>f</a:t>
            </a:r>
            <a:endParaRPr lang="en-US" dirty="0"/>
          </a:p>
        </p:txBody>
      </p:sp>
      <p:sp>
        <p:nvSpPr>
          <p:cNvPr id="46" name="Rectangle 45"/>
          <p:cNvSpPr/>
          <p:nvPr/>
        </p:nvSpPr>
        <p:spPr>
          <a:xfrm>
            <a:off x="4081046" y="5329535"/>
            <a:ext cx="338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i="1" dirty="0">
                <a:solidFill>
                  <a:prstClr val="black"/>
                </a:solidFill>
              </a:rPr>
              <a:t>f</a:t>
            </a:r>
            <a:endParaRPr lang="en-US" dirty="0"/>
          </a:p>
        </p:txBody>
      </p:sp>
      <p:sp>
        <p:nvSpPr>
          <p:cNvPr id="47" name="Rectangle 46"/>
          <p:cNvSpPr/>
          <p:nvPr/>
        </p:nvSpPr>
        <p:spPr>
          <a:xfrm>
            <a:off x="1295400" y="6243935"/>
            <a:ext cx="61858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  <a:cs typeface="+mn-cs"/>
              </a:rPr>
              <a:t>Related to the FO amount that can be corrected</a:t>
            </a:r>
            <a:endParaRPr lang="en-US" dirty="0"/>
          </a:p>
        </p:txBody>
      </p:sp>
      <p:cxnSp>
        <p:nvCxnSpPr>
          <p:cNvPr id="32" name="Straight Arrow Connector 31"/>
          <p:cNvCxnSpPr/>
          <p:nvPr/>
        </p:nvCxnSpPr>
        <p:spPr>
          <a:xfrm flipH="1" flipV="1">
            <a:off x="1066800" y="5334000"/>
            <a:ext cx="685800" cy="533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49" idx="1"/>
          </p:cNvCxnSpPr>
          <p:nvPr/>
        </p:nvCxnSpPr>
        <p:spPr>
          <a:xfrm flipH="1" flipV="1">
            <a:off x="6172200" y="5410200"/>
            <a:ext cx="762000" cy="45943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" name="Rectangle 47"/>
          <p:cNvSpPr/>
          <p:nvPr/>
        </p:nvSpPr>
        <p:spPr>
          <a:xfrm>
            <a:off x="1752600" y="5715000"/>
            <a:ext cx="16466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20000"/>
              </a:spcBef>
            </a:pPr>
            <a:r>
              <a:rPr lang="en-US" sz="2400" dirty="0" smtClean="0">
                <a:solidFill>
                  <a:prstClr val="black"/>
                </a:solidFill>
                <a:cs typeface="+mn-cs"/>
              </a:rPr>
              <a:t>STS Spacing</a:t>
            </a:r>
            <a:endParaRPr lang="en-US" sz="2400" dirty="0">
              <a:solidFill>
                <a:prstClr val="black"/>
              </a:solidFill>
              <a:cs typeface="+mn-cs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6934200" y="5638800"/>
            <a:ext cx="163378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20000"/>
              </a:spcBef>
            </a:pPr>
            <a:r>
              <a:rPr lang="en-US" sz="2400" dirty="0" smtClean="0">
                <a:solidFill>
                  <a:prstClr val="black"/>
                </a:solidFill>
                <a:cs typeface="+mn-cs"/>
              </a:rPr>
              <a:t>LTS Spacing</a:t>
            </a:r>
            <a:endParaRPr lang="en-US" sz="2400" dirty="0">
              <a:solidFill>
                <a:prstClr val="black"/>
              </a:solidFill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39" grpId="0"/>
      <p:bldP spid="40" grpId="0"/>
      <p:bldP spid="10" grpId="0"/>
      <p:bldP spid="41" grpId="0"/>
      <p:bldP spid="42" grpId="0"/>
      <p:bldP spid="43" grpId="0"/>
      <p:bldP spid="44" grpId="0"/>
      <p:bldP spid="45" grpId="0"/>
      <p:bldP spid="46" grpId="0"/>
      <p:bldP spid="4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010400" y="381000"/>
            <a:ext cx="1828800" cy="2467535"/>
          </a:xfrm>
          <a:prstGeom prst="rect">
            <a:avLst/>
          </a:prstGeom>
        </p:spPr>
      </p:pic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FO Estimation (Noiseless)</a:t>
            </a:r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B9F3AC9F-0D25-1E40-A0F8-69BEBC9E3BDF}" type="slidenum">
              <a:rPr lang="en-US" sz="1600">
                <a:solidFill>
                  <a:srgbClr val="898989"/>
                </a:solidFill>
              </a:rPr>
              <a:pPr/>
              <a:t>6</a:t>
            </a:fld>
            <a:endParaRPr lang="en-US" sz="1600">
              <a:solidFill>
                <a:srgbClr val="898989"/>
              </a:solidFill>
            </a:endParaRPr>
          </a:p>
        </p:txBody>
      </p:sp>
      <p:grpSp>
        <p:nvGrpSpPr>
          <p:cNvPr id="27" name="Group 26"/>
          <p:cNvGrpSpPr>
            <a:grpSpLocks/>
          </p:cNvGrpSpPr>
          <p:nvPr/>
        </p:nvGrpSpPr>
        <p:grpSpPr bwMode="auto">
          <a:xfrm>
            <a:off x="412750" y="2217738"/>
            <a:ext cx="1535113" cy="1535112"/>
            <a:chOff x="2438400" y="2438400"/>
            <a:chExt cx="3200400" cy="3200400"/>
          </a:xfrm>
        </p:grpSpPr>
        <p:grpSp>
          <p:nvGrpSpPr>
            <p:cNvPr id="12339" name="Group 27"/>
            <p:cNvGrpSpPr>
              <a:grpSpLocks/>
            </p:cNvGrpSpPr>
            <p:nvPr/>
          </p:nvGrpSpPr>
          <p:grpSpPr bwMode="auto">
            <a:xfrm>
              <a:off x="2438400" y="2438400"/>
              <a:ext cx="3200400" cy="3200400"/>
              <a:chOff x="2057400" y="1905000"/>
              <a:chExt cx="3200400" cy="3200400"/>
            </a:xfrm>
          </p:grpSpPr>
          <p:cxnSp>
            <p:nvCxnSpPr>
              <p:cNvPr id="30" name="Straight Arrow Connector 29"/>
              <p:cNvCxnSpPr/>
              <p:nvPr/>
            </p:nvCxnSpPr>
            <p:spPr>
              <a:xfrm>
                <a:off x="3659254" y="1905000"/>
                <a:ext cx="0" cy="3200400"/>
              </a:xfrm>
              <a:prstGeom prst="straightConnector1">
                <a:avLst/>
              </a:prstGeom>
              <a:ln w="15875">
                <a:solidFill>
                  <a:schemeClr val="tx1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Arrow Connector 30"/>
              <p:cNvCxnSpPr/>
              <p:nvPr/>
            </p:nvCxnSpPr>
            <p:spPr>
              <a:xfrm>
                <a:off x="2057400" y="3506855"/>
                <a:ext cx="3200400" cy="0"/>
              </a:xfrm>
              <a:prstGeom prst="straightConnector1">
                <a:avLst/>
              </a:prstGeom>
              <a:ln w="15875">
                <a:solidFill>
                  <a:schemeClr val="tx1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9" name="Straight Connector 28"/>
            <p:cNvCxnSpPr/>
            <p:nvPr/>
          </p:nvCxnSpPr>
          <p:spPr>
            <a:xfrm flipV="1">
              <a:off x="4040254" y="2504592"/>
              <a:ext cx="410392" cy="1535663"/>
            </a:xfrm>
            <a:prstGeom prst="line">
              <a:avLst/>
            </a:prstGeom>
            <a:ln w="22225">
              <a:solidFill>
                <a:srgbClr val="00682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Group 31"/>
          <p:cNvGrpSpPr>
            <a:grpSpLocks/>
          </p:cNvGrpSpPr>
          <p:nvPr/>
        </p:nvGrpSpPr>
        <p:grpSpPr bwMode="auto">
          <a:xfrm>
            <a:off x="381000" y="4672013"/>
            <a:ext cx="1536700" cy="1536700"/>
            <a:chOff x="2028865" y="3882283"/>
            <a:chExt cx="1920240" cy="1920240"/>
          </a:xfrm>
        </p:grpSpPr>
        <p:grpSp>
          <p:nvGrpSpPr>
            <p:cNvPr id="12333" name="Group 32"/>
            <p:cNvGrpSpPr>
              <a:grpSpLocks/>
            </p:cNvGrpSpPr>
            <p:nvPr/>
          </p:nvGrpSpPr>
          <p:grpSpPr bwMode="auto">
            <a:xfrm>
              <a:off x="2028865" y="3882283"/>
              <a:ext cx="1920240" cy="1920240"/>
              <a:chOff x="2438400" y="2438400"/>
              <a:chExt cx="3200400" cy="3200400"/>
            </a:xfrm>
          </p:grpSpPr>
          <p:grpSp>
            <p:nvGrpSpPr>
              <p:cNvPr id="12335" name="Group 34"/>
              <p:cNvGrpSpPr>
                <a:grpSpLocks/>
              </p:cNvGrpSpPr>
              <p:nvPr/>
            </p:nvGrpSpPr>
            <p:grpSpPr bwMode="auto">
              <a:xfrm>
                <a:off x="2438400" y="2438400"/>
                <a:ext cx="3200400" cy="3200400"/>
                <a:chOff x="2057400" y="1905000"/>
                <a:chExt cx="3200400" cy="3200400"/>
              </a:xfrm>
            </p:grpSpPr>
            <p:cxnSp>
              <p:nvCxnSpPr>
                <p:cNvPr id="37" name="Straight Arrow Connector 36"/>
                <p:cNvCxnSpPr/>
                <p:nvPr/>
              </p:nvCxnSpPr>
              <p:spPr>
                <a:xfrm>
                  <a:off x="3657600" y="1905000"/>
                  <a:ext cx="0" cy="3200400"/>
                </a:xfrm>
                <a:prstGeom prst="straightConnector1">
                  <a:avLst/>
                </a:prstGeom>
                <a:ln w="15875">
                  <a:solidFill>
                    <a:schemeClr val="tx1"/>
                  </a:solidFill>
                  <a:headEnd type="arrow"/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Arrow Connector 37"/>
                <p:cNvCxnSpPr/>
                <p:nvPr/>
              </p:nvCxnSpPr>
              <p:spPr>
                <a:xfrm>
                  <a:off x="2057400" y="3505200"/>
                  <a:ext cx="3200400" cy="0"/>
                </a:xfrm>
                <a:prstGeom prst="straightConnector1">
                  <a:avLst/>
                </a:prstGeom>
                <a:ln w="15875">
                  <a:solidFill>
                    <a:schemeClr val="tx1"/>
                  </a:solidFill>
                  <a:headEnd type="arrow"/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6" name="Straight Connector 35"/>
              <p:cNvCxnSpPr/>
              <p:nvPr/>
            </p:nvCxnSpPr>
            <p:spPr>
              <a:xfrm flipV="1">
                <a:off x="4038600" y="2504524"/>
                <a:ext cx="413276" cy="1534076"/>
              </a:xfrm>
              <a:prstGeom prst="line">
                <a:avLst/>
              </a:prstGeom>
              <a:ln w="12700">
                <a:solidFill>
                  <a:srgbClr val="00682F"/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4" name="Straight Connector 33"/>
            <p:cNvCxnSpPr/>
            <p:nvPr/>
          </p:nvCxnSpPr>
          <p:spPr>
            <a:xfrm>
              <a:off x="2988985" y="4842403"/>
              <a:ext cx="289623" cy="906559"/>
            </a:xfrm>
            <a:prstGeom prst="line">
              <a:avLst/>
            </a:prstGeom>
            <a:ln w="22225">
              <a:solidFill>
                <a:srgbClr val="00682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" name="Group 38"/>
          <p:cNvGrpSpPr>
            <a:grpSpLocks/>
          </p:cNvGrpSpPr>
          <p:nvPr/>
        </p:nvGrpSpPr>
        <p:grpSpPr bwMode="auto">
          <a:xfrm>
            <a:off x="3849688" y="2209800"/>
            <a:ext cx="1536700" cy="1536700"/>
            <a:chOff x="4191000" y="1962043"/>
            <a:chExt cx="1920240" cy="1920240"/>
          </a:xfrm>
        </p:grpSpPr>
        <p:grpSp>
          <p:nvGrpSpPr>
            <p:cNvPr id="12324" name="Group 39"/>
            <p:cNvGrpSpPr>
              <a:grpSpLocks/>
            </p:cNvGrpSpPr>
            <p:nvPr/>
          </p:nvGrpSpPr>
          <p:grpSpPr bwMode="auto">
            <a:xfrm>
              <a:off x="4191000" y="1962043"/>
              <a:ext cx="1920240" cy="1920240"/>
              <a:chOff x="4191000" y="1962043"/>
              <a:chExt cx="1920240" cy="1920240"/>
            </a:xfrm>
          </p:grpSpPr>
          <p:grpSp>
            <p:nvGrpSpPr>
              <p:cNvPr id="12327" name="Group 42"/>
              <p:cNvGrpSpPr>
                <a:grpSpLocks/>
              </p:cNvGrpSpPr>
              <p:nvPr/>
            </p:nvGrpSpPr>
            <p:grpSpPr bwMode="auto">
              <a:xfrm>
                <a:off x="4191000" y="1962043"/>
                <a:ext cx="1920240" cy="1920240"/>
                <a:chOff x="2438400" y="2438400"/>
                <a:chExt cx="3200400" cy="3200400"/>
              </a:xfrm>
            </p:grpSpPr>
            <p:grpSp>
              <p:nvGrpSpPr>
                <p:cNvPr id="12329" name="Group 44"/>
                <p:cNvGrpSpPr>
                  <a:grpSpLocks/>
                </p:cNvGrpSpPr>
                <p:nvPr/>
              </p:nvGrpSpPr>
              <p:grpSpPr bwMode="auto">
                <a:xfrm>
                  <a:off x="2438400" y="2438400"/>
                  <a:ext cx="3200400" cy="3200400"/>
                  <a:chOff x="2057400" y="1905000"/>
                  <a:chExt cx="3200400" cy="3200400"/>
                </a:xfrm>
              </p:grpSpPr>
              <p:cxnSp>
                <p:nvCxnSpPr>
                  <p:cNvPr id="47" name="Straight Arrow Connector 46"/>
                  <p:cNvCxnSpPr/>
                  <p:nvPr/>
                </p:nvCxnSpPr>
                <p:spPr>
                  <a:xfrm>
                    <a:off x="3657600" y="1905000"/>
                    <a:ext cx="0" cy="3200400"/>
                  </a:xfrm>
                  <a:prstGeom prst="straightConnector1">
                    <a:avLst/>
                  </a:prstGeom>
                  <a:ln w="15875">
                    <a:solidFill>
                      <a:schemeClr val="tx1"/>
                    </a:solidFill>
                    <a:headEnd type="arrow"/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8" name="Straight Arrow Connector 47"/>
                  <p:cNvCxnSpPr/>
                  <p:nvPr/>
                </p:nvCxnSpPr>
                <p:spPr>
                  <a:xfrm>
                    <a:off x="2057400" y="3505200"/>
                    <a:ext cx="3200400" cy="0"/>
                  </a:xfrm>
                  <a:prstGeom prst="straightConnector1">
                    <a:avLst/>
                  </a:prstGeom>
                  <a:ln w="15875">
                    <a:solidFill>
                      <a:schemeClr val="tx1"/>
                    </a:solidFill>
                    <a:headEnd type="arrow"/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46" name="Straight Connector 45"/>
                <p:cNvCxnSpPr/>
                <p:nvPr/>
              </p:nvCxnSpPr>
              <p:spPr>
                <a:xfrm flipV="1">
                  <a:off x="4018763" y="3433567"/>
                  <a:ext cx="1600200" cy="605033"/>
                </a:xfrm>
                <a:prstGeom prst="line">
                  <a:avLst/>
                </a:prstGeom>
                <a:ln w="22225">
                  <a:solidFill>
                    <a:srgbClr val="00682F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4" name="Straight Connector 43"/>
              <p:cNvCxnSpPr/>
              <p:nvPr/>
            </p:nvCxnSpPr>
            <p:spPr>
              <a:xfrm flipV="1">
                <a:off x="5151120" y="2011637"/>
                <a:ext cx="247964" cy="920446"/>
              </a:xfrm>
              <a:prstGeom prst="line">
                <a:avLst/>
              </a:prstGeom>
              <a:ln w="12700">
                <a:solidFill>
                  <a:srgbClr val="00682F"/>
                </a:solidFill>
                <a:prstDash val="dash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1" name="TextBox 40"/>
            <p:cNvSpPr txBox="1">
              <a:spLocks noRot="1" noChangeAspect="1" noMove="1" noResize="1" noEditPoints="1" noAdjustHandles="1" noChangeArrowheads="1" noChangeShapeType="1" noTextEdit="1"/>
            </p:cNvSpPr>
            <p:nvPr/>
          </p:nvSpPr>
          <p:spPr>
            <a:xfrm>
              <a:off x="5296570" y="2140019"/>
              <a:ext cx="594393" cy="415498"/>
            </a:xfrm>
            <a:prstGeom prst="rect">
              <a:avLst/>
            </a:prstGeom>
            <a:blipFill rotWithShape="1">
              <a:blip r:embed="rId4"/>
              <a:stretch>
                <a:fillRect l="-1282" r="-10256" b="-35185"/>
              </a:stretch>
            </a:blipFill>
          </p:spPr>
          <p:txBody>
            <a:bodyPr/>
            <a:lstStyle/>
            <a:p>
              <a:pPr>
                <a:defRPr/>
              </a:pPr>
              <a:r>
                <a:rPr lang="en-US">
                  <a:noFill/>
                  <a:latin typeface="Calibri" pitchFamily="34" charset="0"/>
                  <a:ea typeface="+mn-ea"/>
                </a:rPr>
                <a:t> </a:t>
              </a:r>
            </a:p>
          </p:txBody>
        </p:sp>
        <p:sp>
          <p:nvSpPr>
            <p:cNvPr id="42" name="Arc 41"/>
            <p:cNvSpPr/>
            <p:nvPr/>
          </p:nvSpPr>
          <p:spPr>
            <a:xfrm>
              <a:off x="4780164" y="2559143"/>
              <a:ext cx="733976" cy="730009"/>
            </a:xfrm>
            <a:prstGeom prst="arc">
              <a:avLst>
                <a:gd name="adj1" fmla="val 17285531"/>
                <a:gd name="adj2" fmla="val 20194997"/>
              </a:avLst>
            </a:prstGeom>
            <a:ln w="25400">
              <a:solidFill>
                <a:schemeClr val="tx1"/>
              </a:solidFill>
              <a:headEnd type="none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grpSp>
        <p:nvGrpSpPr>
          <p:cNvPr id="49" name="Group 48"/>
          <p:cNvGrpSpPr>
            <a:grpSpLocks/>
          </p:cNvGrpSpPr>
          <p:nvPr/>
        </p:nvGrpSpPr>
        <p:grpSpPr bwMode="auto">
          <a:xfrm>
            <a:off x="6737350" y="4664075"/>
            <a:ext cx="1865313" cy="1736725"/>
            <a:chOff x="4191000" y="3925247"/>
            <a:chExt cx="2333518" cy="2170753"/>
          </a:xfrm>
        </p:grpSpPr>
        <p:grpSp>
          <p:nvGrpSpPr>
            <p:cNvPr id="12317" name="Group 49"/>
            <p:cNvGrpSpPr>
              <a:grpSpLocks/>
            </p:cNvGrpSpPr>
            <p:nvPr/>
          </p:nvGrpSpPr>
          <p:grpSpPr bwMode="auto">
            <a:xfrm>
              <a:off x="4191000" y="3925247"/>
              <a:ext cx="1920240" cy="1920240"/>
              <a:chOff x="2057400" y="1905000"/>
              <a:chExt cx="3200400" cy="3200400"/>
            </a:xfrm>
          </p:grpSpPr>
          <p:cxnSp>
            <p:nvCxnSpPr>
              <p:cNvPr id="55" name="Straight Arrow Connector 54"/>
              <p:cNvCxnSpPr/>
              <p:nvPr/>
            </p:nvCxnSpPr>
            <p:spPr>
              <a:xfrm>
                <a:off x="3659417" y="1905000"/>
                <a:ext cx="0" cy="3201233"/>
              </a:xfrm>
              <a:prstGeom prst="straightConnector1">
                <a:avLst/>
              </a:prstGeom>
              <a:ln w="15875">
                <a:solidFill>
                  <a:schemeClr val="tx1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Arrow Connector 55"/>
              <p:cNvCxnSpPr/>
              <p:nvPr/>
            </p:nvCxnSpPr>
            <p:spPr>
              <a:xfrm>
                <a:off x="2057400" y="3505617"/>
                <a:ext cx="3200725" cy="0"/>
              </a:xfrm>
              <a:prstGeom prst="straightConnector1">
                <a:avLst/>
              </a:prstGeom>
              <a:ln w="15875">
                <a:solidFill>
                  <a:schemeClr val="tx1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1" name="Straight Connector 50"/>
            <p:cNvCxnSpPr/>
            <p:nvPr/>
          </p:nvCxnSpPr>
          <p:spPr>
            <a:xfrm>
              <a:off x="5150225" y="4885617"/>
              <a:ext cx="1139948" cy="1210383"/>
            </a:xfrm>
            <a:prstGeom prst="line">
              <a:avLst/>
            </a:prstGeom>
            <a:ln w="25400">
              <a:solidFill>
                <a:srgbClr val="00682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TextBox 51"/>
            <p:cNvSpPr txBox="1">
              <a:spLocks noRot="1" noChangeAspect="1" noMove="1" noResize="1" noEditPoints="1" noAdjustHandles="1" noChangeArrowheads="1" noChangeShapeType="1" noTextEdit="1"/>
            </p:cNvSpPr>
            <p:nvPr/>
          </p:nvSpPr>
          <p:spPr>
            <a:xfrm>
              <a:off x="5513388" y="4901592"/>
              <a:ext cx="594393" cy="415498"/>
            </a:xfrm>
            <a:prstGeom prst="rect">
              <a:avLst/>
            </a:prstGeom>
            <a:blipFill rotWithShape="1">
              <a:blip r:embed="rId5"/>
              <a:stretch>
                <a:fillRect l="-1282" r="-10256" b="-32727"/>
              </a:stretch>
            </a:blipFill>
          </p:spPr>
          <p:txBody>
            <a:bodyPr/>
            <a:lstStyle/>
            <a:p>
              <a:pPr>
                <a:defRPr/>
              </a:pPr>
              <a:r>
                <a:rPr lang="en-US">
                  <a:noFill/>
                  <a:latin typeface="Calibri" pitchFamily="34" charset="0"/>
                  <a:ea typeface="+mn-ea"/>
                </a:rPr>
                <a:t> </a:t>
              </a:r>
            </a:p>
          </p:txBody>
        </p:sp>
        <p:sp>
          <p:nvSpPr>
            <p:cNvPr id="53" name="Arc 52"/>
            <p:cNvSpPr/>
            <p:nvPr/>
          </p:nvSpPr>
          <p:spPr>
            <a:xfrm rot="4219667">
              <a:off x="4782147" y="4527144"/>
              <a:ext cx="732182" cy="730838"/>
            </a:xfrm>
            <a:prstGeom prst="arc">
              <a:avLst>
                <a:gd name="adj1" fmla="val 17285531"/>
                <a:gd name="adj2" fmla="val 20194997"/>
              </a:avLst>
            </a:prstGeom>
            <a:ln w="25400">
              <a:solidFill>
                <a:schemeClr val="tx1"/>
              </a:solidFill>
              <a:headEnd type="none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4" name="TextBox 53"/>
            <p:cNvSpPr txBox="1">
              <a:spLocks noRot="1" noChangeAspect="1" noMove="1" noResize="1" noEditPoints="1" noAdjustHandles="1" noChangeArrowheads="1" noChangeShapeType="1" noTextEdit="1"/>
            </p:cNvSpPr>
            <p:nvPr/>
          </p:nvSpPr>
          <p:spPr>
            <a:xfrm>
              <a:off x="5914816" y="5319810"/>
              <a:ext cx="609702" cy="577081"/>
            </a:xfrm>
            <a:prstGeom prst="rect">
              <a:avLst/>
            </a:prstGeom>
            <a:blipFill rotWithShape="1">
              <a:blip r:embed="rId6"/>
              <a:stretch>
                <a:fillRect b="-1316"/>
              </a:stretch>
            </a:blipFill>
          </p:spPr>
          <p:txBody>
            <a:bodyPr/>
            <a:lstStyle/>
            <a:p>
              <a:pPr>
                <a:defRPr/>
              </a:pPr>
              <a:r>
                <a:rPr lang="en-US">
                  <a:noFill/>
                  <a:latin typeface="Calibri" pitchFamily="34" charset="0"/>
                  <a:ea typeface="+mn-ea"/>
                </a:rPr>
                <a:t> </a:t>
              </a:r>
            </a:p>
          </p:txBody>
        </p:sp>
      </p:grpSp>
      <p:grpSp>
        <p:nvGrpSpPr>
          <p:cNvPr id="57" name="Group 56"/>
          <p:cNvGrpSpPr>
            <a:grpSpLocks/>
          </p:cNvGrpSpPr>
          <p:nvPr/>
        </p:nvGrpSpPr>
        <p:grpSpPr bwMode="auto">
          <a:xfrm>
            <a:off x="3841750" y="4651375"/>
            <a:ext cx="1535113" cy="1536700"/>
            <a:chOff x="2438400" y="2438400"/>
            <a:chExt cx="3200400" cy="3200400"/>
          </a:xfrm>
        </p:grpSpPr>
        <p:grpSp>
          <p:nvGrpSpPr>
            <p:cNvPr id="12313" name="Group 57"/>
            <p:cNvGrpSpPr>
              <a:grpSpLocks/>
            </p:cNvGrpSpPr>
            <p:nvPr/>
          </p:nvGrpSpPr>
          <p:grpSpPr bwMode="auto">
            <a:xfrm>
              <a:off x="2438400" y="2438400"/>
              <a:ext cx="3200400" cy="3200400"/>
              <a:chOff x="2057400" y="1905000"/>
              <a:chExt cx="3200400" cy="3200400"/>
            </a:xfrm>
          </p:grpSpPr>
          <p:cxnSp>
            <p:nvCxnSpPr>
              <p:cNvPr id="60" name="Straight Arrow Connector 59"/>
              <p:cNvCxnSpPr/>
              <p:nvPr/>
            </p:nvCxnSpPr>
            <p:spPr>
              <a:xfrm>
                <a:off x="3659254" y="1905000"/>
                <a:ext cx="0" cy="3200400"/>
              </a:xfrm>
              <a:prstGeom prst="straightConnector1">
                <a:avLst/>
              </a:prstGeom>
              <a:ln w="15875">
                <a:solidFill>
                  <a:schemeClr val="tx1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Arrow Connector 60"/>
              <p:cNvCxnSpPr/>
              <p:nvPr/>
            </p:nvCxnSpPr>
            <p:spPr>
              <a:xfrm>
                <a:off x="2057400" y="3505200"/>
                <a:ext cx="3200400" cy="0"/>
              </a:xfrm>
              <a:prstGeom prst="straightConnector1">
                <a:avLst/>
              </a:prstGeom>
              <a:ln w="15875">
                <a:solidFill>
                  <a:schemeClr val="tx1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9" name="Straight Connector 58"/>
            <p:cNvCxnSpPr/>
            <p:nvPr/>
          </p:nvCxnSpPr>
          <p:spPr>
            <a:xfrm flipV="1">
              <a:off x="4017088" y="3479854"/>
              <a:ext cx="1505874" cy="558746"/>
            </a:xfrm>
            <a:prstGeom prst="line">
              <a:avLst/>
            </a:prstGeom>
            <a:ln w="22225">
              <a:solidFill>
                <a:srgbClr val="00682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2" name="Straight Arrow Connector 61"/>
          <p:cNvCxnSpPr/>
          <p:nvPr/>
        </p:nvCxnSpPr>
        <p:spPr>
          <a:xfrm>
            <a:off x="2189163" y="2978150"/>
            <a:ext cx="1420812" cy="0"/>
          </a:xfrm>
          <a:prstGeom prst="straightConnector1">
            <a:avLst/>
          </a:prstGeom>
          <a:ln w="22225">
            <a:solidFill>
              <a:srgbClr val="0000FF"/>
            </a:solidFill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Down Arrow 63"/>
          <p:cNvSpPr/>
          <p:nvPr/>
        </p:nvSpPr>
        <p:spPr>
          <a:xfrm>
            <a:off x="1031138" y="4141787"/>
            <a:ext cx="207818" cy="506413"/>
          </a:xfrm>
          <a:prstGeom prst="downArrow">
            <a:avLst/>
          </a:prstGeom>
          <a:solidFill>
            <a:schemeClr val="accent1">
              <a:alpha val="98000"/>
            </a:schemeClr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5" name="TextBox 64"/>
          <p:cNvSpPr txBox="1">
            <a:spLocks noChangeArrowheads="1"/>
          </p:cNvSpPr>
          <p:nvPr/>
        </p:nvSpPr>
        <p:spPr bwMode="auto">
          <a:xfrm>
            <a:off x="364209" y="3671020"/>
            <a:ext cx="1629022" cy="696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/>
            <a:r>
              <a:rPr lang="en-US" sz="2800" dirty="0"/>
              <a:t>conjugate</a:t>
            </a:r>
          </a:p>
        </p:txBody>
      </p:sp>
      <p:sp>
        <p:nvSpPr>
          <p:cNvPr id="67" name="Multiply 66"/>
          <p:cNvSpPr/>
          <p:nvPr/>
        </p:nvSpPr>
        <p:spPr>
          <a:xfrm>
            <a:off x="2438400" y="5065713"/>
            <a:ext cx="641350" cy="736600"/>
          </a:xfrm>
          <a:prstGeom prst="mathMultiply">
            <a:avLst/>
          </a:prstGeom>
          <a:solidFill>
            <a:schemeClr val="accent1">
              <a:alpha val="14000"/>
            </a:schemeClr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8" name="Equal 67"/>
          <p:cNvSpPr/>
          <p:nvPr/>
        </p:nvSpPr>
        <p:spPr>
          <a:xfrm>
            <a:off x="5791200" y="5199063"/>
            <a:ext cx="685800" cy="492125"/>
          </a:xfrm>
          <a:prstGeom prst="mathEqual">
            <a:avLst/>
          </a:prstGeom>
          <a:solidFill>
            <a:schemeClr val="accent1">
              <a:alpha val="14000"/>
            </a:schemeClr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5562600" y="3200400"/>
            <a:ext cx="3550138" cy="930576"/>
          </a:xfrm>
          <a:prstGeom prst="rect">
            <a:avLst/>
          </a:prstGeom>
          <a:blipFill rotWithShape="1">
            <a:blip r:embed="rId7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  <a:latin typeface="Calibri" pitchFamily="34" charset="0"/>
                <a:ea typeface="+mn-ea"/>
              </a:rPr>
              <a:t> </a:t>
            </a:r>
          </a:p>
        </p:txBody>
      </p:sp>
      <p:sp>
        <p:nvSpPr>
          <p:cNvPr id="74" name="TextBox 73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5566890" y="4843046"/>
            <a:ext cx="1259639" cy="369332"/>
          </a:xfrm>
          <a:prstGeom prst="rect">
            <a:avLst/>
          </a:prstGeom>
          <a:blipFill rotWithShape="1">
            <a:blip r:embed="rId8"/>
            <a:stretch>
              <a:fillRect b="-3279"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  <a:latin typeface="Calibri" pitchFamily="34" charset="0"/>
                <a:ea typeface="+mn-ea"/>
              </a:rPr>
              <a:t> 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4/30/2014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INFOCOM 2014</a:t>
            </a:r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770119" y="2971800"/>
            <a:ext cx="215517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dirty="0" smtClean="0"/>
              <a:t>Same sample </a:t>
            </a:r>
          </a:p>
          <a:p>
            <a:pPr algn="ctr"/>
            <a:r>
              <a:rPr lang="en-US" sz="2000" dirty="0" smtClean="0"/>
              <a:t>transmitted after </a:t>
            </a:r>
            <a:r>
              <a:rPr lang="en-US" sz="2000" i="1" dirty="0" smtClean="0"/>
              <a:t>t</a:t>
            </a:r>
            <a:endParaRPr lang="en-US" i="1" dirty="0"/>
          </a:p>
        </p:txBody>
      </p:sp>
      <p:sp>
        <p:nvSpPr>
          <p:cNvPr id="8" name="Rectangle 7"/>
          <p:cNvSpPr/>
          <p:nvPr/>
        </p:nvSpPr>
        <p:spPr>
          <a:xfrm>
            <a:off x="1676400" y="1600200"/>
            <a:ext cx="1519838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 i="1" dirty="0" err="1" smtClean="0">
                <a:solidFill>
                  <a:prstClr val="black"/>
                </a:solidFill>
                <a:cs typeface="+mn-cs"/>
              </a:rPr>
              <a:t>i</a:t>
            </a:r>
            <a:r>
              <a:rPr lang="en-US" sz="2600" baseline="30000" dirty="0" err="1" smtClean="0">
                <a:solidFill>
                  <a:prstClr val="black"/>
                </a:solidFill>
                <a:cs typeface="+mn-cs"/>
              </a:rPr>
              <a:t>th</a:t>
            </a:r>
            <a:r>
              <a:rPr lang="en-US" sz="2600" dirty="0" smtClean="0">
                <a:solidFill>
                  <a:prstClr val="black"/>
                </a:solidFill>
                <a:cs typeface="+mn-cs"/>
              </a:rPr>
              <a:t> sample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953000" y="1600200"/>
            <a:ext cx="1844788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 dirty="0" smtClean="0">
                <a:solidFill>
                  <a:prstClr val="black"/>
                </a:solidFill>
                <a:cs typeface="+mn-cs"/>
              </a:rPr>
              <a:t>Phase </a:t>
            </a:r>
            <a:r>
              <a:rPr lang="en-US" sz="2600" dirty="0">
                <a:solidFill>
                  <a:prstClr val="black"/>
                </a:solidFill>
                <a:cs typeface="+mn-cs"/>
              </a:rPr>
              <a:t>offset </a:t>
            </a:r>
            <a:endParaRPr lang="en-US" dirty="0"/>
          </a:p>
        </p:txBody>
      </p:sp>
      <p:sp>
        <p:nvSpPr>
          <p:cNvPr id="75" name="Down Arrow 74"/>
          <p:cNvSpPr/>
          <p:nvPr/>
        </p:nvSpPr>
        <p:spPr>
          <a:xfrm>
            <a:off x="4495800" y="3962400"/>
            <a:ext cx="207818" cy="506413"/>
          </a:xfrm>
          <a:prstGeom prst="downArrow">
            <a:avLst/>
          </a:prstGeom>
          <a:solidFill>
            <a:schemeClr val="accent1">
              <a:alpha val="98000"/>
            </a:schemeClr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371600" y="2057400"/>
            <a:ext cx="3629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i="1" dirty="0" err="1" smtClean="0">
                <a:solidFill>
                  <a:prstClr val="black"/>
                </a:solidFill>
                <a:cs typeface="+mn-cs"/>
              </a:rPr>
              <a:t>r</a:t>
            </a:r>
            <a:r>
              <a:rPr lang="en-US" sz="2400" baseline="-25000" dirty="0" err="1" smtClean="0">
                <a:solidFill>
                  <a:prstClr val="black"/>
                </a:solidFill>
                <a:cs typeface="+mn-cs"/>
              </a:rPr>
              <a:t>i</a:t>
            </a:r>
            <a:endParaRPr lang="en-US" baseline="-25000" dirty="0"/>
          </a:p>
        </p:txBody>
      </p:sp>
      <p:sp>
        <p:nvSpPr>
          <p:cNvPr id="77" name="Rectangle 76"/>
          <p:cNvSpPr/>
          <p:nvPr/>
        </p:nvSpPr>
        <p:spPr>
          <a:xfrm>
            <a:off x="5410200" y="2357735"/>
            <a:ext cx="53384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i="1" dirty="0" err="1" smtClean="0">
                <a:solidFill>
                  <a:prstClr val="black"/>
                </a:solidFill>
                <a:cs typeface="+mn-cs"/>
              </a:rPr>
              <a:t>r</a:t>
            </a:r>
            <a:r>
              <a:rPr lang="en-US" sz="2400" baseline="-25000" dirty="0" err="1" smtClean="0">
                <a:solidFill>
                  <a:prstClr val="black"/>
                </a:solidFill>
                <a:cs typeface="+mn-cs"/>
              </a:rPr>
              <a:t>i+t</a:t>
            </a:r>
            <a:endParaRPr lang="en-US" baseline="-25000" dirty="0"/>
          </a:p>
        </p:txBody>
      </p:sp>
      <p:sp>
        <p:nvSpPr>
          <p:cNvPr id="78" name="Rectangle 77"/>
          <p:cNvSpPr/>
          <p:nvPr/>
        </p:nvSpPr>
        <p:spPr>
          <a:xfrm>
            <a:off x="1447800" y="5867400"/>
            <a:ext cx="351921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 dirty="0" err="1" smtClean="0">
                <a:solidFill>
                  <a:prstClr val="black"/>
                </a:solidFill>
                <a:cs typeface="+mn-cs"/>
              </a:rPr>
              <a:t>r</a:t>
            </a:r>
            <a:r>
              <a:rPr lang="en-US" sz="2600" baseline="-25000" dirty="0" err="1" smtClean="0">
                <a:solidFill>
                  <a:prstClr val="black"/>
                </a:solidFill>
                <a:cs typeface="+mn-cs"/>
              </a:rPr>
              <a:t>i</a:t>
            </a:r>
            <a:endParaRPr lang="en-US" baseline="-25000" dirty="0"/>
          </a:p>
        </p:txBody>
      </p:sp>
      <p:sp>
        <p:nvSpPr>
          <p:cNvPr id="79" name="Rectangle 78"/>
          <p:cNvSpPr/>
          <p:nvPr/>
        </p:nvSpPr>
        <p:spPr>
          <a:xfrm>
            <a:off x="1562585" y="6033911"/>
            <a:ext cx="300082" cy="35907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 i="1" baseline="30000" dirty="0" smtClean="0">
                <a:solidFill>
                  <a:prstClr val="black"/>
                </a:solidFill>
                <a:cs typeface="+mn-cs"/>
              </a:rPr>
              <a:t>*</a:t>
            </a:r>
            <a:endParaRPr lang="en-US" baseline="30000" dirty="0"/>
          </a:p>
        </p:txBody>
      </p:sp>
      <p:sp>
        <p:nvSpPr>
          <p:cNvPr id="80" name="Rectangle 79"/>
          <p:cNvSpPr/>
          <p:nvPr/>
        </p:nvSpPr>
        <p:spPr>
          <a:xfrm>
            <a:off x="5410200" y="3962400"/>
            <a:ext cx="558629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 dirty="0" smtClean="0">
                <a:solidFill>
                  <a:prstClr val="black"/>
                </a:solidFill>
                <a:cs typeface="+mn-cs"/>
              </a:rPr>
              <a:t>FO</a:t>
            </a:r>
            <a:endParaRPr lang="en-US" dirty="0"/>
          </a:p>
        </p:txBody>
      </p:sp>
      <p:cxnSp>
        <p:nvCxnSpPr>
          <p:cNvPr id="13" name="Straight Arrow Connector 12"/>
          <p:cNvCxnSpPr>
            <a:stCxn id="80" idx="3"/>
          </p:cNvCxnSpPr>
          <p:nvPr/>
        </p:nvCxnSpPr>
        <p:spPr>
          <a:xfrm flipV="1">
            <a:off x="5968829" y="3962400"/>
            <a:ext cx="736771" cy="246222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/>
          <p:cNvCxnSpPr/>
          <p:nvPr/>
        </p:nvCxnSpPr>
        <p:spPr>
          <a:xfrm flipH="1">
            <a:off x="8374006" y="609600"/>
            <a:ext cx="617594" cy="304800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/>
          <p:cNvCxnSpPr>
            <a:endCxn id="10" idx="3"/>
          </p:cNvCxnSpPr>
          <p:nvPr/>
        </p:nvCxnSpPr>
        <p:spPr>
          <a:xfrm flipH="1">
            <a:off x="1734525" y="2057400"/>
            <a:ext cx="856275" cy="230833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3" name="Rectangle 62"/>
          <p:cNvSpPr/>
          <p:nvPr/>
        </p:nvSpPr>
        <p:spPr>
          <a:xfrm>
            <a:off x="5105400" y="4643735"/>
            <a:ext cx="53384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i="1" dirty="0" err="1" smtClean="0">
                <a:solidFill>
                  <a:prstClr val="black"/>
                </a:solidFill>
                <a:cs typeface="+mn-cs"/>
              </a:rPr>
              <a:t>r</a:t>
            </a:r>
            <a:r>
              <a:rPr lang="en-US" sz="2400" baseline="-25000" dirty="0" err="1" smtClean="0">
                <a:solidFill>
                  <a:prstClr val="black"/>
                </a:solidFill>
                <a:cs typeface="+mn-cs"/>
              </a:rPr>
              <a:t>i+t</a:t>
            </a:r>
            <a:endParaRPr lang="en-US" baseline="-25000" dirty="0"/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7239000" y="990600"/>
            <a:ext cx="0" cy="1676400"/>
          </a:xfrm>
          <a:prstGeom prst="line">
            <a:avLst/>
          </a:prstGeom>
          <a:ln>
            <a:solidFill>
              <a:srgbClr val="426327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8077200" y="914400"/>
            <a:ext cx="152400" cy="152400"/>
          </a:xfrm>
          <a:prstGeom prst="ellipse">
            <a:avLst/>
          </a:prstGeom>
          <a:solidFill>
            <a:srgbClr val="426327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9" name="Straight Connector 68"/>
          <p:cNvCxnSpPr/>
          <p:nvPr/>
        </p:nvCxnSpPr>
        <p:spPr>
          <a:xfrm flipV="1">
            <a:off x="8153400" y="990600"/>
            <a:ext cx="0" cy="1676400"/>
          </a:xfrm>
          <a:prstGeom prst="line">
            <a:avLst/>
          </a:prstGeom>
          <a:ln>
            <a:solidFill>
              <a:srgbClr val="426327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0" name="Oval 69"/>
          <p:cNvSpPr/>
          <p:nvPr/>
        </p:nvSpPr>
        <p:spPr>
          <a:xfrm>
            <a:off x="7162800" y="914400"/>
            <a:ext cx="152400" cy="152400"/>
          </a:xfrm>
          <a:prstGeom prst="ellipse">
            <a:avLst/>
          </a:prstGeom>
          <a:solidFill>
            <a:srgbClr val="426327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6019800" y="762000"/>
            <a:ext cx="3629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i="1" dirty="0" err="1" smtClean="0">
                <a:solidFill>
                  <a:prstClr val="black"/>
                </a:solidFill>
                <a:cs typeface="+mn-cs"/>
              </a:rPr>
              <a:t>r</a:t>
            </a:r>
            <a:r>
              <a:rPr lang="en-US" sz="2400" baseline="-25000" dirty="0" err="1" smtClean="0">
                <a:solidFill>
                  <a:prstClr val="black"/>
                </a:solidFill>
                <a:cs typeface="+mn-cs"/>
              </a:rPr>
              <a:t>i</a:t>
            </a:r>
            <a:endParaRPr lang="en-US" baseline="-25000" dirty="0"/>
          </a:p>
        </p:txBody>
      </p:sp>
      <p:cxnSp>
        <p:nvCxnSpPr>
          <p:cNvPr id="72" name="Straight Arrow Connector 71"/>
          <p:cNvCxnSpPr>
            <a:stCxn id="71" idx="3"/>
          </p:cNvCxnSpPr>
          <p:nvPr/>
        </p:nvCxnSpPr>
        <p:spPr>
          <a:xfrm flipV="1">
            <a:off x="6382725" y="990600"/>
            <a:ext cx="627675" cy="2233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6" name="Rectangle 75"/>
          <p:cNvSpPr/>
          <p:nvPr/>
        </p:nvSpPr>
        <p:spPr>
          <a:xfrm>
            <a:off x="8610155" y="152400"/>
            <a:ext cx="53384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i="1" dirty="0" err="1" smtClean="0">
                <a:solidFill>
                  <a:prstClr val="black"/>
                </a:solidFill>
                <a:cs typeface="+mn-cs"/>
              </a:rPr>
              <a:t>r</a:t>
            </a:r>
            <a:r>
              <a:rPr lang="en-US" sz="2400" baseline="-25000" dirty="0" err="1" smtClean="0">
                <a:solidFill>
                  <a:prstClr val="black"/>
                </a:solidFill>
                <a:cs typeface="+mn-cs"/>
              </a:rPr>
              <a:t>i+t</a:t>
            </a:r>
            <a:endParaRPr lang="en-US" baseline="-25000" dirty="0"/>
          </a:p>
        </p:txBody>
      </p:sp>
      <p:cxnSp>
        <p:nvCxnSpPr>
          <p:cNvPr id="83" name="Straight Connector 82"/>
          <p:cNvCxnSpPr/>
          <p:nvPr/>
        </p:nvCxnSpPr>
        <p:spPr bwMode="auto">
          <a:xfrm>
            <a:off x="7239000" y="304800"/>
            <a:ext cx="304800" cy="0"/>
          </a:xfrm>
          <a:prstGeom prst="line">
            <a:avLst/>
          </a:prstGeom>
          <a:ln w="15875">
            <a:solidFill>
              <a:srgbClr val="FF000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 bwMode="auto">
          <a:xfrm>
            <a:off x="7924800" y="304800"/>
            <a:ext cx="228600" cy="0"/>
          </a:xfrm>
          <a:prstGeom prst="line">
            <a:avLst/>
          </a:prstGeom>
          <a:ln w="15875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 bwMode="auto">
          <a:xfrm flipH="1">
            <a:off x="8153400" y="304800"/>
            <a:ext cx="6350" cy="517525"/>
          </a:xfrm>
          <a:prstGeom prst="line">
            <a:avLst/>
          </a:prstGeom>
          <a:ln w="15875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 bwMode="auto">
          <a:xfrm flipH="1">
            <a:off x="7215187" y="304800"/>
            <a:ext cx="23813" cy="517525"/>
          </a:xfrm>
          <a:prstGeom prst="line">
            <a:avLst/>
          </a:prstGeom>
          <a:ln w="15875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Rectangle 86"/>
          <p:cNvSpPr/>
          <p:nvPr/>
        </p:nvSpPr>
        <p:spPr>
          <a:xfrm>
            <a:off x="7543800" y="29290"/>
            <a:ext cx="33344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i="1" dirty="0" smtClean="0"/>
              <a:t>t</a:t>
            </a:r>
            <a:endParaRPr lang="en-US" sz="2800" dirty="0"/>
          </a:p>
        </p:txBody>
      </p:sp>
      <p:cxnSp>
        <p:nvCxnSpPr>
          <p:cNvPr id="88" name="Straight Arrow Connector 87"/>
          <p:cNvCxnSpPr/>
          <p:nvPr/>
        </p:nvCxnSpPr>
        <p:spPr>
          <a:xfrm flipH="1">
            <a:off x="5638800" y="2209800"/>
            <a:ext cx="617594" cy="304800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 animBg="1"/>
      <p:bldP spid="65" grpId="0"/>
      <p:bldP spid="67" grpId="0" animBg="1"/>
      <p:bldP spid="68" grpId="0" animBg="1"/>
      <p:bldP spid="7" grpId="0" animBg="1"/>
      <p:bldP spid="74" grpId="0" animBg="1"/>
      <p:bldP spid="4" grpId="0"/>
      <p:bldP spid="9" grpId="0"/>
      <p:bldP spid="75" grpId="0" animBg="1"/>
      <p:bldP spid="77" grpId="0"/>
      <p:bldP spid="78" grpId="0"/>
      <p:bldP spid="79" grpId="0"/>
      <p:bldP spid="80" grpId="0"/>
      <p:bldP spid="63" grpId="0"/>
      <p:bldP spid="63" grpId="1"/>
      <p:bldP spid="14" grpId="0" animBg="1"/>
      <p:bldP spid="76" grpId="0"/>
      <p:bldP spid="8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FO Estimation (Noisy)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76200" y="762000"/>
            <a:ext cx="8915400" cy="1524000"/>
          </a:xfrm>
        </p:spPr>
        <p:txBody>
          <a:bodyPr/>
          <a:lstStyle/>
          <a:p>
            <a:pPr eaLnBrk="1" hangingPunct="1"/>
            <a:r>
              <a:rPr lang="en-US" sz="2600" dirty="0">
                <a:latin typeface="Calibri" charset="0"/>
              </a:rPr>
              <a:t>Because of noise, the estimation is erroneous</a:t>
            </a:r>
          </a:p>
          <a:p>
            <a:pPr lvl="1" eaLnBrk="1" hangingPunct="1"/>
            <a:r>
              <a:rPr lang="en-US" sz="2200" dirty="0">
                <a:latin typeface="Calibri" charset="0"/>
              </a:rPr>
              <a:t>    : an estimate of     in the presence of noise</a:t>
            </a:r>
          </a:p>
          <a:p>
            <a:pPr eaLnBrk="1" hangingPunct="1"/>
            <a:r>
              <a:rPr lang="en-US" sz="2600" dirty="0">
                <a:latin typeface="Calibri" charset="0"/>
              </a:rPr>
              <a:t>To better estimate            , </a:t>
            </a:r>
            <a:r>
              <a:rPr lang="en-US" sz="2600" dirty="0" smtClean="0">
                <a:latin typeface="Calibri" charset="0"/>
              </a:rPr>
              <a:t>a </a:t>
            </a:r>
            <a:r>
              <a:rPr lang="en-US" sz="2600" dirty="0">
                <a:solidFill>
                  <a:srgbClr val="0000CC"/>
                </a:solidFill>
                <a:latin typeface="Calibri" charset="0"/>
              </a:rPr>
              <a:t>summation</a:t>
            </a:r>
            <a:r>
              <a:rPr lang="en-US" sz="2600" dirty="0">
                <a:latin typeface="Calibri" charset="0"/>
              </a:rPr>
              <a:t> of    ’</a:t>
            </a:r>
            <a:r>
              <a:rPr lang="en-US" sz="2600" dirty="0" smtClean="0">
                <a:latin typeface="Calibri" charset="0"/>
              </a:rPr>
              <a:t>s is used </a:t>
            </a:r>
            <a:endParaRPr lang="en-US" sz="2600" dirty="0">
              <a:latin typeface="Calibri" charset="0"/>
            </a:endParaRPr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8F7684CF-C069-9E48-8B4D-16CC8D5B709E}" type="slidenum">
              <a:rPr lang="en-US" sz="1600">
                <a:solidFill>
                  <a:srgbClr val="898989"/>
                </a:solidFill>
              </a:rPr>
              <a:pPr/>
              <a:t>7</a:t>
            </a:fld>
            <a:endParaRPr lang="en-US" sz="1600">
              <a:solidFill>
                <a:srgbClr val="898989"/>
              </a:solidFill>
            </a:endParaRPr>
          </a:p>
        </p:txBody>
      </p:sp>
      <p:grpSp>
        <p:nvGrpSpPr>
          <p:cNvPr id="13317" name="Group 8"/>
          <p:cNvGrpSpPr>
            <a:grpSpLocks/>
          </p:cNvGrpSpPr>
          <p:nvPr/>
        </p:nvGrpSpPr>
        <p:grpSpPr bwMode="auto">
          <a:xfrm>
            <a:off x="304800" y="2819400"/>
            <a:ext cx="4572000" cy="4191000"/>
            <a:chOff x="5081042" y="3048001"/>
            <a:chExt cx="3708883" cy="3443311"/>
          </a:xfrm>
        </p:grpSpPr>
        <p:grpSp>
          <p:nvGrpSpPr>
            <p:cNvPr id="13323" name="Group 9"/>
            <p:cNvGrpSpPr>
              <a:grpSpLocks/>
            </p:cNvGrpSpPr>
            <p:nvPr/>
          </p:nvGrpSpPr>
          <p:grpSpPr bwMode="auto">
            <a:xfrm>
              <a:off x="5081042" y="3048001"/>
              <a:ext cx="3708883" cy="3443311"/>
              <a:chOff x="6705600" y="4350918"/>
              <a:chExt cx="2146472" cy="2075776"/>
            </a:xfrm>
          </p:grpSpPr>
          <p:grpSp>
            <p:nvGrpSpPr>
              <p:cNvPr id="13328" name="Group 14"/>
              <p:cNvGrpSpPr>
                <a:grpSpLocks/>
              </p:cNvGrpSpPr>
              <p:nvPr/>
            </p:nvGrpSpPr>
            <p:grpSpPr bwMode="auto">
              <a:xfrm>
                <a:off x="6817591" y="4350918"/>
                <a:ext cx="2034481" cy="1849976"/>
                <a:chOff x="6817591" y="4350918"/>
                <a:chExt cx="2034481" cy="1849976"/>
              </a:xfrm>
            </p:grpSpPr>
            <p:cxnSp>
              <p:nvCxnSpPr>
                <p:cNvPr id="17" name="Straight Arrow Connector 16"/>
                <p:cNvCxnSpPr/>
                <p:nvPr/>
              </p:nvCxnSpPr>
              <p:spPr>
                <a:xfrm>
                  <a:off x="7010124" y="6096164"/>
                  <a:ext cx="1524735" cy="0"/>
                </a:xfrm>
                <a:prstGeom prst="straightConnector1">
                  <a:avLst/>
                </a:prstGeom>
                <a:ln w="22225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Straight Arrow Connector 17"/>
                <p:cNvCxnSpPr/>
                <p:nvPr/>
              </p:nvCxnSpPr>
              <p:spPr>
                <a:xfrm flipV="1">
                  <a:off x="7010124" y="4572443"/>
                  <a:ext cx="0" cy="1523721"/>
                </a:xfrm>
                <a:prstGeom prst="straightConnector1">
                  <a:avLst/>
                </a:prstGeom>
                <a:ln w="22225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Straight Arrow Connector 18"/>
                <p:cNvCxnSpPr/>
                <p:nvPr/>
              </p:nvCxnSpPr>
              <p:spPr>
                <a:xfrm flipV="1">
                  <a:off x="7010124" y="5676555"/>
                  <a:ext cx="235795" cy="419609"/>
                </a:xfrm>
                <a:prstGeom prst="straightConnector1">
                  <a:avLst/>
                </a:prstGeom>
                <a:ln w="25400">
                  <a:solidFill>
                    <a:srgbClr val="0000FF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Straight Arrow Connector 19"/>
                <p:cNvCxnSpPr/>
                <p:nvPr/>
              </p:nvCxnSpPr>
              <p:spPr>
                <a:xfrm flipV="1">
                  <a:off x="7245919" y="5295625"/>
                  <a:ext cx="596360" cy="380930"/>
                </a:xfrm>
                <a:prstGeom prst="straightConnector1">
                  <a:avLst/>
                </a:prstGeom>
                <a:ln w="25400">
                  <a:solidFill>
                    <a:srgbClr val="0000FF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Straight Arrow Connector 20"/>
                <p:cNvCxnSpPr/>
                <p:nvPr/>
              </p:nvCxnSpPr>
              <p:spPr>
                <a:xfrm flipV="1">
                  <a:off x="7842279" y="4877187"/>
                  <a:ext cx="407089" cy="418438"/>
                </a:xfrm>
                <a:prstGeom prst="straightConnector1">
                  <a:avLst/>
                </a:prstGeom>
                <a:ln w="25400">
                  <a:solidFill>
                    <a:srgbClr val="0000FF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Straight Arrow Connector 21"/>
                <p:cNvCxnSpPr/>
                <p:nvPr/>
              </p:nvCxnSpPr>
              <p:spPr>
                <a:xfrm flipV="1">
                  <a:off x="8249368" y="4572443"/>
                  <a:ext cx="132172" cy="304744"/>
                </a:xfrm>
                <a:prstGeom prst="straightConnector1">
                  <a:avLst/>
                </a:prstGeom>
                <a:ln w="25400">
                  <a:solidFill>
                    <a:srgbClr val="0000FF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Straight Arrow Connector 22"/>
                <p:cNvCxnSpPr/>
                <p:nvPr/>
              </p:nvCxnSpPr>
              <p:spPr>
                <a:xfrm flipV="1">
                  <a:off x="7010124" y="4572443"/>
                  <a:ext cx="1371416" cy="1523721"/>
                </a:xfrm>
                <a:prstGeom prst="straightConnector1">
                  <a:avLst/>
                </a:prstGeom>
                <a:ln w="31750">
                  <a:solidFill>
                    <a:srgbClr val="A40000"/>
                  </a:solidFill>
                  <a:prstDash val="sysDash"/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4" name="TextBox 2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03012" y="5911334"/>
                  <a:ext cx="349060" cy="289560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pPr>
                    <a:defRPr/>
                  </a:pPr>
                  <a:r>
                    <a:rPr lang="en-US">
                      <a:noFill/>
                      <a:latin typeface="Calibri" pitchFamily="34" charset="0"/>
                      <a:ea typeface="+mn-ea"/>
                    </a:rPr>
                    <a:t> </a:t>
                  </a:r>
                </a:p>
              </p:txBody>
            </p:sp>
            <p:sp>
              <p:nvSpPr>
                <p:cNvPr id="25" name="TextBox 2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17591" y="4350918"/>
                  <a:ext cx="362738" cy="289560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pPr>
                    <a:defRPr/>
                  </a:pPr>
                  <a:r>
                    <a:rPr lang="en-US">
                      <a:noFill/>
                      <a:latin typeface="Calibri" pitchFamily="34" charset="0"/>
                      <a:ea typeface="+mn-ea"/>
                    </a:rPr>
                    <a:t> </a:t>
                  </a:r>
                </a:p>
              </p:txBody>
            </p:sp>
            <p:sp>
              <p:nvSpPr>
                <p:cNvPr id="26" name="TextBox 2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89345" y="5703281"/>
                  <a:ext cx="433270" cy="322588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t="-5556" r="-15094" b="-4167"/>
                  </a:stretch>
                </a:blipFill>
              </p:spPr>
              <p:txBody>
                <a:bodyPr/>
                <a:lstStyle/>
                <a:p>
                  <a:pPr>
                    <a:defRPr/>
                  </a:pPr>
                  <a:r>
                    <a:rPr lang="en-US">
                      <a:noFill/>
                      <a:latin typeface="Calibri" pitchFamily="34" charset="0"/>
                      <a:ea typeface="+mn-ea"/>
                    </a:rPr>
                    <a:t> </a:t>
                  </a:r>
                </a:p>
              </p:txBody>
            </p:sp>
          </p:grpSp>
          <p:sp>
            <p:nvSpPr>
              <p:cNvPr id="16" name="Arc 15"/>
              <p:cNvSpPr/>
              <p:nvPr/>
            </p:nvSpPr>
            <p:spPr>
              <a:xfrm>
                <a:off x="6705600" y="5751569"/>
                <a:ext cx="610106" cy="675125"/>
              </a:xfrm>
              <a:prstGeom prst="arc">
                <a:avLst>
                  <a:gd name="adj1" fmla="val 19040239"/>
                  <a:gd name="adj2" fmla="val 234030"/>
                </a:avLst>
              </a:prstGeom>
              <a:ln w="25400">
                <a:solidFill>
                  <a:schemeClr val="tx1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sp>
          <p:nvSpPr>
            <p:cNvPr id="11" name="TextBox 10"/>
            <p:cNvSpPr txBox="1">
              <a:spLocks noRot="1" noChangeAspect="1" noMove="1" noResize="1" noEditPoints="1" noAdjustHandles="1" noChangeArrowheads="1" noChangeShapeType="1" noTextEdit="1"/>
            </p:cNvSpPr>
            <p:nvPr/>
          </p:nvSpPr>
          <p:spPr>
            <a:xfrm>
              <a:off x="5516093" y="5156128"/>
              <a:ext cx="468398" cy="400110"/>
            </a:xfrm>
            <a:prstGeom prst="rect">
              <a:avLst/>
            </a:prstGeom>
            <a:blipFill rotWithShape="1">
              <a:blip r:embed="rId6"/>
              <a:stretch>
                <a:fillRect t="-1852" r="-8955" b="-20370"/>
              </a:stretch>
            </a:blipFill>
          </p:spPr>
          <p:txBody>
            <a:bodyPr/>
            <a:lstStyle/>
            <a:p>
              <a:pPr>
                <a:defRPr/>
              </a:pPr>
              <a:r>
                <a:rPr lang="en-US">
                  <a:noFill/>
                  <a:latin typeface="Calibri" pitchFamily="34" charset="0"/>
                  <a:ea typeface="+mn-ea"/>
                </a:rPr>
                <a:t> </a:t>
              </a:r>
            </a:p>
          </p:txBody>
        </p:sp>
        <p:sp>
          <p:nvSpPr>
            <p:cNvPr id="12" name="TextBox 11"/>
            <p:cNvSpPr txBox="1">
              <a:spLocks noRot="1" noChangeAspect="1" noMove="1" noResize="1" noEditPoints="1" noAdjustHandles="1" noChangeArrowheads="1" noChangeShapeType="1" noTextEdit="1"/>
            </p:cNvSpPr>
            <p:nvPr/>
          </p:nvSpPr>
          <p:spPr>
            <a:xfrm>
              <a:off x="7273930" y="4207071"/>
              <a:ext cx="474361" cy="400110"/>
            </a:xfrm>
            <a:prstGeom prst="rect">
              <a:avLst/>
            </a:prstGeom>
            <a:blipFill rotWithShape="1">
              <a:blip r:embed="rId7"/>
              <a:stretch>
                <a:fillRect t="-1852" r="-10448" b="-22222"/>
              </a:stretch>
            </a:blipFill>
          </p:spPr>
          <p:txBody>
            <a:bodyPr/>
            <a:lstStyle/>
            <a:p>
              <a:pPr>
                <a:defRPr/>
              </a:pPr>
              <a:r>
                <a:rPr lang="en-US">
                  <a:noFill/>
                  <a:latin typeface="Calibri" pitchFamily="34" charset="0"/>
                  <a:ea typeface="+mn-ea"/>
                </a:rPr>
                <a:t> </a:t>
              </a:r>
            </a:p>
          </p:txBody>
        </p:sp>
        <p:sp>
          <p:nvSpPr>
            <p:cNvPr id="13" name="TextBox 12"/>
            <p:cNvSpPr txBox="1">
              <a:spLocks noRot="1" noChangeAspect="1" noMove="1" noResize="1" noEditPoints="1" noAdjustHandles="1" noChangeArrowheads="1" noChangeShapeType="1" noTextEdit="1"/>
            </p:cNvSpPr>
            <p:nvPr/>
          </p:nvSpPr>
          <p:spPr>
            <a:xfrm>
              <a:off x="7786115" y="3529956"/>
              <a:ext cx="469359" cy="400110"/>
            </a:xfrm>
            <a:prstGeom prst="rect">
              <a:avLst/>
            </a:prstGeom>
            <a:blipFill rotWithShape="1">
              <a:blip r:embed="rId8"/>
              <a:stretch>
                <a:fillRect t="-1852" r="-7463" b="-20370"/>
              </a:stretch>
            </a:blipFill>
          </p:spPr>
          <p:txBody>
            <a:bodyPr/>
            <a:lstStyle/>
            <a:p>
              <a:pPr>
                <a:defRPr/>
              </a:pPr>
              <a:r>
                <a:rPr lang="en-US">
                  <a:noFill/>
                  <a:latin typeface="Calibri" pitchFamily="34" charset="0"/>
                  <a:ea typeface="+mn-ea"/>
                </a:rPr>
                <a:t> </a:t>
              </a:r>
            </a:p>
          </p:txBody>
        </p:sp>
        <p:sp>
          <p:nvSpPr>
            <p:cNvPr id="14" name="TextBox 13"/>
            <p:cNvSpPr txBox="1">
              <a:spLocks noRot="1" noChangeAspect="1" noMove="1" noResize="1" noEditPoints="1" noAdjustHandles="1" noChangeArrowheads="1" noChangeShapeType="1" noTextEdit="1"/>
            </p:cNvSpPr>
            <p:nvPr/>
          </p:nvSpPr>
          <p:spPr>
            <a:xfrm>
              <a:off x="6062315" y="4550890"/>
              <a:ext cx="474361" cy="400110"/>
            </a:xfrm>
            <a:prstGeom prst="rect">
              <a:avLst/>
            </a:prstGeom>
            <a:blipFill rotWithShape="1">
              <a:blip r:embed="rId9"/>
              <a:stretch>
                <a:fillRect t="-1852" r="-10448" b="-22222"/>
              </a:stretch>
            </a:blipFill>
          </p:spPr>
          <p:txBody>
            <a:bodyPr/>
            <a:lstStyle/>
            <a:p>
              <a:pPr>
                <a:defRPr/>
              </a:pPr>
              <a:r>
                <a:rPr lang="en-US">
                  <a:noFill/>
                  <a:latin typeface="Calibri" pitchFamily="34" charset="0"/>
                  <a:ea typeface="+mn-ea"/>
                </a:rPr>
                <a:t> </a:t>
              </a:r>
            </a:p>
          </p:txBody>
        </p:sp>
      </p:grpSp>
      <p:sp>
        <p:nvSpPr>
          <p:cNvPr id="5" name="Rectangle 4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488348" y="2209800"/>
            <a:ext cx="1998239" cy="1129092"/>
          </a:xfrm>
          <a:prstGeom prst="rect">
            <a:avLst/>
          </a:prstGeom>
          <a:blipFill rotWithShape="1">
            <a:blip r:embed="rId10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  <a:latin typeface="Calibri" pitchFamily="34" charset="0"/>
                <a:ea typeface="+mn-ea"/>
              </a:rPr>
              <a:t> </a:t>
            </a:r>
          </a:p>
        </p:txBody>
      </p:sp>
      <p:sp>
        <p:nvSpPr>
          <p:cNvPr id="6" name="Rectangle 5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457200" y="1219200"/>
            <a:ext cx="462691" cy="430887"/>
          </a:xfrm>
          <a:prstGeom prst="rect">
            <a:avLst/>
          </a:prstGeom>
          <a:blipFill rotWithShape="1">
            <a:blip r:embed="rId11"/>
            <a:stretch>
              <a:fillRect r="-11842" b="-1408"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  <a:latin typeface="Calibri" pitchFamily="34" charset="0"/>
                <a:ea typeface="+mn-ea"/>
              </a:rPr>
              <a:t> </a:t>
            </a:r>
          </a:p>
        </p:txBody>
      </p:sp>
      <p:sp>
        <p:nvSpPr>
          <p:cNvPr id="7" name="Rectangle 6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577549" y="1214250"/>
            <a:ext cx="462691" cy="430887"/>
          </a:xfrm>
          <a:prstGeom prst="rect">
            <a:avLst/>
          </a:prstGeom>
          <a:blipFill rotWithShape="1">
            <a:blip r:embed="rId12"/>
            <a:stretch>
              <a:fillRect b="-1408"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  <a:latin typeface="Calibri" pitchFamily="34" charset="0"/>
                <a:ea typeface="+mn-ea"/>
              </a:rPr>
              <a:t> </a:t>
            </a:r>
          </a:p>
        </p:txBody>
      </p:sp>
      <p:sp>
        <p:nvSpPr>
          <p:cNvPr id="8" name="Rectangle 7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628564" y="1660060"/>
            <a:ext cx="1036117" cy="461665"/>
          </a:xfrm>
          <a:prstGeom prst="rect">
            <a:avLst/>
          </a:prstGeom>
          <a:blipFill rotWithShape="1">
            <a:blip r:embed="rId13"/>
            <a:stretch>
              <a:fillRect b="-9211"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  <a:latin typeface="Calibri" pitchFamily="34" charset="0"/>
                <a:ea typeface="+mn-ea"/>
              </a:rPr>
              <a:t> 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4/30/2014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INFOCOM 2014</a:t>
            </a:r>
            <a:endParaRPr lang="en-U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12521362"/>
              </p:ext>
            </p:extLst>
          </p:nvPr>
        </p:nvGraphicFramePr>
        <p:xfrm>
          <a:off x="5791200" y="1676400"/>
          <a:ext cx="381000" cy="4572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65" name="Equation" r:id="rId14" imgW="139700" imgH="215900" progId="Equation.3">
                  <p:embed/>
                </p:oleObj>
              </mc:Choice>
              <mc:Fallback>
                <p:oleObj name="Equation" r:id="rId14" imgW="1397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5791200" y="1676400"/>
                        <a:ext cx="381000" cy="45720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0" name="Picture 29"/>
          <p:cNvPicPr>
            <a:picLocks noChangeAspect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rightnessContrast bright="9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022695" y="3276600"/>
            <a:ext cx="1828800" cy="2467535"/>
          </a:xfrm>
          <a:prstGeom prst="rect">
            <a:avLst/>
          </a:prstGeom>
        </p:spPr>
      </p:pic>
      <p:cxnSp>
        <p:nvCxnSpPr>
          <p:cNvPr id="32" name="Straight Connector 31"/>
          <p:cNvCxnSpPr/>
          <p:nvPr/>
        </p:nvCxnSpPr>
        <p:spPr>
          <a:xfrm flipV="1">
            <a:off x="7251295" y="3886200"/>
            <a:ext cx="0" cy="1676400"/>
          </a:xfrm>
          <a:prstGeom prst="line">
            <a:avLst/>
          </a:prstGeom>
          <a:ln>
            <a:solidFill>
              <a:srgbClr val="426327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Oval 32"/>
          <p:cNvSpPr/>
          <p:nvPr/>
        </p:nvSpPr>
        <p:spPr>
          <a:xfrm>
            <a:off x="8089495" y="3810000"/>
            <a:ext cx="152400" cy="152400"/>
          </a:xfrm>
          <a:prstGeom prst="ellipse">
            <a:avLst/>
          </a:prstGeom>
          <a:solidFill>
            <a:srgbClr val="426327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4" name="Straight Connector 33"/>
          <p:cNvCxnSpPr/>
          <p:nvPr/>
        </p:nvCxnSpPr>
        <p:spPr>
          <a:xfrm flipV="1">
            <a:off x="8165695" y="3886200"/>
            <a:ext cx="0" cy="1676400"/>
          </a:xfrm>
          <a:prstGeom prst="line">
            <a:avLst/>
          </a:prstGeom>
          <a:ln>
            <a:solidFill>
              <a:srgbClr val="426327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Oval 34"/>
          <p:cNvSpPr/>
          <p:nvPr/>
        </p:nvSpPr>
        <p:spPr>
          <a:xfrm>
            <a:off x="7175095" y="3810000"/>
            <a:ext cx="152400" cy="152400"/>
          </a:xfrm>
          <a:prstGeom prst="ellipse">
            <a:avLst/>
          </a:prstGeom>
          <a:solidFill>
            <a:srgbClr val="426327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9" name="Straight Connector 38"/>
          <p:cNvCxnSpPr/>
          <p:nvPr/>
        </p:nvCxnSpPr>
        <p:spPr bwMode="auto">
          <a:xfrm>
            <a:off x="7251295" y="3200400"/>
            <a:ext cx="304800" cy="0"/>
          </a:xfrm>
          <a:prstGeom prst="line">
            <a:avLst/>
          </a:prstGeom>
          <a:ln w="15875">
            <a:solidFill>
              <a:srgbClr val="FF000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 bwMode="auto">
          <a:xfrm>
            <a:off x="7937095" y="3200400"/>
            <a:ext cx="228600" cy="0"/>
          </a:xfrm>
          <a:prstGeom prst="line">
            <a:avLst/>
          </a:prstGeom>
          <a:ln w="15875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 bwMode="auto">
          <a:xfrm flipH="1">
            <a:off x="8165695" y="3200400"/>
            <a:ext cx="6350" cy="517525"/>
          </a:xfrm>
          <a:prstGeom prst="line">
            <a:avLst/>
          </a:prstGeom>
          <a:ln w="15875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 bwMode="auto">
          <a:xfrm flipH="1">
            <a:off x="7227482" y="3200400"/>
            <a:ext cx="23813" cy="517525"/>
          </a:xfrm>
          <a:prstGeom prst="line">
            <a:avLst/>
          </a:prstGeom>
          <a:ln w="15875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ctangle 42"/>
          <p:cNvSpPr/>
          <p:nvPr/>
        </p:nvSpPr>
        <p:spPr>
          <a:xfrm>
            <a:off x="7556095" y="2924890"/>
            <a:ext cx="33344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i="1" dirty="0" smtClean="0"/>
              <a:t>t</a:t>
            </a:r>
            <a:endParaRPr lang="en-US" sz="2800" dirty="0"/>
          </a:p>
        </p:txBody>
      </p:sp>
      <p:cxnSp>
        <p:nvCxnSpPr>
          <p:cNvPr id="48" name="Straight Connector 47"/>
          <p:cNvCxnSpPr/>
          <p:nvPr/>
        </p:nvCxnSpPr>
        <p:spPr>
          <a:xfrm flipV="1">
            <a:off x="7543800" y="4038600"/>
            <a:ext cx="0" cy="1524000"/>
          </a:xfrm>
          <a:prstGeom prst="line">
            <a:avLst/>
          </a:prstGeom>
          <a:ln>
            <a:solidFill>
              <a:srgbClr val="426327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Oval 48"/>
          <p:cNvSpPr/>
          <p:nvPr/>
        </p:nvSpPr>
        <p:spPr>
          <a:xfrm>
            <a:off x="7467600" y="3962400"/>
            <a:ext cx="152400" cy="152400"/>
          </a:xfrm>
          <a:prstGeom prst="ellipse">
            <a:avLst/>
          </a:prstGeom>
          <a:solidFill>
            <a:srgbClr val="426327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3" name="Straight Connector 52"/>
          <p:cNvCxnSpPr/>
          <p:nvPr/>
        </p:nvCxnSpPr>
        <p:spPr>
          <a:xfrm flipV="1">
            <a:off x="7772400" y="4495800"/>
            <a:ext cx="0" cy="1066800"/>
          </a:xfrm>
          <a:prstGeom prst="line">
            <a:avLst/>
          </a:prstGeom>
          <a:ln>
            <a:solidFill>
              <a:srgbClr val="426327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4" name="Oval 53"/>
          <p:cNvSpPr/>
          <p:nvPr/>
        </p:nvSpPr>
        <p:spPr>
          <a:xfrm>
            <a:off x="7696200" y="4419600"/>
            <a:ext cx="152400" cy="152400"/>
          </a:xfrm>
          <a:prstGeom prst="ellipse">
            <a:avLst/>
          </a:prstGeom>
          <a:solidFill>
            <a:srgbClr val="426327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9" name="Straight Connector 58"/>
          <p:cNvCxnSpPr/>
          <p:nvPr/>
        </p:nvCxnSpPr>
        <p:spPr>
          <a:xfrm flipV="1">
            <a:off x="7924800" y="5029200"/>
            <a:ext cx="0" cy="533400"/>
          </a:xfrm>
          <a:prstGeom prst="line">
            <a:avLst/>
          </a:prstGeom>
          <a:ln>
            <a:solidFill>
              <a:srgbClr val="426327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0" name="Oval 59"/>
          <p:cNvSpPr/>
          <p:nvPr/>
        </p:nvSpPr>
        <p:spPr>
          <a:xfrm>
            <a:off x="7848600" y="4876800"/>
            <a:ext cx="152400" cy="152400"/>
          </a:xfrm>
          <a:prstGeom prst="ellipse">
            <a:avLst/>
          </a:prstGeom>
          <a:solidFill>
            <a:srgbClr val="426327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2" name="Straight Connector 61"/>
          <p:cNvCxnSpPr/>
          <p:nvPr/>
        </p:nvCxnSpPr>
        <p:spPr>
          <a:xfrm flipV="1">
            <a:off x="8458200" y="4038600"/>
            <a:ext cx="0" cy="1524000"/>
          </a:xfrm>
          <a:prstGeom prst="line">
            <a:avLst/>
          </a:prstGeom>
          <a:ln>
            <a:solidFill>
              <a:srgbClr val="426327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3" name="Oval 62"/>
          <p:cNvSpPr/>
          <p:nvPr/>
        </p:nvSpPr>
        <p:spPr>
          <a:xfrm>
            <a:off x="8382000" y="3962400"/>
            <a:ext cx="152400" cy="152400"/>
          </a:xfrm>
          <a:prstGeom prst="ellipse">
            <a:avLst/>
          </a:prstGeom>
          <a:solidFill>
            <a:srgbClr val="426327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4" name="Straight Connector 63"/>
          <p:cNvCxnSpPr/>
          <p:nvPr/>
        </p:nvCxnSpPr>
        <p:spPr>
          <a:xfrm flipV="1">
            <a:off x="8686800" y="4495800"/>
            <a:ext cx="0" cy="1066800"/>
          </a:xfrm>
          <a:prstGeom prst="line">
            <a:avLst/>
          </a:prstGeom>
          <a:ln>
            <a:solidFill>
              <a:srgbClr val="426327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5" name="Oval 64"/>
          <p:cNvSpPr/>
          <p:nvPr/>
        </p:nvSpPr>
        <p:spPr>
          <a:xfrm>
            <a:off x="8610600" y="4419600"/>
            <a:ext cx="152400" cy="152400"/>
          </a:xfrm>
          <a:prstGeom prst="ellipse">
            <a:avLst/>
          </a:prstGeom>
          <a:solidFill>
            <a:srgbClr val="426327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6" name="Straight Connector 65"/>
          <p:cNvCxnSpPr/>
          <p:nvPr/>
        </p:nvCxnSpPr>
        <p:spPr>
          <a:xfrm flipV="1">
            <a:off x="8839200" y="5029200"/>
            <a:ext cx="0" cy="533400"/>
          </a:xfrm>
          <a:prstGeom prst="line">
            <a:avLst/>
          </a:prstGeom>
          <a:ln>
            <a:solidFill>
              <a:srgbClr val="426327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7" name="Oval 66"/>
          <p:cNvSpPr/>
          <p:nvPr/>
        </p:nvSpPr>
        <p:spPr>
          <a:xfrm>
            <a:off x="8763000" y="4876800"/>
            <a:ext cx="152400" cy="152400"/>
          </a:xfrm>
          <a:prstGeom prst="ellipse">
            <a:avLst/>
          </a:prstGeom>
          <a:solidFill>
            <a:srgbClr val="426327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4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1143000"/>
            <a:ext cx="4089400" cy="1332937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762000"/>
            <a:ext cx="8915400" cy="76200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Calibri" charset="0"/>
                <a:sym typeface="Wingdings" charset="0"/>
              </a:rPr>
              <a:t>Estimated phase offset is limited to</a:t>
            </a:r>
          </a:p>
          <a:p>
            <a:pPr eaLnBrk="1" hangingPunct="1"/>
            <a:endParaRPr lang="en-US" dirty="0">
              <a:latin typeface="Calibri" charset="0"/>
              <a:sym typeface="Wingdings" charset="0"/>
            </a:endParaRPr>
          </a:p>
          <a:p>
            <a:pPr eaLnBrk="1" hangingPunct="1"/>
            <a:r>
              <a:rPr lang="en-US" dirty="0" smtClean="0">
                <a:latin typeface="Calibri" charset="0"/>
                <a:sym typeface="Wingdings" charset="0"/>
              </a:rPr>
              <a:t>Estimated FO: </a:t>
            </a:r>
          </a:p>
          <a:p>
            <a:pPr eaLnBrk="1" hangingPunct="1"/>
            <a:endParaRPr lang="el-GR" dirty="0" smtClean="0">
              <a:latin typeface="Calibri" charset="0"/>
              <a:sym typeface="Wingdings" charset="0"/>
            </a:endParaRPr>
          </a:p>
          <a:p>
            <a:pPr eaLnBrk="1" hangingPunct="1"/>
            <a:r>
              <a:rPr lang="en-US" dirty="0" smtClean="0">
                <a:latin typeface="Calibri" charset="0"/>
                <a:sym typeface="Wingdings" charset="0"/>
              </a:rPr>
              <a:t>FO is </a:t>
            </a:r>
            <a:r>
              <a:rPr lang="en-US" dirty="0">
                <a:latin typeface="Calibri" charset="0"/>
                <a:sym typeface="Wingdings" charset="0"/>
              </a:rPr>
              <a:t>unambiguous as long as </a:t>
            </a:r>
            <a:r>
              <a:rPr lang="en-US" dirty="0">
                <a:solidFill>
                  <a:srgbClr val="0000CC"/>
                </a:solidFill>
                <a:latin typeface="Calibri" charset="0"/>
                <a:cs typeface="Cambria Math" charset="0"/>
                <a:sym typeface="Symbol" charset="0"/>
              </a:rPr>
              <a:t></a:t>
            </a:r>
            <a:r>
              <a:rPr lang="en-US" i="1" dirty="0">
                <a:solidFill>
                  <a:srgbClr val="0000CC"/>
                </a:solidFill>
                <a:latin typeface="Calibri" charset="0"/>
                <a:cs typeface="Cambria Math" charset="0"/>
                <a:sym typeface="Symbol" charset="0"/>
              </a:rPr>
              <a:t>f</a:t>
            </a:r>
            <a:r>
              <a:rPr lang="en-US" dirty="0">
                <a:solidFill>
                  <a:srgbClr val="0000CC"/>
                </a:solidFill>
                <a:latin typeface="Calibri" charset="0"/>
                <a:cs typeface="Cambria Math" charset="0"/>
                <a:sym typeface="Symbol" charset="0"/>
              </a:rPr>
              <a:t> </a:t>
            </a:r>
            <a:r>
              <a:rPr lang="en-US" dirty="0" smtClean="0">
                <a:solidFill>
                  <a:srgbClr val="0000CC"/>
                </a:solidFill>
                <a:latin typeface="Calibri" charset="0"/>
                <a:cs typeface="Cambria Math" charset="0"/>
                <a:sym typeface="Symbol" charset="0"/>
              </a:rPr>
              <a:t> ≤  </a:t>
            </a:r>
            <a:r>
              <a:rPr lang="en-US" dirty="0">
                <a:solidFill>
                  <a:srgbClr val="0000CC"/>
                </a:solidFill>
                <a:latin typeface="Calibri" charset="0"/>
                <a:cs typeface="Cambria Math" charset="0"/>
                <a:sym typeface="Symbol" charset="0"/>
              </a:rPr>
              <a:t>0.5 * subcarrier spacing</a:t>
            </a:r>
            <a:endParaRPr lang="en-US" dirty="0">
              <a:solidFill>
                <a:srgbClr val="0000CC"/>
              </a:solidFill>
              <a:latin typeface="Calibri" charset="0"/>
              <a:cs typeface="Tahoma" charset="0"/>
              <a:sym typeface="Wingdings" charset="0"/>
            </a:endParaRPr>
          </a:p>
          <a:p>
            <a:pPr lvl="1" eaLnBrk="1" hangingPunct="1"/>
            <a:endParaRPr lang="en-US" sz="3600" dirty="0">
              <a:latin typeface="Calibri" charset="0"/>
            </a:endParaRPr>
          </a:p>
          <a:p>
            <a:pPr lvl="1" eaLnBrk="1" hangingPunct="1"/>
            <a:endParaRPr lang="en-US" dirty="0">
              <a:latin typeface="Calibri" charset="0"/>
            </a:endParaRPr>
          </a:p>
          <a:p>
            <a:pPr lvl="1" eaLnBrk="1" hangingPunct="1"/>
            <a:endParaRPr lang="en-US" dirty="0">
              <a:latin typeface="Calibri" charset="0"/>
            </a:endParaRPr>
          </a:p>
          <a:p>
            <a:pPr lvl="1" eaLnBrk="1" hangingPunct="1"/>
            <a:endParaRPr lang="en-US" dirty="0" smtClean="0">
              <a:latin typeface="Calibri" charset="0"/>
            </a:endParaRPr>
          </a:p>
          <a:p>
            <a:pPr lvl="1" eaLnBrk="1" hangingPunct="1"/>
            <a:r>
              <a:rPr lang="en-US" sz="2400" dirty="0" smtClean="0">
                <a:solidFill>
                  <a:prstClr val="black"/>
                </a:solidFill>
                <a:latin typeface="Calibri" charset="0"/>
                <a:cs typeface="Arial" charset="0"/>
              </a:rPr>
              <a:t>STS can correct </a:t>
            </a:r>
            <a:r>
              <a:rPr lang="en-US" sz="2400" dirty="0" smtClean="0">
                <a:solidFill>
                  <a:srgbClr val="0000CC"/>
                </a:solidFill>
                <a:latin typeface="Calibri" charset="0"/>
                <a:cs typeface="Arial" charset="0"/>
              </a:rPr>
              <a:t>up to 2</a:t>
            </a:r>
            <a:r>
              <a:rPr lang="el-GR" sz="2400" dirty="0" smtClean="0">
                <a:solidFill>
                  <a:srgbClr val="0000CC"/>
                </a:solidFill>
                <a:latin typeface="Calibri" charset="0"/>
                <a:cs typeface="Arial" charset="0"/>
              </a:rPr>
              <a:t>Δ</a:t>
            </a:r>
            <a:r>
              <a:rPr lang="en-US" sz="2400" i="1" dirty="0" smtClean="0">
                <a:solidFill>
                  <a:srgbClr val="0000CC"/>
                </a:solidFill>
                <a:latin typeface="Calibri" charset="0"/>
                <a:cs typeface="Arial" charset="0"/>
              </a:rPr>
              <a:t>f</a:t>
            </a:r>
            <a:r>
              <a:rPr lang="en-US" sz="2400" dirty="0" smtClean="0">
                <a:solidFill>
                  <a:srgbClr val="0000CC"/>
                </a:solidFill>
                <a:latin typeface="Calibri" charset="0"/>
                <a:cs typeface="Arial" charset="0"/>
              </a:rPr>
              <a:t>                       </a:t>
            </a:r>
            <a:r>
              <a:rPr lang="en-US" sz="2400" dirty="0" smtClean="0">
                <a:solidFill>
                  <a:prstClr val="black"/>
                </a:solidFill>
                <a:latin typeface="Calibri" charset="0"/>
                <a:cs typeface="Arial" charset="0"/>
              </a:rPr>
              <a:t>LTS can correct </a:t>
            </a:r>
            <a:r>
              <a:rPr lang="en-US" sz="2400" dirty="0" smtClean="0">
                <a:solidFill>
                  <a:srgbClr val="0000CC"/>
                </a:solidFill>
                <a:latin typeface="Calibri" charset="0"/>
                <a:cs typeface="Arial" charset="0"/>
              </a:rPr>
              <a:t>up to </a:t>
            </a:r>
            <a:r>
              <a:rPr lang="el-GR" sz="2400" dirty="0" smtClean="0">
                <a:solidFill>
                  <a:srgbClr val="0000CC"/>
                </a:solidFill>
                <a:latin typeface="Calibri" charset="0"/>
                <a:cs typeface="Arial" charset="0"/>
              </a:rPr>
              <a:t>0.5Δ</a:t>
            </a:r>
            <a:r>
              <a:rPr lang="en-US" sz="2400" i="1" dirty="0" smtClean="0">
                <a:solidFill>
                  <a:srgbClr val="0000CC"/>
                </a:solidFill>
                <a:latin typeface="Calibri" charset="0"/>
                <a:cs typeface="Arial" charset="0"/>
              </a:rPr>
              <a:t>f</a:t>
            </a:r>
            <a:endParaRPr lang="en-US" i="1" dirty="0">
              <a:solidFill>
                <a:srgbClr val="0000CC"/>
              </a:solidFill>
              <a:latin typeface="Calibri" charset="0"/>
            </a:endParaRPr>
          </a:p>
          <a:p>
            <a:pPr eaLnBrk="1" hangingPunct="1"/>
            <a:endParaRPr lang="en-US" dirty="0" smtClean="0">
              <a:latin typeface="Calibri" charset="0"/>
            </a:endParaRPr>
          </a:p>
          <a:p>
            <a:pPr eaLnBrk="1" hangingPunct="1"/>
            <a:r>
              <a:rPr lang="en-US" dirty="0" smtClean="0">
                <a:latin typeface="Calibri" charset="0"/>
              </a:rPr>
              <a:t>Rx </a:t>
            </a:r>
            <a:r>
              <a:rPr lang="en-US" dirty="0">
                <a:latin typeface="Calibri" charset="0"/>
              </a:rPr>
              <a:t>first uses STSs </a:t>
            </a:r>
            <a:r>
              <a:rPr lang="en-US" dirty="0" smtClean="0">
                <a:latin typeface="Calibri" charset="0"/>
              </a:rPr>
              <a:t>for coarse FO estimation (less samples)</a:t>
            </a:r>
          </a:p>
          <a:p>
            <a:pPr eaLnBrk="1" hangingPunct="1"/>
            <a:r>
              <a:rPr lang="en-US" dirty="0" smtClean="0">
                <a:latin typeface="Calibri" charset="0"/>
              </a:rPr>
              <a:t>LTS are used for FO estimation refinement (more samples) </a:t>
            </a:r>
            <a:endParaRPr lang="en-US" dirty="0">
              <a:latin typeface="Calibri" charset="0"/>
            </a:endParaRPr>
          </a:p>
        </p:txBody>
      </p:sp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FO Estimation Limits</a:t>
            </a:r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E379C01C-F1F6-E142-A6D7-00337C9A2288}" type="slidenum">
              <a:rPr lang="en-US" sz="1600">
                <a:solidFill>
                  <a:srgbClr val="898989"/>
                </a:solidFill>
              </a:rPr>
              <a:pPr/>
              <a:t>8</a:t>
            </a:fld>
            <a:endParaRPr lang="en-US" sz="1600">
              <a:solidFill>
                <a:srgbClr val="898989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4/30/2014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INFOCOM 2014</a:t>
            </a:r>
            <a:endParaRPr lang="en-US"/>
          </a:p>
        </p:txBody>
      </p:sp>
      <p:grpSp>
        <p:nvGrpSpPr>
          <p:cNvPr id="12" name="Group 11"/>
          <p:cNvGrpSpPr>
            <a:grpSpLocks/>
          </p:cNvGrpSpPr>
          <p:nvPr/>
        </p:nvGrpSpPr>
        <p:grpSpPr bwMode="auto">
          <a:xfrm>
            <a:off x="4876800" y="3538537"/>
            <a:ext cx="3730625" cy="500063"/>
            <a:chOff x="685800" y="1828800"/>
            <a:chExt cx="4191000" cy="500614"/>
          </a:xfrm>
        </p:grpSpPr>
        <p:grpSp>
          <p:nvGrpSpPr>
            <p:cNvPr id="13" name="Group 7"/>
            <p:cNvGrpSpPr>
              <a:grpSpLocks/>
            </p:cNvGrpSpPr>
            <p:nvPr/>
          </p:nvGrpSpPr>
          <p:grpSpPr bwMode="auto">
            <a:xfrm>
              <a:off x="990600" y="1829768"/>
              <a:ext cx="457200" cy="499646"/>
              <a:chOff x="7391400" y="5858708"/>
              <a:chExt cx="457200" cy="499646"/>
            </a:xfrm>
          </p:grpSpPr>
          <p:cxnSp>
            <p:nvCxnSpPr>
              <p:cNvPr id="26" name="Straight Arrow Connector 25"/>
              <p:cNvCxnSpPr/>
              <p:nvPr/>
            </p:nvCxnSpPr>
            <p:spPr>
              <a:xfrm flipV="1">
                <a:off x="7391563" y="5859330"/>
                <a:ext cx="0" cy="499024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Arrow Connector 26"/>
              <p:cNvCxnSpPr/>
              <p:nvPr/>
            </p:nvCxnSpPr>
            <p:spPr>
              <a:xfrm flipV="1">
                <a:off x="7848115" y="5859330"/>
                <a:ext cx="0" cy="499024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" name="Group 8"/>
            <p:cNvGrpSpPr>
              <a:grpSpLocks/>
            </p:cNvGrpSpPr>
            <p:nvPr/>
          </p:nvGrpSpPr>
          <p:grpSpPr bwMode="auto">
            <a:xfrm>
              <a:off x="1905000" y="1828800"/>
              <a:ext cx="457200" cy="499646"/>
              <a:chOff x="7391400" y="5858708"/>
              <a:chExt cx="457200" cy="499646"/>
            </a:xfrm>
          </p:grpSpPr>
          <p:cxnSp>
            <p:nvCxnSpPr>
              <p:cNvPr id="24" name="Straight Arrow Connector 23"/>
              <p:cNvCxnSpPr/>
              <p:nvPr/>
            </p:nvCxnSpPr>
            <p:spPr>
              <a:xfrm flipV="1">
                <a:off x="7392048" y="5858708"/>
                <a:ext cx="0" cy="499024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Arrow Connector 24"/>
              <p:cNvCxnSpPr/>
              <p:nvPr/>
            </p:nvCxnSpPr>
            <p:spPr>
              <a:xfrm flipV="1">
                <a:off x="7848600" y="5858708"/>
                <a:ext cx="0" cy="499024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" name="Group 9"/>
            <p:cNvGrpSpPr>
              <a:grpSpLocks/>
            </p:cNvGrpSpPr>
            <p:nvPr/>
          </p:nvGrpSpPr>
          <p:grpSpPr bwMode="auto">
            <a:xfrm>
              <a:off x="2819400" y="1829768"/>
              <a:ext cx="457200" cy="499646"/>
              <a:chOff x="7391400" y="5858708"/>
              <a:chExt cx="457200" cy="499646"/>
            </a:xfrm>
          </p:grpSpPr>
          <p:cxnSp>
            <p:nvCxnSpPr>
              <p:cNvPr id="22" name="Straight Arrow Connector 21"/>
              <p:cNvCxnSpPr/>
              <p:nvPr/>
            </p:nvCxnSpPr>
            <p:spPr>
              <a:xfrm flipV="1">
                <a:off x="7390752" y="5859330"/>
                <a:ext cx="0" cy="499024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Arrow Connector 22"/>
              <p:cNvCxnSpPr/>
              <p:nvPr/>
            </p:nvCxnSpPr>
            <p:spPr>
              <a:xfrm flipV="1">
                <a:off x="7849088" y="5859330"/>
                <a:ext cx="0" cy="499024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" name="Group 10"/>
            <p:cNvGrpSpPr>
              <a:grpSpLocks/>
            </p:cNvGrpSpPr>
            <p:nvPr/>
          </p:nvGrpSpPr>
          <p:grpSpPr bwMode="auto">
            <a:xfrm>
              <a:off x="3733800" y="1829768"/>
              <a:ext cx="457200" cy="499646"/>
              <a:chOff x="7391400" y="5858708"/>
              <a:chExt cx="457200" cy="499646"/>
            </a:xfrm>
          </p:grpSpPr>
          <p:cxnSp>
            <p:nvCxnSpPr>
              <p:cNvPr id="20" name="Straight Arrow Connector 19"/>
              <p:cNvCxnSpPr/>
              <p:nvPr/>
            </p:nvCxnSpPr>
            <p:spPr>
              <a:xfrm flipV="1">
                <a:off x="7391238" y="5859330"/>
                <a:ext cx="0" cy="499024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Arrow Connector 20"/>
              <p:cNvCxnSpPr/>
              <p:nvPr/>
            </p:nvCxnSpPr>
            <p:spPr>
              <a:xfrm flipV="1">
                <a:off x="7847790" y="5859330"/>
                <a:ext cx="0" cy="499024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8" name="Straight Arrow Connector 17"/>
            <p:cNvCxnSpPr/>
            <p:nvPr/>
          </p:nvCxnSpPr>
          <p:spPr>
            <a:xfrm flipV="1">
              <a:off x="4648524" y="1828800"/>
              <a:ext cx="0" cy="499024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>
              <a:off x="685800" y="2329414"/>
              <a:ext cx="4191000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oup 27"/>
          <p:cNvGrpSpPr>
            <a:grpSpLocks/>
          </p:cNvGrpSpPr>
          <p:nvPr/>
        </p:nvGrpSpPr>
        <p:grpSpPr bwMode="auto">
          <a:xfrm>
            <a:off x="228600" y="3505200"/>
            <a:ext cx="3730625" cy="500062"/>
            <a:chOff x="838200" y="4223786"/>
            <a:chExt cx="4191000" cy="500614"/>
          </a:xfrm>
        </p:grpSpPr>
        <p:cxnSp>
          <p:nvCxnSpPr>
            <p:cNvPr id="29" name="Straight Arrow Connector 28"/>
            <p:cNvCxnSpPr/>
            <p:nvPr/>
          </p:nvCxnSpPr>
          <p:spPr>
            <a:xfrm flipV="1">
              <a:off x="1143163" y="4225375"/>
              <a:ext cx="0" cy="499025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/>
            <p:nvPr/>
          </p:nvCxnSpPr>
          <p:spPr>
            <a:xfrm flipV="1">
              <a:off x="2971151" y="4225375"/>
              <a:ext cx="0" cy="499025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/>
            <p:nvPr/>
          </p:nvCxnSpPr>
          <p:spPr>
            <a:xfrm flipV="1">
              <a:off x="4800924" y="4223786"/>
              <a:ext cx="0" cy="499025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/>
            <p:nvPr/>
          </p:nvCxnSpPr>
          <p:spPr>
            <a:xfrm>
              <a:off x="838200" y="4724400"/>
              <a:ext cx="4191000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4" name="Straight Arrow Connector 33"/>
          <p:cNvCxnSpPr/>
          <p:nvPr/>
        </p:nvCxnSpPr>
        <p:spPr>
          <a:xfrm flipV="1">
            <a:off x="512763" y="3756025"/>
            <a:ext cx="1620837" cy="0"/>
          </a:xfrm>
          <a:prstGeom prst="straightConnector1">
            <a:avLst/>
          </a:prstGeom>
          <a:ln w="15875">
            <a:solidFill>
              <a:srgbClr val="0000CC"/>
            </a:solidFill>
            <a:prstDash val="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5959475" y="3814465"/>
            <a:ext cx="406400" cy="0"/>
          </a:xfrm>
          <a:prstGeom prst="straightConnector1">
            <a:avLst/>
          </a:prstGeom>
          <a:ln w="15875">
            <a:solidFill>
              <a:srgbClr val="0000CC"/>
            </a:solidFill>
            <a:prstDash val="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/>
        </p:nvSpPr>
        <p:spPr>
          <a:xfrm>
            <a:off x="533400" y="3276600"/>
            <a:ext cx="14869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  <a:cs typeface="+mn-cs"/>
              </a:rPr>
              <a:t> </a:t>
            </a:r>
            <a:r>
              <a:rPr lang="el-GR" sz="2400" dirty="0" smtClean="0">
                <a:solidFill>
                  <a:prstClr val="black"/>
                </a:solidFill>
                <a:cs typeface="+mn-cs"/>
              </a:rPr>
              <a:t>Δ</a:t>
            </a:r>
            <a:r>
              <a:rPr lang="en-US" sz="2400" i="1" dirty="0" err="1" smtClean="0">
                <a:solidFill>
                  <a:prstClr val="black"/>
                </a:solidFill>
                <a:cs typeface="+mn-cs"/>
              </a:rPr>
              <a:t>f</a:t>
            </a:r>
            <a:r>
              <a:rPr lang="en-US" sz="2400" baseline="-25000" dirty="0" err="1" smtClean="0">
                <a:solidFill>
                  <a:prstClr val="black"/>
                </a:solidFill>
                <a:cs typeface="+mn-cs"/>
              </a:rPr>
              <a:t>s</a:t>
            </a:r>
            <a:r>
              <a:rPr lang="en-US" sz="2400" dirty="0" smtClean="0">
                <a:solidFill>
                  <a:prstClr val="black"/>
                </a:solidFill>
                <a:cs typeface="+mn-cs"/>
              </a:rPr>
              <a:t> = 4 </a:t>
            </a:r>
            <a:r>
              <a:rPr lang="el-GR" sz="2400" dirty="0" smtClean="0">
                <a:solidFill>
                  <a:prstClr val="black"/>
                </a:solidFill>
                <a:cs typeface="+mn-cs"/>
              </a:rPr>
              <a:t>Δ</a:t>
            </a:r>
            <a:r>
              <a:rPr lang="en-US" sz="2400" i="1" dirty="0" smtClean="0">
                <a:solidFill>
                  <a:prstClr val="black"/>
                </a:solidFill>
                <a:cs typeface="+mn-cs"/>
              </a:rPr>
              <a:t>f</a:t>
            </a:r>
            <a:endParaRPr lang="en-US" i="1" dirty="0"/>
          </a:p>
        </p:txBody>
      </p:sp>
      <p:sp>
        <p:nvSpPr>
          <p:cNvPr id="37" name="Rectangle 36"/>
          <p:cNvSpPr/>
          <p:nvPr/>
        </p:nvSpPr>
        <p:spPr>
          <a:xfrm>
            <a:off x="3928646" y="3733800"/>
            <a:ext cx="338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i="1" dirty="0">
                <a:solidFill>
                  <a:prstClr val="black"/>
                </a:solidFill>
              </a:rPr>
              <a:t>f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304800" y="3962400"/>
            <a:ext cx="3406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</a:rPr>
              <a:t>1</a:t>
            </a:r>
            <a:endParaRPr lang="en-US" dirty="0"/>
          </a:p>
        </p:txBody>
      </p:sp>
      <p:sp>
        <p:nvSpPr>
          <p:cNvPr id="39" name="Rectangle 38"/>
          <p:cNvSpPr/>
          <p:nvPr/>
        </p:nvSpPr>
        <p:spPr>
          <a:xfrm>
            <a:off x="1981200" y="3962400"/>
            <a:ext cx="3406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</a:rPr>
              <a:t>5</a:t>
            </a:r>
            <a:endParaRPr lang="en-US" dirty="0"/>
          </a:p>
        </p:txBody>
      </p:sp>
      <p:sp>
        <p:nvSpPr>
          <p:cNvPr id="40" name="Rectangle 39"/>
          <p:cNvSpPr/>
          <p:nvPr/>
        </p:nvSpPr>
        <p:spPr>
          <a:xfrm>
            <a:off x="3581400" y="3962400"/>
            <a:ext cx="3406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</a:rPr>
              <a:t>9</a:t>
            </a:r>
            <a:endParaRPr lang="en-US" dirty="0"/>
          </a:p>
        </p:txBody>
      </p:sp>
      <p:sp>
        <p:nvSpPr>
          <p:cNvPr id="41" name="Rectangle 40"/>
          <p:cNvSpPr/>
          <p:nvPr/>
        </p:nvSpPr>
        <p:spPr>
          <a:xfrm>
            <a:off x="4993342" y="3966865"/>
            <a:ext cx="3406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</a:rPr>
              <a:t>1</a:t>
            </a:r>
            <a:endParaRPr lang="en-US" dirty="0"/>
          </a:p>
        </p:txBody>
      </p:sp>
      <p:sp>
        <p:nvSpPr>
          <p:cNvPr id="42" name="Rectangle 41"/>
          <p:cNvSpPr/>
          <p:nvPr/>
        </p:nvSpPr>
        <p:spPr>
          <a:xfrm>
            <a:off x="5410200" y="3966865"/>
            <a:ext cx="3406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</a:rPr>
              <a:t>2</a:t>
            </a:r>
            <a:endParaRPr lang="en-US" dirty="0"/>
          </a:p>
        </p:txBody>
      </p:sp>
      <p:sp>
        <p:nvSpPr>
          <p:cNvPr id="43" name="Rectangle 42"/>
          <p:cNvSpPr/>
          <p:nvPr/>
        </p:nvSpPr>
        <p:spPr>
          <a:xfrm>
            <a:off x="5791200" y="3966865"/>
            <a:ext cx="3406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</a:rPr>
              <a:t>3</a:t>
            </a:r>
            <a:endParaRPr lang="en-US" dirty="0"/>
          </a:p>
        </p:txBody>
      </p:sp>
      <p:sp>
        <p:nvSpPr>
          <p:cNvPr id="44" name="Rectangle 43"/>
          <p:cNvSpPr/>
          <p:nvPr/>
        </p:nvSpPr>
        <p:spPr>
          <a:xfrm>
            <a:off x="8610600" y="3814465"/>
            <a:ext cx="338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i="1" dirty="0">
                <a:solidFill>
                  <a:prstClr val="black"/>
                </a:solidFill>
              </a:rPr>
              <a:t>f</a:t>
            </a:r>
            <a:endParaRPr lang="en-US" dirty="0"/>
          </a:p>
        </p:txBody>
      </p:sp>
      <p:sp>
        <p:nvSpPr>
          <p:cNvPr id="45" name="Rectangle 44"/>
          <p:cNvSpPr/>
          <p:nvPr/>
        </p:nvSpPr>
        <p:spPr>
          <a:xfrm>
            <a:off x="4081046" y="3886200"/>
            <a:ext cx="338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i="1" dirty="0">
                <a:solidFill>
                  <a:prstClr val="black"/>
                </a:solidFill>
              </a:rPr>
              <a:t>f</a:t>
            </a:r>
            <a:endParaRPr lang="en-US" dirty="0"/>
          </a:p>
        </p:txBody>
      </p:sp>
      <p:sp>
        <p:nvSpPr>
          <p:cNvPr id="46" name="Rectangle 45"/>
          <p:cNvSpPr/>
          <p:nvPr/>
        </p:nvSpPr>
        <p:spPr>
          <a:xfrm>
            <a:off x="5638800" y="3048000"/>
            <a:ext cx="118813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  <a:cs typeface="+mn-cs"/>
              </a:rPr>
              <a:t> </a:t>
            </a:r>
            <a:r>
              <a:rPr lang="el-GR" sz="2400" dirty="0" smtClean="0">
                <a:solidFill>
                  <a:prstClr val="black"/>
                </a:solidFill>
                <a:cs typeface="+mn-cs"/>
              </a:rPr>
              <a:t>Δ</a:t>
            </a:r>
            <a:r>
              <a:rPr lang="en-US" sz="2400" i="1" dirty="0" err="1" smtClean="0">
                <a:solidFill>
                  <a:prstClr val="black"/>
                </a:solidFill>
                <a:cs typeface="+mn-cs"/>
              </a:rPr>
              <a:t>f</a:t>
            </a:r>
            <a:r>
              <a:rPr lang="en-US" sz="2400" baseline="-25000" dirty="0" err="1" smtClean="0">
                <a:solidFill>
                  <a:prstClr val="black"/>
                </a:solidFill>
                <a:cs typeface="+mn-cs"/>
              </a:rPr>
              <a:t>l</a:t>
            </a:r>
            <a:r>
              <a:rPr lang="en-US" sz="2400" dirty="0" smtClean="0">
                <a:solidFill>
                  <a:prstClr val="black"/>
                </a:solidFill>
                <a:cs typeface="+mn-cs"/>
              </a:rPr>
              <a:t> = </a:t>
            </a:r>
            <a:r>
              <a:rPr lang="el-GR" sz="2400" dirty="0" smtClean="0">
                <a:solidFill>
                  <a:prstClr val="black"/>
                </a:solidFill>
                <a:cs typeface="+mn-cs"/>
              </a:rPr>
              <a:t>Δ</a:t>
            </a:r>
            <a:r>
              <a:rPr lang="en-US" sz="2400" i="1" dirty="0" smtClean="0">
                <a:solidFill>
                  <a:prstClr val="black"/>
                </a:solidFill>
                <a:cs typeface="+mn-cs"/>
              </a:rPr>
              <a:t>f</a:t>
            </a:r>
            <a:endParaRPr lang="en-US" i="1" dirty="0"/>
          </a:p>
        </p:txBody>
      </p:sp>
      <p:sp>
        <p:nvSpPr>
          <p:cNvPr id="7" name="Rectangle 6"/>
          <p:cNvSpPr/>
          <p:nvPr/>
        </p:nvSpPr>
        <p:spPr>
          <a:xfrm>
            <a:off x="1295400" y="4343400"/>
            <a:ext cx="16466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20000"/>
              </a:spcBef>
            </a:pPr>
            <a:r>
              <a:rPr lang="en-US" sz="2400" dirty="0" smtClean="0">
                <a:solidFill>
                  <a:prstClr val="black"/>
                </a:solidFill>
                <a:cs typeface="+mn-cs"/>
              </a:rPr>
              <a:t>STS Spacing</a:t>
            </a:r>
            <a:endParaRPr lang="en-US" sz="2400" dirty="0">
              <a:solidFill>
                <a:prstClr val="black"/>
              </a:solidFill>
              <a:cs typeface="+mn-cs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6096000" y="4343400"/>
            <a:ext cx="163378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20000"/>
              </a:spcBef>
            </a:pPr>
            <a:r>
              <a:rPr lang="en-US" sz="2400" dirty="0" smtClean="0">
                <a:solidFill>
                  <a:prstClr val="black"/>
                </a:solidFill>
                <a:cs typeface="+mn-cs"/>
              </a:rPr>
              <a:t>LTS Spacing</a:t>
            </a:r>
            <a:endParaRPr lang="en-US" sz="2400" dirty="0">
              <a:solidFill>
                <a:prstClr val="black"/>
              </a:solidFill>
              <a:cs typeface="+mn-cs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5800" y="647316"/>
            <a:ext cx="1536700" cy="5969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FO Estimation and Correction (Example)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76200" y="685800"/>
            <a:ext cx="8915400" cy="5105400"/>
          </a:xfrm>
        </p:spPr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An OFDM system with 4 subcarriers</a:t>
            </a:r>
          </a:p>
          <a:p>
            <a:pPr lvl="1" eaLnBrk="1" hangingPunct="1"/>
            <a:r>
              <a:rPr lang="en-US">
                <a:latin typeface="Calibri" charset="0"/>
              </a:rPr>
              <a:t>1) Estimate using STSs</a:t>
            </a:r>
          </a:p>
          <a:p>
            <a:pPr lvl="1" eaLnBrk="1" hangingPunct="1"/>
            <a:r>
              <a:rPr lang="en-US">
                <a:latin typeface="Calibri" charset="0"/>
              </a:rPr>
              <a:t>2) Estimate using LTSs</a:t>
            </a:r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7B22F985-B21A-9045-B513-1801A1B0DE56}" type="slidenum">
              <a:rPr lang="en-US" sz="1600">
                <a:solidFill>
                  <a:srgbClr val="898989"/>
                </a:solidFill>
              </a:rPr>
              <a:pPr/>
              <a:t>9</a:t>
            </a:fld>
            <a:endParaRPr lang="en-US" sz="1600">
              <a:solidFill>
                <a:srgbClr val="898989"/>
              </a:solidFill>
            </a:endParaRPr>
          </a:p>
        </p:txBody>
      </p:sp>
      <p:grpSp>
        <p:nvGrpSpPr>
          <p:cNvPr id="15365" name="Group 7"/>
          <p:cNvGrpSpPr>
            <a:grpSpLocks/>
          </p:cNvGrpSpPr>
          <p:nvPr/>
        </p:nvGrpSpPr>
        <p:grpSpPr bwMode="auto">
          <a:xfrm>
            <a:off x="5605463" y="5778500"/>
            <a:ext cx="561975" cy="1003300"/>
            <a:chOff x="3610568" y="5793614"/>
            <a:chExt cx="561975" cy="1003545"/>
          </a:xfrm>
        </p:grpSpPr>
        <p:pic>
          <p:nvPicPr>
            <p:cNvPr id="15412" name="Picture 3" descr="C:\Users\rahbari\Desktop\Bob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10568" y="5793614"/>
              <a:ext cx="561975" cy="781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Rectangle 9"/>
            <p:cNvSpPr/>
            <p:nvPr/>
          </p:nvSpPr>
          <p:spPr>
            <a:xfrm>
              <a:off x="3658193" y="6489109"/>
              <a:ext cx="471487" cy="30805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dirty="0">
                  <a:solidFill>
                    <a:prstClr val="black"/>
                  </a:solidFill>
                  <a:latin typeface="+mn-lt"/>
                  <a:ea typeface="+mn-ea"/>
                  <a:cs typeface="+mn-cs"/>
                </a:rPr>
                <a:t>Bob</a:t>
              </a:r>
              <a:endParaRPr lang="en-US" sz="1050" dirty="0"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15366" name="Group 55"/>
          <p:cNvGrpSpPr>
            <a:grpSpLocks/>
          </p:cNvGrpSpPr>
          <p:nvPr/>
        </p:nvGrpSpPr>
        <p:grpSpPr bwMode="auto">
          <a:xfrm>
            <a:off x="0" y="3762375"/>
            <a:ext cx="685800" cy="925513"/>
            <a:chOff x="3653711" y="838200"/>
            <a:chExt cx="685800" cy="925770"/>
          </a:xfrm>
        </p:grpSpPr>
        <p:pic>
          <p:nvPicPr>
            <p:cNvPr id="15410" name="Picture 2" descr="C:\Users\rahbari\Desktop\Alice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3711" y="838200"/>
              <a:ext cx="685800" cy="704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8" name="Rectangle 57"/>
            <p:cNvSpPr/>
            <p:nvPr/>
          </p:nvSpPr>
          <p:spPr>
            <a:xfrm>
              <a:off x="3679111" y="1455909"/>
              <a:ext cx="536575" cy="30806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dirty="0">
                  <a:solidFill>
                    <a:prstClr val="black"/>
                  </a:solidFill>
                  <a:latin typeface="+mn-lt"/>
                  <a:ea typeface="+mn-ea"/>
                  <a:cs typeface="+mn-cs"/>
                </a:rPr>
                <a:t>Alice</a:t>
              </a:r>
              <a:endParaRPr lang="en-US" sz="1050" dirty="0"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15367" name="Group 72"/>
          <p:cNvGrpSpPr>
            <a:grpSpLocks/>
          </p:cNvGrpSpPr>
          <p:nvPr/>
        </p:nvGrpSpPr>
        <p:grpSpPr bwMode="auto">
          <a:xfrm>
            <a:off x="990600" y="3336925"/>
            <a:ext cx="1685925" cy="1709738"/>
            <a:chOff x="2656908" y="2077525"/>
            <a:chExt cx="1686491" cy="1709525"/>
          </a:xfrm>
        </p:grpSpPr>
        <p:grpSp>
          <p:nvGrpSpPr>
            <p:cNvPr id="15405" name="Group 59"/>
            <p:cNvGrpSpPr>
              <a:grpSpLocks/>
            </p:cNvGrpSpPr>
            <p:nvPr/>
          </p:nvGrpSpPr>
          <p:grpSpPr bwMode="auto">
            <a:xfrm rot="-5400000">
              <a:off x="2640647" y="2093786"/>
              <a:ext cx="1709525" cy="1677003"/>
              <a:chOff x="3089331" y="2525674"/>
              <a:chExt cx="1709525" cy="1677003"/>
            </a:xfrm>
          </p:grpSpPr>
          <p:sp>
            <p:nvSpPr>
              <p:cNvPr id="64" name="Can 63"/>
              <p:cNvSpPr/>
              <p:nvPr/>
            </p:nvSpPr>
            <p:spPr>
              <a:xfrm>
                <a:off x="3086156" y="2524086"/>
                <a:ext cx="323810" cy="1676963"/>
              </a:xfrm>
              <a:prstGeom prst="can">
                <a:avLst/>
              </a:prstGeom>
              <a:solidFill>
                <a:schemeClr val="accent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68" name="Can 67"/>
              <p:cNvSpPr/>
              <p:nvPr/>
            </p:nvSpPr>
            <p:spPr>
              <a:xfrm>
                <a:off x="4013141" y="2525674"/>
                <a:ext cx="323810" cy="1676963"/>
              </a:xfrm>
              <a:prstGeom prst="can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69" name="Can 68"/>
              <p:cNvSpPr/>
              <p:nvPr/>
            </p:nvSpPr>
            <p:spPr>
              <a:xfrm>
                <a:off x="4473459" y="2525674"/>
                <a:ext cx="323810" cy="1676963"/>
              </a:xfrm>
              <a:prstGeom prst="can">
                <a:avLst/>
              </a:prstGeom>
              <a:solidFill>
                <a:srgbClr val="C0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sp>
          <p:nvSpPr>
            <p:cNvPr id="71" name="Can 70"/>
            <p:cNvSpPr/>
            <p:nvPr/>
          </p:nvSpPr>
          <p:spPr>
            <a:xfrm rot="16200000">
              <a:off x="3343013" y="2327933"/>
              <a:ext cx="323810" cy="1676963"/>
            </a:xfrm>
            <a:prstGeom prst="can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C000"/>
                </a:solidFill>
              </a:endParaRPr>
            </a:p>
          </p:txBody>
        </p:sp>
      </p:grpSp>
      <p:sp>
        <p:nvSpPr>
          <p:cNvPr id="74" name="Rectangle 73"/>
          <p:cNvSpPr/>
          <p:nvPr/>
        </p:nvSpPr>
        <p:spPr>
          <a:xfrm>
            <a:off x="2743200" y="3297562"/>
            <a:ext cx="219372" cy="1789072"/>
          </a:xfrm>
          <a:prstGeom prst="rect">
            <a:avLst/>
          </a:prstGeom>
          <a:solidFill>
            <a:srgbClr val="800000">
              <a:alpha val="10000"/>
            </a:srgbClr>
          </a:solidFill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1"/>
                </a:solidFill>
              </a:rPr>
              <a:t>Receiving</a:t>
            </a:r>
          </a:p>
        </p:txBody>
      </p:sp>
      <p:cxnSp>
        <p:nvCxnSpPr>
          <p:cNvPr id="77" name="Straight Arrow Connector 76"/>
          <p:cNvCxnSpPr/>
          <p:nvPr/>
        </p:nvCxnSpPr>
        <p:spPr>
          <a:xfrm>
            <a:off x="914400" y="3340100"/>
            <a:ext cx="0" cy="460375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xtBox 77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481806" y="3385329"/>
            <a:ext cx="508794" cy="369332"/>
          </a:xfrm>
          <a:prstGeom prst="rect">
            <a:avLst/>
          </a:prstGeom>
          <a:blipFill rotWithShape="1">
            <a:blip r:embed="rId5"/>
            <a:stretch>
              <a:fillRect b="-11475"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  <a:latin typeface="Calibri" pitchFamily="34" charset="0"/>
                <a:ea typeface="+mn-ea"/>
              </a:rPr>
              <a:t> </a:t>
            </a:r>
          </a:p>
        </p:txBody>
      </p:sp>
      <p:grpSp>
        <p:nvGrpSpPr>
          <p:cNvPr id="88" name="Group 87"/>
          <p:cNvGrpSpPr>
            <a:grpSpLocks/>
          </p:cNvGrpSpPr>
          <p:nvPr/>
        </p:nvGrpSpPr>
        <p:grpSpPr bwMode="auto">
          <a:xfrm rot="1314182">
            <a:off x="2816225" y="3676650"/>
            <a:ext cx="2187575" cy="1628775"/>
            <a:chOff x="2151093" y="2144170"/>
            <a:chExt cx="2188399" cy="1629817"/>
          </a:xfrm>
        </p:grpSpPr>
        <p:grpSp>
          <p:nvGrpSpPr>
            <p:cNvPr id="15400" name="Group 88"/>
            <p:cNvGrpSpPr>
              <a:grpSpLocks/>
            </p:cNvGrpSpPr>
            <p:nvPr/>
          </p:nvGrpSpPr>
          <p:grpSpPr bwMode="auto">
            <a:xfrm rot="-5400000">
              <a:off x="2430384" y="1864879"/>
              <a:ext cx="1629817" cy="2188399"/>
              <a:chOff x="3102402" y="2019851"/>
              <a:chExt cx="1629817" cy="2188399"/>
            </a:xfrm>
          </p:grpSpPr>
          <p:sp>
            <p:nvSpPr>
              <p:cNvPr id="91" name="Can 90"/>
              <p:cNvSpPr/>
              <p:nvPr/>
            </p:nvSpPr>
            <p:spPr>
              <a:xfrm>
                <a:off x="3102944" y="2530898"/>
                <a:ext cx="324057" cy="1677031"/>
              </a:xfrm>
              <a:prstGeom prst="can">
                <a:avLst/>
              </a:prstGeom>
              <a:solidFill>
                <a:schemeClr val="accent1">
                  <a:alpha val="25000"/>
                </a:schemeClr>
              </a:solidFill>
              <a:ln>
                <a:solidFill>
                  <a:schemeClr val="accent1">
                    <a:shade val="50000"/>
                    <a:alpha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92" name="Can 91"/>
              <p:cNvSpPr/>
              <p:nvPr/>
            </p:nvSpPr>
            <p:spPr>
              <a:xfrm>
                <a:off x="3966620" y="2183741"/>
                <a:ext cx="324057" cy="1677031"/>
              </a:xfrm>
              <a:prstGeom prst="can">
                <a:avLst/>
              </a:prstGeom>
              <a:solidFill>
                <a:srgbClr val="00B050">
                  <a:alpha val="25000"/>
                </a:srgbClr>
              </a:solidFill>
              <a:ln>
                <a:solidFill>
                  <a:schemeClr val="accent1">
                    <a:shade val="50000"/>
                    <a:alpha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93" name="Can 92"/>
              <p:cNvSpPr/>
              <p:nvPr/>
            </p:nvSpPr>
            <p:spPr>
              <a:xfrm>
                <a:off x="4408501" y="2018106"/>
                <a:ext cx="324057" cy="1677031"/>
              </a:xfrm>
              <a:prstGeom prst="can">
                <a:avLst/>
              </a:prstGeom>
              <a:solidFill>
                <a:srgbClr val="C0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sp>
          <p:nvSpPr>
            <p:cNvPr id="90" name="Can 89"/>
            <p:cNvSpPr/>
            <p:nvPr/>
          </p:nvSpPr>
          <p:spPr>
            <a:xfrm rot="16200000">
              <a:off x="3170927" y="2330138"/>
              <a:ext cx="324057" cy="1677031"/>
            </a:xfrm>
            <a:prstGeom prst="can">
              <a:avLst/>
            </a:prstGeom>
            <a:solidFill>
              <a:srgbClr val="FFFF00">
                <a:alpha val="25000"/>
              </a:srgbClr>
            </a:solidFill>
            <a:ln>
              <a:solidFill>
                <a:schemeClr val="accent1">
                  <a:shade val="50000"/>
                  <a:alpha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C000"/>
                </a:solidFill>
              </a:endParaRPr>
            </a:p>
          </p:txBody>
        </p:sp>
      </p:grpSp>
      <p:grpSp>
        <p:nvGrpSpPr>
          <p:cNvPr id="96" name="Group 95"/>
          <p:cNvGrpSpPr>
            <a:grpSpLocks/>
          </p:cNvGrpSpPr>
          <p:nvPr/>
        </p:nvGrpSpPr>
        <p:grpSpPr bwMode="auto">
          <a:xfrm rot="-178448">
            <a:off x="5116513" y="3302000"/>
            <a:ext cx="1760537" cy="1700213"/>
            <a:chOff x="2491465" y="2100903"/>
            <a:chExt cx="1760481" cy="1700000"/>
          </a:xfrm>
        </p:grpSpPr>
        <p:grpSp>
          <p:nvGrpSpPr>
            <p:cNvPr id="15395" name="Group 96"/>
            <p:cNvGrpSpPr>
              <a:grpSpLocks/>
            </p:cNvGrpSpPr>
            <p:nvPr/>
          </p:nvGrpSpPr>
          <p:grpSpPr bwMode="auto">
            <a:xfrm rot="-5400000">
              <a:off x="2521706" y="2070662"/>
              <a:ext cx="1700000" cy="1760481"/>
              <a:chOff x="3075483" y="2360227"/>
              <a:chExt cx="1700000" cy="1760481"/>
            </a:xfrm>
          </p:grpSpPr>
          <p:sp>
            <p:nvSpPr>
              <p:cNvPr id="99" name="Can 98"/>
              <p:cNvSpPr/>
              <p:nvPr/>
            </p:nvSpPr>
            <p:spPr>
              <a:xfrm>
                <a:off x="3075277" y="2357787"/>
                <a:ext cx="323809" cy="1676347"/>
              </a:xfrm>
              <a:prstGeom prst="can">
                <a:avLst/>
              </a:prstGeom>
              <a:solidFill>
                <a:schemeClr val="accent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00" name="Can 99"/>
              <p:cNvSpPr/>
              <p:nvPr/>
            </p:nvSpPr>
            <p:spPr>
              <a:xfrm>
                <a:off x="3994095" y="2416656"/>
                <a:ext cx="323809" cy="1676347"/>
              </a:xfrm>
              <a:prstGeom prst="can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01" name="Can 100"/>
              <p:cNvSpPr/>
              <p:nvPr/>
            </p:nvSpPr>
            <p:spPr>
              <a:xfrm>
                <a:off x="4448954" y="2441880"/>
                <a:ext cx="323809" cy="1676347"/>
              </a:xfrm>
              <a:prstGeom prst="can">
                <a:avLst/>
              </a:prstGeom>
              <a:solidFill>
                <a:srgbClr val="C0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sp>
          <p:nvSpPr>
            <p:cNvPr id="98" name="Can 97"/>
            <p:cNvSpPr/>
            <p:nvPr/>
          </p:nvSpPr>
          <p:spPr>
            <a:xfrm rot="16200000">
              <a:off x="3200113" y="2345079"/>
              <a:ext cx="323809" cy="1676347"/>
            </a:xfrm>
            <a:prstGeom prst="can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C000"/>
                </a:solidFill>
              </a:endParaRPr>
            </a:p>
          </p:txBody>
        </p:sp>
      </p:grpSp>
      <p:grpSp>
        <p:nvGrpSpPr>
          <p:cNvPr id="102" name="Group 101"/>
          <p:cNvGrpSpPr>
            <a:grpSpLocks/>
          </p:cNvGrpSpPr>
          <p:nvPr/>
        </p:nvGrpSpPr>
        <p:grpSpPr bwMode="auto">
          <a:xfrm>
            <a:off x="7305675" y="3359150"/>
            <a:ext cx="1685925" cy="1709738"/>
            <a:chOff x="2656908" y="2077525"/>
            <a:chExt cx="1686491" cy="1709525"/>
          </a:xfrm>
        </p:grpSpPr>
        <p:grpSp>
          <p:nvGrpSpPr>
            <p:cNvPr id="15390" name="Group 102"/>
            <p:cNvGrpSpPr>
              <a:grpSpLocks/>
            </p:cNvGrpSpPr>
            <p:nvPr/>
          </p:nvGrpSpPr>
          <p:grpSpPr bwMode="auto">
            <a:xfrm rot="-5400000">
              <a:off x="2640647" y="2093786"/>
              <a:ext cx="1709525" cy="1677003"/>
              <a:chOff x="3089331" y="2525674"/>
              <a:chExt cx="1709525" cy="1677003"/>
            </a:xfrm>
          </p:grpSpPr>
          <p:sp>
            <p:nvSpPr>
              <p:cNvPr id="105" name="Can 104"/>
              <p:cNvSpPr/>
              <p:nvPr/>
            </p:nvSpPr>
            <p:spPr>
              <a:xfrm>
                <a:off x="3086156" y="2524086"/>
                <a:ext cx="323810" cy="1676963"/>
              </a:xfrm>
              <a:prstGeom prst="can">
                <a:avLst/>
              </a:prstGeom>
              <a:solidFill>
                <a:schemeClr val="accent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06" name="Can 105"/>
              <p:cNvSpPr/>
              <p:nvPr/>
            </p:nvSpPr>
            <p:spPr>
              <a:xfrm>
                <a:off x="4013141" y="2525674"/>
                <a:ext cx="323810" cy="1676963"/>
              </a:xfrm>
              <a:prstGeom prst="can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07" name="Can 106"/>
              <p:cNvSpPr/>
              <p:nvPr/>
            </p:nvSpPr>
            <p:spPr>
              <a:xfrm>
                <a:off x="4473459" y="2525674"/>
                <a:ext cx="323810" cy="1676963"/>
              </a:xfrm>
              <a:prstGeom prst="can">
                <a:avLst/>
              </a:prstGeom>
              <a:solidFill>
                <a:srgbClr val="C0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sp>
          <p:nvSpPr>
            <p:cNvPr id="104" name="Can 103"/>
            <p:cNvSpPr/>
            <p:nvPr/>
          </p:nvSpPr>
          <p:spPr>
            <a:xfrm rot="16200000">
              <a:off x="3343013" y="2327933"/>
              <a:ext cx="323810" cy="1676963"/>
            </a:xfrm>
            <a:prstGeom prst="can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C000"/>
                </a:solidFill>
              </a:endParaRPr>
            </a:p>
          </p:txBody>
        </p:sp>
      </p:grpSp>
      <p:sp>
        <p:nvSpPr>
          <p:cNvPr id="108" name="Rectangle 107"/>
          <p:cNvSpPr/>
          <p:nvPr/>
        </p:nvSpPr>
        <p:spPr>
          <a:xfrm>
            <a:off x="4809828" y="3297562"/>
            <a:ext cx="219372" cy="1791926"/>
          </a:xfrm>
          <a:prstGeom prst="rect">
            <a:avLst/>
          </a:prstGeom>
          <a:solidFill>
            <a:srgbClr val="800000">
              <a:alpha val="10000"/>
            </a:srgbClr>
          </a:solidFill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1"/>
                </a:solidFill>
              </a:rPr>
              <a:t>Correct after STSs</a:t>
            </a:r>
          </a:p>
        </p:txBody>
      </p:sp>
      <p:sp>
        <p:nvSpPr>
          <p:cNvPr id="109" name="Rectangle 108"/>
          <p:cNvSpPr/>
          <p:nvPr/>
        </p:nvSpPr>
        <p:spPr>
          <a:xfrm>
            <a:off x="6943428" y="3296696"/>
            <a:ext cx="219372" cy="1791926"/>
          </a:xfrm>
          <a:prstGeom prst="rect">
            <a:avLst/>
          </a:prstGeom>
          <a:solidFill>
            <a:srgbClr val="800000">
              <a:alpha val="10000"/>
            </a:srgbClr>
          </a:solidFill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1"/>
                </a:solidFill>
              </a:rPr>
              <a:t>Correct after LTSs</a:t>
            </a:r>
          </a:p>
        </p:txBody>
      </p:sp>
      <p:sp>
        <p:nvSpPr>
          <p:cNvPr id="110" name="Left Brace 109"/>
          <p:cNvSpPr/>
          <p:nvPr/>
        </p:nvSpPr>
        <p:spPr>
          <a:xfrm rot="16200000">
            <a:off x="5724525" y="2544763"/>
            <a:ext cx="325437" cy="6288088"/>
          </a:xfrm>
          <a:prstGeom prst="leftBrac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3" name="TextBox 112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048000" y="2888038"/>
            <a:ext cx="1474121" cy="385683"/>
          </a:xfrm>
          <a:prstGeom prst="rect">
            <a:avLst/>
          </a:prstGeom>
          <a:blipFill rotWithShape="1">
            <a:blip r:embed="rId6"/>
            <a:stretch>
              <a:fillRect t="-3175" b="-12698"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  <a:latin typeface="Calibri" pitchFamily="34" charset="0"/>
                <a:ea typeface="+mn-ea"/>
              </a:rPr>
              <a:t> </a:t>
            </a:r>
          </a:p>
        </p:txBody>
      </p:sp>
      <p:sp>
        <p:nvSpPr>
          <p:cNvPr id="114" name="TextBox 113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5105400" y="2891356"/>
            <a:ext cx="1647246" cy="385683"/>
          </a:xfrm>
          <a:prstGeom prst="rect">
            <a:avLst/>
          </a:prstGeom>
          <a:blipFill rotWithShape="1">
            <a:blip r:embed="rId7"/>
            <a:stretch>
              <a:fillRect t="-3125" b="-10938"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  <a:latin typeface="Calibri" pitchFamily="34" charset="0"/>
                <a:ea typeface="+mn-ea"/>
              </a:rPr>
              <a:t> </a:t>
            </a:r>
          </a:p>
        </p:txBody>
      </p:sp>
      <p:sp>
        <p:nvSpPr>
          <p:cNvPr id="115" name="TextBox 114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7360384" y="2889736"/>
            <a:ext cx="1602362" cy="369332"/>
          </a:xfrm>
          <a:prstGeom prst="rect">
            <a:avLst/>
          </a:prstGeom>
          <a:blipFill rotWithShape="1">
            <a:blip r:embed="rId8"/>
            <a:stretch>
              <a:fillRect b="-11475"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  <a:latin typeface="Calibri" pitchFamily="34" charset="0"/>
                <a:ea typeface="+mn-ea"/>
              </a:rPr>
              <a:t> </a:t>
            </a:r>
          </a:p>
        </p:txBody>
      </p:sp>
      <p:pic>
        <p:nvPicPr>
          <p:cNvPr id="116" name="Picture 3" descr="C:\Users\rahbari\Documents\MATLAB\FO\preamble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9413" y="1417638"/>
            <a:ext cx="3981450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7" name="Oval 116"/>
          <p:cNvSpPr/>
          <p:nvPr/>
        </p:nvSpPr>
        <p:spPr>
          <a:xfrm>
            <a:off x="3629025" y="1143000"/>
            <a:ext cx="274638" cy="2746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/>
              <a:t>1</a:t>
            </a:r>
          </a:p>
        </p:txBody>
      </p:sp>
      <p:sp>
        <p:nvSpPr>
          <p:cNvPr id="118" name="Oval 117"/>
          <p:cNvSpPr/>
          <p:nvPr/>
        </p:nvSpPr>
        <p:spPr>
          <a:xfrm>
            <a:off x="5808663" y="1143000"/>
            <a:ext cx="274637" cy="2746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/>
              <a:t>2</a:t>
            </a:r>
          </a:p>
        </p:txBody>
      </p:sp>
      <p:sp>
        <p:nvSpPr>
          <p:cNvPr id="119" name="Rectangle 118"/>
          <p:cNvSpPr/>
          <p:nvPr/>
        </p:nvSpPr>
        <p:spPr>
          <a:xfrm>
            <a:off x="2919413" y="1452563"/>
            <a:ext cx="2033587" cy="1250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0" name="Rectangle 119"/>
          <p:cNvSpPr/>
          <p:nvPr/>
        </p:nvSpPr>
        <p:spPr>
          <a:xfrm>
            <a:off x="4953000" y="1452563"/>
            <a:ext cx="1990725" cy="12858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1" name="Down Arrow 120"/>
          <p:cNvSpPr/>
          <p:nvPr/>
        </p:nvSpPr>
        <p:spPr>
          <a:xfrm>
            <a:off x="3276600" y="2703513"/>
            <a:ext cx="1295400" cy="1841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2" name="Down Arrow 121"/>
          <p:cNvSpPr/>
          <p:nvPr/>
        </p:nvSpPr>
        <p:spPr>
          <a:xfrm>
            <a:off x="5334000" y="2700338"/>
            <a:ext cx="1295400" cy="18573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1" name="TextBox 50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011856" y="2514600"/>
            <a:ext cx="1426544" cy="369332"/>
          </a:xfrm>
          <a:prstGeom prst="rect">
            <a:avLst/>
          </a:prstGeom>
          <a:blipFill rotWithShape="1">
            <a:blip r:embed="rId10"/>
            <a:stretch>
              <a:fillRect l="-3846" t="-8333" r="-1282" b="-25000"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  <a:latin typeface="Calibri" pitchFamily="34" charset="0"/>
                <a:ea typeface="+mn-ea"/>
              </a:rPr>
              <a:t> </a:t>
            </a:r>
          </a:p>
        </p:txBody>
      </p:sp>
      <p:cxnSp>
        <p:nvCxnSpPr>
          <p:cNvPr id="52" name="Straight Arrow Connector 51"/>
          <p:cNvCxnSpPr>
            <a:stCxn id="51" idx="3"/>
            <a:endCxn id="113" idx="1"/>
          </p:cNvCxnSpPr>
          <p:nvPr/>
        </p:nvCxnSpPr>
        <p:spPr>
          <a:xfrm>
            <a:off x="2438400" y="2698750"/>
            <a:ext cx="609600" cy="382588"/>
          </a:xfrm>
          <a:prstGeom prst="straightConnector1">
            <a:avLst/>
          </a:prstGeom>
          <a:ln w="1270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78987" y="1900535"/>
            <a:ext cx="1693220" cy="430887"/>
          </a:xfrm>
          <a:prstGeom prst="rect">
            <a:avLst/>
          </a:prstGeom>
          <a:blipFill rotWithShape="1">
            <a:blip r:embed="rId11"/>
            <a:stretch>
              <a:fillRect l="-2518" b="-17143"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  <a:latin typeface="Calibri" pitchFamily="34" charset="0"/>
                <a:ea typeface="+mn-ea"/>
              </a:rPr>
              <a:t> 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4/30/2014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INFOCOM 2014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9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7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5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" grpId="0" animBg="1"/>
      <p:bldP spid="118" grpId="0" animBg="1"/>
      <p:bldP spid="119" grpId="0" animBg="1"/>
      <p:bldP spid="120" grpId="0" animBg="1"/>
      <p:bldP spid="121" grpId="0" animBg="1"/>
      <p:bldP spid="122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Marwan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blipFill rotWithShape="1">
          <a:blip xmlns:r="http://schemas.openxmlformats.org/officeDocument/2006/relationships" r:embed="rId1"/>
          <a:stretch>
            <a:fillRect/>
          </a:stretch>
        </a:blipFill>
      </a:spPr>
      <a:bodyPr/>
      <a:lstStyle>
        <a:defPPr>
          <a:defRPr>
            <a:noFill/>
            <a:latin typeface="Calibri" pitchFamily="34" charset="0"/>
            <a:ea typeface="+mn-ea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107445</TotalTime>
  <Words>1447</Words>
  <Application>Microsoft Macintosh PowerPoint</Application>
  <PresentationFormat>On-screen Show (4:3)</PresentationFormat>
  <Paragraphs>463</Paragraphs>
  <Slides>22</Slides>
  <Notes>8</Notes>
  <HiddenSlides>6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4" baseType="lpstr">
      <vt:lpstr>Marwan Theme</vt:lpstr>
      <vt:lpstr>Equation</vt:lpstr>
      <vt:lpstr>Security Vulnerability and Countermeasures of Frequency Offset Correction in 802.11a Systems</vt:lpstr>
      <vt:lpstr>Jamming Wireless Communications</vt:lpstr>
      <vt:lpstr>Jamming Efficiency - Duration</vt:lpstr>
      <vt:lpstr>Frequency Offset (FO) in OFDM Systems</vt:lpstr>
      <vt:lpstr>802.11a Preamble</vt:lpstr>
      <vt:lpstr>FO Estimation (Noiseless)</vt:lpstr>
      <vt:lpstr>FO Estimation (Noisy)</vt:lpstr>
      <vt:lpstr>FO Estimation Limits</vt:lpstr>
      <vt:lpstr>FO Estimation and Correction (Example)</vt:lpstr>
      <vt:lpstr>FO Estimation Attack</vt:lpstr>
      <vt:lpstr>FO Estimation Attack (Example)</vt:lpstr>
      <vt:lpstr>Step 1: Impose a Desired Phase Offset</vt:lpstr>
      <vt:lpstr>Step 1: Impose a Desired Phase Offset (con’d)</vt:lpstr>
      <vt:lpstr>Step 2: Elimination of Channel-Dependent Term</vt:lpstr>
      <vt:lpstr>Step 3: Selection of Injected Offset</vt:lpstr>
      <vt:lpstr>Evaluation (Simulations)</vt:lpstr>
      <vt:lpstr>Final Remarks</vt:lpstr>
      <vt:lpstr>Frame Detection (Symbol Timing)</vt:lpstr>
      <vt:lpstr>Experimental Evaluation </vt:lpstr>
      <vt:lpstr>Step 3: Optimizing the Jamming Power</vt:lpstr>
      <vt:lpstr>Experimental Evaluation (con’d)</vt:lpstr>
      <vt:lpstr>Step 4: Accounting for Synchronization Errors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Thwarting Inside Jamming Attacks on Wireless Broadcast Communications</dc:title>
  <dc:creator>420 Lab</dc:creator>
  <cp:lastModifiedBy>Loukas Lazos</cp:lastModifiedBy>
  <cp:revision>453</cp:revision>
  <dcterms:created xsi:type="dcterms:W3CDTF">2011-06-05T23:43:21Z</dcterms:created>
  <dcterms:modified xsi:type="dcterms:W3CDTF">2014-04-30T21:04:19Z</dcterms:modified>
</cp:coreProperties>
</file>