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8" r:id="rId3"/>
    <p:sldId id="369" r:id="rId4"/>
    <p:sldId id="343" r:id="rId5"/>
    <p:sldId id="344" r:id="rId6"/>
    <p:sldId id="364" r:id="rId7"/>
    <p:sldId id="365" r:id="rId8"/>
    <p:sldId id="348" r:id="rId9"/>
    <p:sldId id="350" r:id="rId10"/>
    <p:sldId id="366" r:id="rId11"/>
    <p:sldId id="349" r:id="rId12"/>
    <p:sldId id="351" r:id="rId13"/>
    <p:sldId id="352" r:id="rId14"/>
    <p:sldId id="347" r:id="rId15"/>
    <p:sldId id="367" r:id="rId16"/>
    <p:sldId id="368" r:id="rId17"/>
    <p:sldId id="355" r:id="rId18"/>
    <p:sldId id="357" r:id="rId19"/>
    <p:sldId id="358" r:id="rId20"/>
    <p:sldId id="359" r:id="rId21"/>
    <p:sldId id="361" r:id="rId22"/>
    <p:sldId id="362" r:id="rId23"/>
    <p:sldId id="370" r:id="rId2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94987"/>
    <a:srgbClr val="901AF2"/>
    <a:srgbClr val="008000"/>
    <a:srgbClr val="B96453"/>
    <a:srgbClr val="6AA27D"/>
    <a:srgbClr val="C9CC40"/>
    <a:srgbClr val="F8B2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6" autoAdjust="0"/>
    <p:restoredTop sz="94687" autoAdjust="0"/>
  </p:normalViewPr>
  <p:slideViewPr>
    <p:cSldViewPr snapToGrid="0">
      <p:cViewPr varScale="1">
        <p:scale>
          <a:sx n="86" d="100"/>
          <a:sy n="86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434" y="-82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F944A906-5E2A-45D7-A31D-E869003B2D48}" type="datetimeFigureOut">
              <a:rPr lang="en-US"/>
              <a:pPr>
                <a:defRPr/>
              </a:pPr>
              <a:t>6/22/2012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pPr>
              <a:defRPr/>
            </a:pPr>
            <a:fld id="{C04EF488-02CE-4903-BF92-B064B346C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72E90B-2193-4E23-92AA-BFE56322DB30}" type="datetimeFigureOut">
              <a:rPr lang="en-US"/>
              <a:pPr>
                <a:defRPr/>
              </a:pPr>
              <a:t>6/22/2012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F39A8-1A16-4E80-8EF4-B293087BB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  <a:noFill/>
        </p:spPr>
        <p:txBody>
          <a:bodyPr/>
          <a:lstStyle>
            <a:lvl1pPr algn="ctr">
              <a:defRPr sz="3600">
                <a:solidFill>
                  <a:srgbClr val="CC00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D-SPAN 2012: Alejandro Proaño and Loukas Lazos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A693A-6A65-4324-8DC9-30B6ABFBA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D-SPAN 2012: Alejandro Proaño and Loukas Lazos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4C6D-6074-4CDF-8A7B-0AB367CF0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333A2-6167-4279-B12B-87E33E8D8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D-SPAN 2012: Alejandro Proaño and Loukas Lazos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374CC-09D8-4173-B513-588755B8F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D-SPAN 2012: Alejandro Proaño and Loukas Lazos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0F21D-5856-4AE8-ADFC-B97642FC2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D-SPAN 2012: Alejandro Proaño and Loukas Lazos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82DC-6F5C-4922-8AF9-CAD24223D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D-SPAN 2012: Alejandro Proaño and Loukas Lazos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C8EB9-6CB0-4E01-9588-195B34B5A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D-SPAN 2012: Alejandro Proaño and Loukas Lazos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E285-08F8-4656-9D19-C0DABC4E0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D-SPAN 2012: Alejandro Proaño and Loukas Lazos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817E-76C4-4CDE-8D01-080869485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D-SPAN 2012: Alejandro Proaño and Loukas Lazos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A7129-118C-4406-8BE4-DD254A3FD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609600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4613" y="838200"/>
            <a:ext cx="8991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738" y="64738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17838" y="64738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ES" smtClean="0"/>
              <a:t>D-SPAN 2012: Alejandro Proaño and Loukas Lazos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2613" y="64738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51D9C-7BD3-4FEB-8E07-FE6D22859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200"/>
          </a:xfrm>
          <a:prstGeom prst="rect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534400" cy="1470025"/>
          </a:xfrm>
          <a:noFill/>
        </p:spPr>
        <p:txBody>
          <a:bodyPr/>
          <a:lstStyle/>
          <a:p>
            <a:pPr eaLnBrk="1" hangingPunct="1"/>
            <a:r>
              <a:rPr lang="en-US" sz="4000" b="1" dirty="0" smtClean="0"/>
              <a:t>Hiding Contextual Information</a:t>
            </a:r>
            <a:br>
              <a:rPr lang="en-US" sz="4000" b="1" dirty="0" smtClean="0"/>
            </a:br>
            <a:r>
              <a:rPr lang="en-US" sz="4000" b="1" dirty="0" smtClean="0"/>
              <a:t> in WSNs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4775"/>
            <a:ext cx="9144000" cy="581025"/>
          </a:xfrm>
          <a:prstGeom prst="rect">
            <a:avLst/>
          </a:prstGeom>
          <a:solidFill>
            <a:srgbClr val="CC0033"/>
          </a:solidFill>
          <a:ln>
            <a:solidFill>
              <a:srgbClr val="CC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C0033"/>
              </a:solidFill>
            </a:endParaRP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52400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 bwMode="auto">
          <a:xfrm>
            <a:off x="1381125" y="3943350"/>
            <a:ext cx="6810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Alejandro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Lazos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 eaLnBrk="1" hangingPunct="1"/>
            <a:r>
              <a:rPr lang="en-US" sz="2800" dirty="0" smtClean="0">
                <a:latin typeface="+mn-lt"/>
              </a:rPr>
              <a:t>Dept. of Electrical and Computer Engineering </a:t>
            </a:r>
          </a:p>
          <a:p>
            <a:pPr algn="ctr" eaLnBrk="1" hangingPunct="1"/>
            <a:r>
              <a:rPr lang="en-US" sz="2800" dirty="0" smtClean="0">
                <a:latin typeface="+mn-lt"/>
              </a:rPr>
              <a:t>University of Arizona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Selection of Bogus Sources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745724"/>
            <a:ext cx="4767309" cy="5495278"/>
          </a:xfrm>
        </p:spPr>
        <p:txBody>
          <a:bodyPr/>
          <a:lstStyle/>
          <a:p>
            <a:pPr lvl="0">
              <a:defRPr/>
            </a:pPr>
            <a:endParaRPr lang="en-US" sz="2200" b="1" dirty="0" smtClean="0"/>
          </a:p>
          <a:p>
            <a:pPr marL="0" lvl="0" indent="0">
              <a:defRPr/>
            </a:pPr>
            <a:r>
              <a:rPr lang="en-US" sz="2200" b="1" dirty="0" smtClean="0"/>
              <a:t>Dominating Set (DS):</a:t>
            </a:r>
            <a:r>
              <a:rPr lang="en-US" sz="2200" dirty="0" smtClean="0"/>
              <a:t> A subset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⊆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/>
              <a:t>such that every node in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dirty="0" smtClean="0"/>
              <a:t> </a:t>
            </a:r>
            <a:r>
              <a:rPr lang="en-US" sz="2200" dirty="0" smtClean="0"/>
              <a:t>is part of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dirty="0" smtClean="0"/>
              <a:t> </a:t>
            </a:r>
            <a:r>
              <a:rPr lang="en-US" sz="2200" dirty="0" smtClean="0"/>
              <a:t>or is adjacent to a node in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dirty="0" smtClean="0"/>
              <a:t>. </a:t>
            </a:r>
            <a:r>
              <a:rPr lang="en-US" sz="2200" dirty="0" smtClean="0"/>
              <a:t>If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dirty="0" smtClean="0"/>
              <a:t> </a:t>
            </a:r>
            <a:r>
              <a:rPr lang="en-US" sz="2200" dirty="0" smtClean="0"/>
              <a:t>is connected, then it is a CDS</a:t>
            </a:r>
          </a:p>
          <a:p>
            <a:pPr lvl="0">
              <a:defRPr/>
            </a:pPr>
            <a:endParaRPr lang="en-US" sz="2200" baseline="-25000" dirty="0" smtClean="0"/>
          </a:p>
          <a:p>
            <a:pPr lvl="0">
              <a:defRPr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dirty="0" smtClean="0"/>
              <a:t> is chosen as a minimum CDS (MCDS)</a:t>
            </a:r>
          </a:p>
          <a:p>
            <a:pPr marL="457200" lvl="0" indent="-457200">
              <a:defRPr/>
            </a:pPr>
            <a:endParaRPr lang="en-US" sz="2200" dirty="0" smtClean="0"/>
          </a:p>
          <a:p>
            <a:pPr lvl="0">
              <a:defRPr/>
            </a:pPr>
            <a:r>
              <a:rPr lang="en-US" sz="2200" dirty="0" smtClean="0"/>
              <a:t>Finding a MCDS is NP-Complete</a:t>
            </a:r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r>
              <a:rPr lang="en-US" sz="2200" dirty="0" smtClean="0"/>
              <a:t>We use a coloring algorithm of </a:t>
            </a:r>
          </a:p>
          <a:p>
            <a:pPr lvl="0">
              <a:defRPr/>
            </a:pPr>
            <a:r>
              <a:rPr lang="en-US" sz="2200" dirty="0" smtClean="0"/>
              <a:t>complexity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|V|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/>
              <a:t>proposed in </a:t>
            </a:r>
          </a:p>
          <a:p>
            <a:pPr lvl="0">
              <a:defRPr/>
            </a:pPr>
            <a:r>
              <a:rPr lang="en-US" sz="2200" dirty="0" smtClean="0"/>
              <a:t>[</a:t>
            </a:r>
            <a:r>
              <a:rPr lang="en-US" sz="2200" dirty="0" err="1" smtClean="0"/>
              <a:t>Cardei</a:t>
            </a:r>
            <a:r>
              <a:rPr lang="en-US" sz="2200" dirty="0" smtClean="0"/>
              <a:t> et al. 2002]</a:t>
            </a:r>
            <a:endParaRPr lang="en-US" dirty="0" smtClean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5120305" y="2086991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798184" y="3844548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858430" y="2960868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985377" y="2786792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8368740" y="4163386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8668524" y="2671808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8667979" y="2670366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434163" y="1738728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723342" y="3387663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203776" y="4485479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6035963" y="2277454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7246378" y="3421470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7593702" y="4306927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6488354" y="2826483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7822409" y="2624517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7087965" y="2230846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696218" y="1732791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983514" y="3771769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962525" y="3769773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883710" y="4375211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8113114" y="3422803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6569734" y="4451836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186667" y="2976478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8617979" y="1988837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Straight Connector 146"/>
          <p:cNvCxnSpPr>
            <a:stCxn id="84" idx="4"/>
            <a:endCxn id="71" idx="0"/>
          </p:cNvCxnSpPr>
          <p:nvPr/>
        </p:nvCxnSpPr>
        <p:spPr>
          <a:xfrm>
            <a:off x="8700847" y="2166002"/>
            <a:ext cx="105790" cy="50580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56" idx="6"/>
            <a:endCxn id="84" idx="2"/>
          </p:cNvCxnSpPr>
          <p:nvPr/>
        </p:nvCxnSpPr>
        <p:spPr>
          <a:xfrm>
            <a:off x="7972443" y="1880429"/>
            <a:ext cx="645536" cy="19699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208" idx="4"/>
            <a:endCxn id="69" idx="0"/>
          </p:cNvCxnSpPr>
          <p:nvPr/>
        </p:nvCxnSpPr>
        <p:spPr>
          <a:xfrm flipH="1">
            <a:off x="7123490" y="2408011"/>
            <a:ext cx="47343" cy="37878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203" idx="6"/>
            <a:endCxn id="79" idx="2"/>
          </p:cNvCxnSpPr>
          <p:nvPr/>
        </p:nvCxnSpPr>
        <p:spPr>
          <a:xfrm>
            <a:off x="7412113" y="3510053"/>
            <a:ext cx="701001" cy="6038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207" idx="6"/>
            <a:endCxn id="71" idx="2"/>
          </p:cNvCxnSpPr>
          <p:nvPr/>
        </p:nvCxnSpPr>
        <p:spPr>
          <a:xfrm>
            <a:off x="7988144" y="2713100"/>
            <a:ext cx="680380" cy="10634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56" idx="4"/>
            <a:endCxn id="207" idx="0"/>
          </p:cNvCxnSpPr>
          <p:nvPr/>
        </p:nvCxnSpPr>
        <p:spPr>
          <a:xfrm>
            <a:off x="7834331" y="2028066"/>
            <a:ext cx="70946" cy="59645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01" idx="3"/>
            <a:endCxn id="79" idx="6"/>
          </p:cNvCxnSpPr>
          <p:nvPr/>
        </p:nvCxnSpPr>
        <p:spPr>
          <a:xfrm flipH="1">
            <a:off x="8389339" y="3538883"/>
            <a:ext cx="358274" cy="3155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71" idx="4"/>
            <a:endCxn id="101" idx="0"/>
          </p:cNvCxnSpPr>
          <p:nvPr/>
        </p:nvCxnSpPr>
        <p:spPr>
          <a:xfrm flipH="1">
            <a:off x="8806210" y="2967083"/>
            <a:ext cx="427" cy="42058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65" idx="3"/>
          </p:cNvCxnSpPr>
          <p:nvPr/>
        </p:nvCxnSpPr>
        <p:spPr>
          <a:xfrm flipH="1">
            <a:off x="6673037" y="4096581"/>
            <a:ext cx="165599" cy="39450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endCxn id="81" idx="2"/>
          </p:cNvCxnSpPr>
          <p:nvPr/>
        </p:nvCxnSpPr>
        <p:spPr>
          <a:xfrm>
            <a:off x="6172200" y="4510411"/>
            <a:ext cx="397534" cy="3000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69" idx="6"/>
            <a:endCxn id="207" idx="2"/>
          </p:cNvCxnSpPr>
          <p:nvPr/>
        </p:nvCxnSpPr>
        <p:spPr>
          <a:xfrm flipV="1">
            <a:off x="7261602" y="2713100"/>
            <a:ext cx="560807" cy="22133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208" idx="7"/>
            <a:endCxn id="56" idx="2"/>
          </p:cNvCxnSpPr>
          <p:nvPr/>
        </p:nvCxnSpPr>
        <p:spPr>
          <a:xfrm flipV="1">
            <a:off x="7229429" y="1880429"/>
            <a:ext cx="466789" cy="37636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78" idx="5"/>
            <a:endCxn id="208" idx="2"/>
          </p:cNvCxnSpPr>
          <p:nvPr/>
        </p:nvCxnSpPr>
        <p:spPr>
          <a:xfrm>
            <a:off x="6669936" y="1990761"/>
            <a:ext cx="418029" cy="32866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204" idx="6"/>
            <a:endCxn id="70" idx="2"/>
          </p:cNvCxnSpPr>
          <p:nvPr/>
        </p:nvCxnSpPr>
        <p:spPr>
          <a:xfrm flipV="1">
            <a:off x="7759437" y="4311024"/>
            <a:ext cx="609303" cy="8448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65" idx="6"/>
            <a:endCxn id="204" idx="1"/>
          </p:cNvCxnSpPr>
          <p:nvPr/>
        </p:nvCxnSpPr>
        <p:spPr>
          <a:xfrm>
            <a:off x="7074409" y="3992186"/>
            <a:ext cx="543564" cy="34068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201" idx="4"/>
            <a:endCxn id="67" idx="0"/>
          </p:cNvCxnSpPr>
          <p:nvPr/>
        </p:nvCxnSpPr>
        <p:spPr>
          <a:xfrm flipH="1">
            <a:off x="5996543" y="2454619"/>
            <a:ext cx="122288" cy="50624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67" idx="6"/>
            <a:endCxn id="206" idx="2"/>
          </p:cNvCxnSpPr>
          <p:nvPr/>
        </p:nvCxnSpPr>
        <p:spPr>
          <a:xfrm flipV="1">
            <a:off x="6134655" y="2915066"/>
            <a:ext cx="353699" cy="19344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69" idx="3"/>
            <a:endCxn id="206" idx="6"/>
          </p:cNvCxnSpPr>
          <p:nvPr/>
        </p:nvCxnSpPr>
        <p:spPr>
          <a:xfrm flipH="1" flipV="1">
            <a:off x="6654089" y="2915066"/>
            <a:ext cx="371740" cy="12375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203" idx="3"/>
            <a:endCxn id="65" idx="0"/>
          </p:cNvCxnSpPr>
          <p:nvPr/>
        </p:nvCxnSpPr>
        <p:spPr>
          <a:xfrm flipH="1">
            <a:off x="6936297" y="3572690"/>
            <a:ext cx="334352" cy="27185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69" idx="5"/>
            <a:endCxn id="203" idx="1"/>
          </p:cNvCxnSpPr>
          <p:nvPr/>
        </p:nvCxnSpPr>
        <p:spPr>
          <a:xfrm>
            <a:off x="7221150" y="3038825"/>
            <a:ext cx="49499" cy="40859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82" idx="6"/>
            <a:endCxn id="67" idx="2"/>
          </p:cNvCxnSpPr>
          <p:nvPr/>
        </p:nvCxnSpPr>
        <p:spPr>
          <a:xfrm>
            <a:off x="5352402" y="3065061"/>
            <a:ext cx="506028" cy="4344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61" idx="0"/>
          </p:cNvCxnSpPr>
          <p:nvPr/>
        </p:nvCxnSpPr>
        <p:spPr>
          <a:xfrm flipH="1">
            <a:off x="5100638" y="3148336"/>
            <a:ext cx="147637" cy="621437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stCxn id="62" idx="4"/>
            <a:endCxn id="82" idx="0"/>
          </p:cNvCxnSpPr>
          <p:nvPr/>
        </p:nvCxnSpPr>
        <p:spPr>
          <a:xfrm>
            <a:off x="5258418" y="2382266"/>
            <a:ext cx="11117" cy="5942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stCxn id="78" idx="3"/>
          </p:cNvCxnSpPr>
          <p:nvPr/>
        </p:nvCxnSpPr>
        <p:spPr>
          <a:xfrm flipH="1">
            <a:off x="6206312" y="1990761"/>
            <a:ext cx="268303" cy="32862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endCxn id="201" idx="2"/>
          </p:cNvCxnSpPr>
          <p:nvPr/>
        </p:nvCxnSpPr>
        <p:spPr>
          <a:xfrm>
            <a:off x="5410200" y="2281561"/>
            <a:ext cx="625763" cy="8447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endCxn id="65" idx="2"/>
          </p:cNvCxnSpPr>
          <p:nvPr/>
        </p:nvCxnSpPr>
        <p:spPr>
          <a:xfrm>
            <a:off x="6143625" y="3862711"/>
            <a:ext cx="654559" cy="1294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57" idx="4"/>
            <a:endCxn id="74" idx="0"/>
          </p:cNvCxnSpPr>
          <p:nvPr/>
        </p:nvCxnSpPr>
        <p:spPr>
          <a:xfrm flipH="1">
            <a:off x="6021823" y="3948934"/>
            <a:ext cx="44559" cy="426277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61" idx="6"/>
            <a:endCxn id="57" idx="2"/>
          </p:cNvCxnSpPr>
          <p:nvPr/>
        </p:nvCxnSpPr>
        <p:spPr>
          <a:xfrm flipV="1">
            <a:off x="5238750" y="3860352"/>
            <a:ext cx="744764" cy="5705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endCxn id="106" idx="0"/>
          </p:cNvCxnSpPr>
          <p:nvPr/>
        </p:nvCxnSpPr>
        <p:spPr>
          <a:xfrm>
            <a:off x="5133975" y="4072261"/>
            <a:ext cx="152669" cy="41321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67" idx="4"/>
            <a:endCxn id="57" idx="0"/>
          </p:cNvCxnSpPr>
          <p:nvPr/>
        </p:nvCxnSpPr>
        <p:spPr>
          <a:xfrm>
            <a:off x="5996543" y="3256143"/>
            <a:ext cx="69839" cy="51562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stCxn id="207" idx="4"/>
            <a:endCxn id="79" idx="1"/>
          </p:cNvCxnSpPr>
          <p:nvPr/>
        </p:nvCxnSpPr>
        <p:spPr>
          <a:xfrm>
            <a:off x="7905277" y="2801682"/>
            <a:ext cx="248289" cy="6643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106" idx="6"/>
            <a:endCxn id="74" idx="2"/>
          </p:cNvCxnSpPr>
          <p:nvPr/>
        </p:nvCxnSpPr>
        <p:spPr>
          <a:xfrm flipV="1">
            <a:off x="5369511" y="4522849"/>
            <a:ext cx="514199" cy="5121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/>
          <p:cNvSpPr/>
          <p:nvPr/>
        </p:nvSpPr>
        <p:spPr>
          <a:xfrm>
            <a:off x="6798697" y="3831464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5883821" y="4373912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>
            <a:stCxn id="70" idx="7"/>
            <a:endCxn id="101" idx="4"/>
          </p:cNvCxnSpPr>
          <p:nvPr/>
        </p:nvCxnSpPr>
        <p:spPr>
          <a:xfrm flipV="1">
            <a:off x="8604513" y="3564828"/>
            <a:ext cx="201697" cy="64180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2" idx="7"/>
            <a:endCxn id="78" idx="2"/>
          </p:cNvCxnSpPr>
          <p:nvPr/>
        </p:nvCxnSpPr>
        <p:spPr>
          <a:xfrm flipV="1">
            <a:off x="5356078" y="1886366"/>
            <a:ext cx="1078085" cy="2438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67" idx="1"/>
          </p:cNvCxnSpPr>
          <p:nvPr/>
        </p:nvCxnSpPr>
        <p:spPr>
          <a:xfrm>
            <a:off x="5321409" y="2366422"/>
            <a:ext cx="577473" cy="6376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endCxn id="67" idx="3"/>
          </p:cNvCxnSpPr>
          <p:nvPr/>
        </p:nvCxnSpPr>
        <p:spPr>
          <a:xfrm flipV="1">
            <a:off x="5207109" y="3212901"/>
            <a:ext cx="691773" cy="6108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61" idx="5"/>
            <a:endCxn id="74" idx="2"/>
          </p:cNvCxnSpPr>
          <p:nvPr/>
        </p:nvCxnSpPr>
        <p:spPr>
          <a:xfrm>
            <a:off x="5198298" y="4021806"/>
            <a:ext cx="685412" cy="5010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56" idx="2"/>
          </p:cNvCxnSpPr>
          <p:nvPr/>
        </p:nvCxnSpPr>
        <p:spPr>
          <a:xfrm>
            <a:off x="6693009" y="1852072"/>
            <a:ext cx="1003209" cy="283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67" idx="6"/>
            <a:endCxn id="69" idx="3"/>
          </p:cNvCxnSpPr>
          <p:nvPr/>
        </p:nvCxnSpPr>
        <p:spPr>
          <a:xfrm flipV="1">
            <a:off x="6134655" y="3038825"/>
            <a:ext cx="891174" cy="696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endCxn id="69" idx="1"/>
          </p:cNvCxnSpPr>
          <p:nvPr/>
        </p:nvCxnSpPr>
        <p:spPr>
          <a:xfrm>
            <a:off x="6578709" y="2013997"/>
            <a:ext cx="447120" cy="81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79" idx="2"/>
          </p:cNvCxnSpPr>
          <p:nvPr/>
        </p:nvCxnSpPr>
        <p:spPr>
          <a:xfrm>
            <a:off x="7235934" y="3014122"/>
            <a:ext cx="877180" cy="5563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endCxn id="65" idx="3"/>
          </p:cNvCxnSpPr>
          <p:nvPr/>
        </p:nvCxnSpPr>
        <p:spPr>
          <a:xfrm flipV="1">
            <a:off x="6150084" y="4096581"/>
            <a:ext cx="688552" cy="3653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5" idx="6"/>
            <a:endCxn id="79" idx="3"/>
          </p:cNvCxnSpPr>
          <p:nvPr/>
        </p:nvCxnSpPr>
        <p:spPr>
          <a:xfrm flipV="1">
            <a:off x="7074409" y="3674836"/>
            <a:ext cx="1079157" cy="317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70" idx="0"/>
          </p:cNvCxnSpPr>
          <p:nvPr/>
        </p:nvCxnSpPr>
        <p:spPr>
          <a:xfrm>
            <a:off x="8302734" y="3680872"/>
            <a:ext cx="204119" cy="4825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8340834" y="2932400"/>
            <a:ext cx="347594" cy="5484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56" idx="5"/>
            <a:endCxn id="71" idx="1"/>
          </p:cNvCxnSpPr>
          <p:nvPr/>
        </p:nvCxnSpPr>
        <p:spPr>
          <a:xfrm>
            <a:off x="7931991" y="1984824"/>
            <a:ext cx="776985" cy="7302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65" idx="0"/>
          </p:cNvCxnSpPr>
          <p:nvPr/>
        </p:nvCxnSpPr>
        <p:spPr>
          <a:xfrm flipV="1">
            <a:off x="6936297" y="3057942"/>
            <a:ext cx="155091" cy="7866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>
          <a:xfrm>
            <a:off x="7692619" y="1740726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853817" y="2945639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8105051" y="3415697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/>
          <p:cNvCxnSpPr>
            <a:endCxn id="65" idx="1"/>
          </p:cNvCxnSpPr>
          <p:nvPr/>
        </p:nvCxnSpPr>
        <p:spPr>
          <a:xfrm>
            <a:off x="6073884" y="3204622"/>
            <a:ext cx="764752" cy="683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162550" y="3034036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572250" y="4500886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19699" y="4529461"/>
            <a:ext cx="49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91224" y="3815086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62725" y="2586361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057900" y="2319661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724900" y="3453136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58050" y="3481711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610475" y="4348486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96225" y="2662561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658225" y="2033911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143750" y="2272036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810125" y="3938911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896225" y="1500511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943600" y="3157861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648450" y="1462411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867275" y="2252986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972425" y="3624586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00750" y="4577086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896100" y="4043686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8410574" y="4396111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743950" y="2843536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219950" y="2767336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239" grpId="0" animBg="1"/>
      <p:bldP spid="242" grpId="0" animBg="1"/>
      <p:bldP spid="134" grpId="0" animBg="1"/>
      <p:bldP spid="135" grpId="0" animBg="1"/>
      <p:bldP spid="1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Constructing on MCDS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1" y="828674"/>
            <a:ext cx="4563122" cy="5350184"/>
          </a:xfrm>
        </p:spPr>
        <p:txBody>
          <a:bodyPr/>
          <a:lstStyle/>
          <a:p>
            <a:pPr lvl="0">
              <a:defRPr/>
            </a:pPr>
            <a:r>
              <a:rPr lang="en-US" sz="2200" b="1" dirty="0" smtClean="0"/>
              <a:t>Initially: </a:t>
            </a:r>
            <a:r>
              <a:rPr lang="en-US" sz="2200" dirty="0" smtClean="0"/>
              <a:t>All nodes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/>
              <a:t> are marked as </a:t>
            </a:r>
          </a:p>
          <a:p>
            <a:pPr lvl="0">
              <a:defRPr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dirty="0" smtClean="0"/>
              <a:t> = WHITE</a:t>
            </a:r>
          </a:p>
          <a:p>
            <a:pPr lvl="0">
              <a:defRPr/>
            </a:pPr>
            <a:endParaRPr lang="en-US" sz="2200" baseline="-25000" dirty="0" smtClean="0"/>
          </a:p>
          <a:p>
            <a:pPr lvl="0">
              <a:defRPr/>
            </a:pPr>
            <a:r>
              <a:rPr lang="en-US" sz="2200" b="1" dirty="0" smtClean="0"/>
              <a:t>DS Generation: </a:t>
            </a:r>
          </a:p>
          <a:p>
            <a:pPr lvl="0">
              <a:defRPr/>
            </a:pPr>
            <a:endParaRPr lang="en-US" sz="2200" b="1" baseline="-25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Node with the highest number of WHITE neighbors is marked as BLACK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baseline="-25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becomes BLACK, its neighbors become GRAY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baseline="-25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Process repeated until no nodes are marked as WHITE</a:t>
            </a: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158405" y="1634230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6836284" y="3391787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5896530" y="2508107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7023477" y="2334031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8406840" y="3710625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8706624" y="2219047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472263" y="1285967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8761442" y="2934902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5241876" y="4032718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6074063" y="1824693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7284478" y="2968709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7631802" y="3854166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6526454" y="2373722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7860509" y="2171756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7126065" y="1778085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7734318" y="1280030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6021614" y="3319008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5000625" y="3317012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5921810" y="3922450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8151214" y="2970042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6607834" y="3999075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5224767" y="2523717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8656079" y="1536076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/>
          <p:cNvCxnSpPr>
            <a:stCxn id="170" idx="4"/>
            <a:endCxn id="144" idx="0"/>
          </p:cNvCxnSpPr>
          <p:nvPr/>
        </p:nvCxnSpPr>
        <p:spPr>
          <a:xfrm>
            <a:off x="8738947" y="1713241"/>
            <a:ext cx="105790" cy="50580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3" idx="6"/>
            <a:endCxn id="170" idx="2"/>
          </p:cNvCxnSpPr>
          <p:nvPr/>
        </p:nvCxnSpPr>
        <p:spPr>
          <a:xfrm>
            <a:off x="8010543" y="1427668"/>
            <a:ext cx="645536" cy="19699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62" idx="4"/>
            <a:endCxn id="142" idx="0"/>
          </p:cNvCxnSpPr>
          <p:nvPr/>
        </p:nvCxnSpPr>
        <p:spPr>
          <a:xfrm flipH="1">
            <a:off x="7161590" y="1955250"/>
            <a:ext cx="47343" cy="37878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51" idx="6"/>
            <a:endCxn id="167" idx="2"/>
          </p:cNvCxnSpPr>
          <p:nvPr/>
        </p:nvCxnSpPr>
        <p:spPr>
          <a:xfrm>
            <a:off x="7450213" y="3057292"/>
            <a:ext cx="701001" cy="6038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61" idx="6"/>
            <a:endCxn id="144" idx="2"/>
          </p:cNvCxnSpPr>
          <p:nvPr/>
        </p:nvCxnSpPr>
        <p:spPr>
          <a:xfrm>
            <a:off x="8026244" y="2260339"/>
            <a:ext cx="680380" cy="10634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163" idx="4"/>
            <a:endCxn id="161" idx="0"/>
          </p:cNvCxnSpPr>
          <p:nvPr/>
        </p:nvCxnSpPr>
        <p:spPr>
          <a:xfrm>
            <a:off x="7872431" y="1575305"/>
            <a:ext cx="70946" cy="59645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48" idx="3"/>
            <a:endCxn id="167" idx="6"/>
          </p:cNvCxnSpPr>
          <p:nvPr/>
        </p:nvCxnSpPr>
        <p:spPr>
          <a:xfrm flipH="1">
            <a:off x="8427439" y="3086122"/>
            <a:ext cx="358274" cy="3155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44" idx="4"/>
            <a:endCxn id="148" idx="0"/>
          </p:cNvCxnSpPr>
          <p:nvPr/>
        </p:nvCxnSpPr>
        <p:spPr>
          <a:xfrm flipH="1">
            <a:off x="8844310" y="2514322"/>
            <a:ext cx="427" cy="42058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40" idx="3"/>
          </p:cNvCxnSpPr>
          <p:nvPr/>
        </p:nvCxnSpPr>
        <p:spPr>
          <a:xfrm flipH="1">
            <a:off x="6711137" y="3643820"/>
            <a:ext cx="165599" cy="39450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168" idx="2"/>
          </p:cNvCxnSpPr>
          <p:nvPr/>
        </p:nvCxnSpPr>
        <p:spPr>
          <a:xfrm>
            <a:off x="6210300" y="4057650"/>
            <a:ext cx="397534" cy="3000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142" idx="6"/>
            <a:endCxn id="161" idx="2"/>
          </p:cNvCxnSpPr>
          <p:nvPr/>
        </p:nvCxnSpPr>
        <p:spPr>
          <a:xfrm flipV="1">
            <a:off x="7299702" y="2260339"/>
            <a:ext cx="560807" cy="22133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62" idx="7"/>
            <a:endCxn id="163" idx="2"/>
          </p:cNvCxnSpPr>
          <p:nvPr/>
        </p:nvCxnSpPr>
        <p:spPr>
          <a:xfrm flipV="1">
            <a:off x="7267529" y="1427668"/>
            <a:ext cx="466789" cy="37636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46" idx="5"/>
            <a:endCxn id="162" idx="2"/>
          </p:cNvCxnSpPr>
          <p:nvPr/>
        </p:nvCxnSpPr>
        <p:spPr>
          <a:xfrm>
            <a:off x="6708036" y="1538000"/>
            <a:ext cx="418029" cy="32866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52" idx="6"/>
            <a:endCxn id="143" idx="2"/>
          </p:cNvCxnSpPr>
          <p:nvPr/>
        </p:nvCxnSpPr>
        <p:spPr>
          <a:xfrm flipV="1">
            <a:off x="7797537" y="3858263"/>
            <a:ext cx="609303" cy="8448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40" idx="6"/>
            <a:endCxn id="152" idx="1"/>
          </p:cNvCxnSpPr>
          <p:nvPr/>
        </p:nvCxnSpPr>
        <p:spPr>
          <a:xfrm>
            <a:off x="7112509" y="3539425"/>
            <a:ext cx="543564" cy="34068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50" idx="4"/>
            <a:endCxn id="141" idx="0"/>
          </p:cNvCxnSpPr>
          <p:nvPr/>
        </p:nvCxnSpPr>
        <p:spPr>
          <a:xfrm flipH="1">
            <a:off x="6034643" y="2001858"/>
            <a:ext cx="122288" cy="50624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141" idx="6"/>
            <a:endCxn id="153" idx="2"/>
          </p:cNvCxnSpPr>
          <p:nvPr/>
        </p:nvCxnSpPr>
        <p:spPr>
          <a:xfrm flipV="1">
            <a:off x="6172755" y="2462305"/>
            <a:ext cx="353699" cy="19344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42" idx="3"/>
            <a:endCxn id="153" idx="6"/>
          </p:cNvCxnSpPr>
          <p:nvPr/>
        </p:nvCxnSpPr>
        <p:spPr>
          <a:xfrm flipH="1" flipV="1">
            <a:off x="6692189" y="2462305"/>
            <a:ext cx="371740" cy="12375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51" idx="3"/>
            <a:endCxn id="140" idx="0"/>
          </p:cNvCxnSpPr>
          <p:nvPr/>
        </p:nvCxnSpPr>
        <p:spPr>
          <a:xfrm flipH="1">
            <a:off x="6974397" y="3119929"/>
            <a:ext cx="334352" cy="27185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142" idx="5"/>
            <a:endCxn id="151" idx="1"/>
          </p:cNvCxnSpPr>
          <p:nvPr/>
        </p:nvCxnSpPr>
        <p:spPr>
          <a:xfrm>
            <a:off x="7259250" y="2586064"/>
            <a:ext cx="49499" cy="40859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69" idx="6"/>
            <a:endCxn id="141" idx="2"/>
          </p:cNvCxnSpPr>
          <p:nvPr/>
        </p:nvCxnSpPr>
        <p:spPr>
          <a:xfrm>
            <a:off x="5390502" y="2612300"/>
            <a:ext cx="506028" cy="4344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endCxn id="165" idx="0"/>
          </p:cNvCxnSpPr>
          <p:nvPr/>
        </p:nvCxnSpPr>
        <p:spPr>
          <a:xfrm flipH="1">
            <a:off x="5138738" y="2695575"/>
            <a:ext cx="147637" cy="621437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39" idx="4"/>
            <a:endCxn id="169" idx="0"/>
          </p:cNvCxnSpPr>
          <p:nvPr/>
        </p:nvCxnSpPr>
        <p:spPr>
          <a:xfrm>
            <a:off x="5296518" y="1929505"/>
            <a:ext cx="11117" cy="5942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46" idx="3"/>
          </p:cNvCxnSpPr>
          <p:nvPr/>
        </p:nvCxnSpPr>
        <p:spPr>
          <a:xfrm flipH="1">
            <a:off x="6244412" y="1538000"/>
            <a:ext cx="268303" cy="32862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endCxn id="150" idx="2"/>
          </p:cNvCxnSpPr>
          <p:nvPr/>
        </p:nvCxnSpPr>
        <p:spPr>
          <a:xfrm>
            <a:off x="5448300" y="1828800"/>
            <a:ext cx="625763" cy="8447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endCxn id="140" idx="2"/>
          </p:cNvCxnSpPr>
          <p:nvPr/>
        </p:nvCxnSpPr>
        <p:spPr>
          <a:xfrm>
            <a:off x="6181725" y="3409950"/>
            <a:ext cx="654559" cy="1294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164" idx="4"/>
            <a:endCxn id="166" idx="0"/>
          </p:cNvCxnSpPr>
          <p:nvPr/>
        </p:nvCxnSpPr>
        <p:spPr>
          <a:xfrm flipH="1">
            <a:off x="6059923" y="3496173"/>
            <a:ext cx="44559" cy="426277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165" idx="6"/>
            <a:endCxn id="164" idx="2"/>
          </p:cNvCxnSpPr>
          <p:nvPr/>
        </p:nvCxnSpPr>
        <p:spPr>
          <a:xfrm flipV="1">
            <a:off x="5276850" y="3407591"/>
            <a:ext cx="744764" cy="5705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endCxn id="149" idx="0"/>
          </p:cNvCxnSpPr>
          <p:nvPr/>
        </p:nvCxnSpPr>
        <p:spPr>
          <a:xfrm>
            <a:off x="5172075" y="3619500"/>
            <a:ext cx="152669" cy="41321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141" idx="4"/>
            <a:endCxn id="164" idx="0"/>
          </p:cNvCxnSpPr>
          <p:nvPr/>
        </p:nvCxnSpPr>
        <p:spPr>
          <a:xfrm>
            <a:off x="6034643" y="2803382"/>
            <a:ext cx="69839" cy="51562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161" idx="4"/>
            <a:endCxn id="167" idx="1"/>
          </p:cNvCxnSpPr>
          <p:nvPr/>
        </p:nvCxnSpPr>
        <p:spPr>
          <a:xfrm>
            <a:off x="7943377" y="2348921"/>
            <a:ext cx="248289" cy="6643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stCxn id="149" idx="6"/>
            <a:endCxn id="166" idx="2"/>
          </p:cNvCxnSpPr>
          <p:nvPr/>
        </p:nvCxnSpPr>
        <p:spPr>
          <a:xfrm flipV="1">
            <a:off x="5407611" y="4070088"/>
            <a:ext cx="514199" cy="5121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Oval 230"/>
          <p:cNvSpPr/>
          <p:nvPr/>
        </p:nvSpPr>
        <p:spPr>
          <a:xfrm>
            <a:off x="8155057" y="2982463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5895261" y="2508593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" name="Straight Connector 235"/>
          <p:cNvCxnSpPr>
            <a:stCxn id="143" idx="7"/>
            <a:endCxn id="148" idx="4"/>
          </p:cNvCxnSpPr>
          <p:nvPr/>
        </p:nvCxnSpPr>
        <p:spPr>
          <a:xfrm flipV="1">
            <a:off x="8642613" y="3112067"/>
            <a:ext cx="201697" cy="64180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>
            <a:stCxn id="139" idx="7"/>
            <a:endCxn id="146" idx="2"/>
          </p:cNvCxnSpPr>
          <p:nvPr/>
        </p:nvCxnSpPr>
        <p:spPr>
          <a:xfrm flipV="1">
            <a:off x="5394178" y="1433605"/>
            <a:ext cx="1078085" cy="2438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endCxn id="141" idx="1"/>
          </p:cNvCxnSpPr>
          <p:nvPr/>
        </p:nvCxnSpPr>
        <p:spPr>
          <a:xfrm>
            <a:off x="5359509" y="1913661"/>
            <a:ext cx="577473" cy="6376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endCxn id="141" idx="3"/>
          </p:cNvCxnSpPr>
          <p:nvPr/>
        </p:nvCxnSpPr>
        <p:spPr>
          <a:xfrm flipV="1">
            <a:off x="5245209" y="2760140"/>
            <a:ext cx="691773" cy="6108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stCxn id="165" idx="5"/>
            <a:endCxn id="166" idx="2"/>
          </p:cNvCxnSpPr>
          <p:nvPr/>
        </p:nvCxnSpPr>
        <p:spPr>
          <a:xfrm>
            <a:off x="5236398" y="3569045"/>
            <a:ext cx="685412" cy="5010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endCxn id="163" idx="2"/>
          </p:cNvCxnSpPr>
          <p:nvPr/>
        </p:nvCxnSpPr>
        <p:spPr>
          <a:xfrm>
            <a:off x="6731109" y="1399311"/>
            <a:ext cx="1003209" cy="283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>
            <a:stCxn id="141" idx="6"/>
            <a:endCxn id="142" idx="3"/>
          </p:cNvCxnSpPr>
          <p:nvPr/>
        </p:nvCxnSpPr>
        <p:spPr>
          <a:xfrm flipV="1">
            <a:off x="6172755" y="2586064"/>
            <a:ext cx="891174" cy="696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endCxn id="142" idx="1"/>
          </p:cNvCxnSpPr>
          <p:nvPr/>
        </p:nvCxnSpPr>
        <p:spPr>
          <a:xfrm>
            <a:off x="6616809" y="1561236"/>
            <a:ext cx="447120" cy="81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endCxn id="167" idx="2"/>
          </p:cNvCxnSpPr>
          <p:nvPr/>
        </p:nvCxnSpPr>
        <p:spPr>
          <a:xfrm>
            <a:off x="7274034" y="2561361"/>
            <a:ext cx="877180" cy="5563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endCxn id="140" idx="3"/>
          </p:cNvCxnSpPr>
          <p:nvPr/>
        </p:nvCxnSpPr>
        <p:spPr>
          <a:xfrm flipV="1">
            <a:off x="6188184" y="3643820"/>
            <a:ext cx="688552" cy="3653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140" idx="6"/>
            <a:endCxn id="167" idx="3"/>
          </p:cNvCxnSpPr>
          <p:nvPr/>
        </p:nvCxnSpPr>
        <p:spPr>
          <a:xfrm flipV="1">
            <a:off x="7112509" y="3222075"/>
            <a:ext cx="1079157" cy="317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endCxn id="143" idx="0"/>
          </p:cNvCxnSpPr>
          <p:nvPr/>
        </p:nvCxnSpPr>
        <p:spPr>
          <a:xfrm>
            <a:off x="8340834" y="3228111"/>
            <a:ext cx="204119" cy="4825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V="1">
            <a:off x="8378934" y="2479639"/>
            <a:ext cx="347594" cy="5484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stCxn id="163" idx="5"/>
            <a:endCxn id="144" idx="1"/>
          </p:cNvCxnSpPr>
          <p:nvPr/>
        </p:nvCxnSpPr>
        <p:spPr>
          <a:xfrm>
            <a:off x="7970091" y="1532063"/>
            <a:ext cx="776985" cy="7302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140" idx="0"/>
          </p:cNvCxnSpPr>
          <p:nvPr/>
        </p:nvCxnSpPr>
        <p:spPr>
          <a:xfrm flipV="1">
            <a:off x="6974397" y="2605181"/>
            <a:ext cx="155091" cy="7866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6842989" y="3387275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7726432" y="1267963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5923826" y="3913531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8" name="Straight Connector 257"/>
          <p:cNvCxnSpPr>
            <a:endCxn id="140" idx="1"/>
          </p:cNvCxnSpPr>
          <p:nvPr/>
        </p:nvCxnSpPr>
        <p:spPr>
          <a:xfrm>
            <a:off x="6111984" y="2751861"/>
            <a:ext cx="764752" cy="683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5200650" y="25812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6610350" y="4048125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257799" y="4076700"/>
            <a:ext cx="49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6029324" y="3362325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6600825" y="213360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6096000" y="186690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8763000" y="30003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7296150" y="30289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7648575" y="38957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7934325" y="220980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8696325" y="15811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7181850" y="18192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4848225" y="34861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7934325" y="10477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5981700" y="270510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6686550" y="10096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4905375" y="18002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8010525" y="3171825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6038850" y="41243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6934200" y="35909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8448674" y="3943350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8782050" y="23907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7258050" y="23145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3" name="Oval 282"/>
          <p:cNvSpPr/>
          <p:nvPr/>
        </p:nvSpPr>
        <p:spPr>
          <a:xfrm>
            <a:off x="7023964" y="2330000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004664" y="3311075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5166589" y="1634675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8414614" y="3711125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8709889" y="2215700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6473419" y="1289870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 animBg="1"/>
      <p:bldP spid="232" grpId="0" animBg="1"/>
      <p:bldP spid="255" grpId="0" animBg="1"/>
      <p:bldP spid="256" grpId="0" animBg="1"/>
      <p:bldP spid="257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Constructing on MCDS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828674"/>
            <a:ext cx="4772025" cy="4953001"/>
          </a:xfrm>
        </p:spPr>
        <p:txBody>
          <a:bodyPr/>
          <a:lstStyle/>
          <a:p>
            <a:pPr lvl="0">
              <a:defRPr/>
            </a:pPr>
            <a:r>
              <a:rPr lang="en-US" sz="2200" b="1" dirty="0" smtClean="0"/>
              <a:t>Approximation of the MCDS:</a:t>
            </a:r>
          </a:p>
          <a:p>
            <a:pPr lvl="0">
              <a:defRPr/>
            </a:pPr>
            <a:r>
              <a:rPr lang="en-US" sz="2200" dirty="0" smtClean="0"/>
              <a:t>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Each GRAY node keeps track of the number of non-dominated BLACK neighbors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baseline="-25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The GRAY node with the maximum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/>
              <a:t> in its neighborhood becomes BLACK and all its BLACK neighbors become dominated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baseline="-25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Process repeated until all BLACK nodes are dominated</a:t>
            </a: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158405" y="1634230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6836284" y="3391787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5896530" y="2508107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7023477" y="2334031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8406840" y="3710625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8706624" y="2219047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472263" y="1285967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8761442" y="2934902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5241876" y="4032718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6074063" y="1824693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7284478" y="2968709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7631802" y="3854166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6526454" y="2373722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7860509" y="2171756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7126065" y="1778085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7734318" y="1280030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6021614" y="3319008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5000625" y="3317012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5921810" y="3922450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8151214" y="2970042"/>
            <a:ext cx="276225" cy="295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6607834" y="3999075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5224767" y="2523717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8656079" y="1536076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/>
          <p:cNvCxnSpPr>
            <a:stCxn id="170" idx="4"/>
            <a:endCxn id="144" idx="0"/>
          </p:cNvCxnSpPr>
          <p:nvPr/>
        </p:nvCxnSpPr>
        <p:spPr>
          <a:xfrm>
            <a:off x="8738947" y="1713241"/>
            <a:ext cx="105790" cy="50580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3" idx="6"/>
            <a:endCxn id="170" idx="2"/>
          </p:cNvCxnSpPr>
          <p:nvPr/>
        </p:nvCxnSpPr>
        <p:spPr>
          <a:xfrm>
            <a:off x="8010543" y="1427668"/>
            <a:ext cx="645536" cy="19699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62" idx="4"/>
            <a:endCxn id="142" idx="0"/>
          </p:cNvCxnSpPr>
          <p:nvPr/>
        </p:nvCxnSpPr>
        <p:spPr>
          <a:xfrm flipH="1">
            <a:off x="7161590" y="1955250"/>
            <a:ext cx="47343" cy="37878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51" idx="6"/>
            <a:endCxn id="167" idx="2"/>
          </p:cNvCxnSpPr>
          <p:nvPr/>
        </p:nvCxnSpPr>
        <p:spPr>
          <a:xfrm>
            <a:off x="7450213" y="3057292"/>
            <a:ext cx="701001" cy="6038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61" idx="6"/>
            <a:endCxn id="144" idx="2"/>
          </p:cNvCxnSpPr>
          <p:nvPr/>
        </p:nvCxnSpPr>
        <p:spPr>
          <a:xfrm>
            <a:off x="8026244" y="2260339"/>
            <a:ext cx="680380" cy="10634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163" idx="4"/>
            <a:endCxn id="161" idx="0"/>
          </p:cNvCxnSpPr>
          <p:nvPr/>
        </p:nvCxnSpPr>
        <p:spPr>
          <a:xfrm>
            <a:off x="7872431" y="1575305"/>
            <a:ext cx="70946" cy="59645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48" idx="3"/>
            <a:endCxn id="167" idx="6"/>
          </p:cNvCxnSpPr>
          <p:nvPr/>
        </p:nvCxnSpPr>
        <p:spPr>
          <a:xfrm flipH="1">
            <a:off x="8427439" y="3086122"/>
            <a:ext cx="358274" cy="3155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44" idx="4"/>
            <a:endCxn id="148" idx="0"/>
          </p:cNvCxnSpPr>
          <p:nvPr/>
        </p:nvCxnSpPr>
        <p:spPr>
          <a:xfrm flipH="1">
            <a:off x="8844310" y="2514322"/>
            <a:ext cx="427" cy="42058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40" idx="3"/>
          </p:cNvCxnSpPr>
          <p:nvPr/>
        </p:nvCxnSpPr>
        <p:spPr>
          <a:xfrm flipH="1">
            <a:off x="6711137" y="3643820"/>
            <a:ext cx="165599" cy="39450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168" idx="2"/>
          </p:cNvCxnSpPr>
          <p:nvPr/>
        </p:nvCxnSpPr>
        <p:spPr>
          <a:xfrm>
            <a:off x="6210300" y="4057650"/>
            <a:ext cx="397534" cy="3000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142" idx="6"/>
            <a:endCxn id="161" idx="2"/>
          </p:cNvCxnSpPr>
          <p:nvPr/>
        </p:nvCxnSpPr>
        <p:spPr>
          <a:xfrm flipV="1">
            <a:off x="7299702" y="2260339"/>
            <a:ext cx="560807" cy="22133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62" idx="7"/>
            <a:endCxn id="163" idx="2"/>
          </p:cNvCxnSpPr>
          <p:nvPr/>
        </p:nvCxnSpPr>
        <p:spPr>
          <a:xfrm flipV="1">
            <a:off x="7267529" y="1427668"/>
            <a:ext cx="466789" cy="37636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46" idx="5"/>
            <a:endCxn id="162" idx="2"/>
          </p:cNvCxnSpPr>
          <p:nvPr/>
        </p:nvCxnSpPr>
        <p:spPr>
          <a:xfrm>
            <a:off x="6708036" y="1538000"/>
            <a:ext cx="418029" cy="32866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52" idx="6"/>
            <a:endCxn id="143" idx="2"/>
          </p:cNvCxnSpPr>
          <p:nvPr/>
        </p:nvCxnSpPr>
        <p:spPr>
          <a:xfrm flipV="1">
            <a:off x="7797537" y="3858263"/>
            <a:ext cx="609303" cy="8448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40" idx="6"/>
            <a:endCxn id="152" idx="1"/>
          </p:cNvCxnSpPr>
          <p:nvPr/>
        </p:nvCxnSpPr>
        <p:spPr>
          <a:xfrm>
            <a:off x="7112509" y="3539425"/>
            <a:ext cx="543564" cy="34068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50" idx="4"/>
            <a:endCxn id="141" idx="0"/>
          </p:cNvCxnSpPr>
          <p:nvPr/>
        </p:nvCxnSpPr>
        <p:spPr>
          <a:xfrm flipH="1">
            <a:off x="6034643" y="2001858"/>
            <a:ext cx="122288" cy="50624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141" idx="6"/>
            <a:endCxn id="153" idx="2"/>
          </p:cNvCxnSpPr>
          <p:nvPr/>
        </p:nvCxnSpPr>
        <p:spPr>
          <a:xfrm flipV="1">
            <a:off x="6172755" y="2462305"/>
            <a:ext cx="353699" cy="19344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42" idx="3"/>
            <a:endCxn id="153" idx="6"/>
          </p:cNvCxnSpPr>
          <p:nvPr/>
        </p:nvCxnSpPr>
        <p:spPr>
          <a:xfrm flipH="1" flipV="1">
            <a:off x="6692189" y="2462305"/>
            <a:ext cx="371740" cy="12375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51" idx="3"/>
            <a:endCxn id="140" idx="0"/>
          </p:cNvCxnSpPr>
          <p:nvPr/>
        </p:nvCxnSpPr>
        <p:spPr>
          <a:xfrm flipH="1">
            <a:off x="6974397" y="3119929"/>
            <a:ext cx="334352" cy="27185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142" idx="5"/>
            <a:endCxn id="151" idx="1"/>
          </p:cNvCxnSpPr>
          <p:nvPr/>
        </p:nvCxnSpPr>
        <p:spPr>
          <a:xfrm>
            <a:off x="7259250" y="2586064"/>
            <a:ext cx="49499" cy="40859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69" idx="6"/>
            <a:endCxn id="141" idx="2"/>
          </p:cNvCxnSpPr>
          <p:nvPr/>
        </p:nvCxnSpPr>
        <p:spPr>
          <a:xfrm>
            <a:off x="5390502" y="2612300"/>
            <a:ext cx="506028" cy="4344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endCxn id="165" idx="0"/>
          </p:cNvCxnSpPr>
          <p:nvPr/>
        </p:nvCxnSpPr>
        <p:spPr>
          <a:xfrm flipH="1">
            <a:off x="5138738" y="2695575"/>
            <a:ext cx="147637" cy="621437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39" idx="4"/>
            <a:endCxn id="169" idx="0"/>
          </p:cNvCxnSpPr>
          <p:nvPr/>
        </p:nvCxnSpPr>
        <p:spPr>
          <a:xfrm>
            <a:off x="5296518" y="1929505"/>
            <a:ext cx="11117" cy="5942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46" idx="3"/>
          </p:cNvCxnSpPr>
          <p:nvPr/>
        </p:nvCxnSpPr>
        <p:spPr>
          <a:xfrm flipH="1">
            <a:off x="6244412" y="1538000"/>
            <a:ext cx="268303" cy="32862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endCxn id="150" idx="2"/>
          </p:cNvCxnSpPr>
          <p:nvPr/>
        </p:nvCxnSpPr>
        <p:spPr>
          <a:xfrm>
            <a:off x="5448300" y="1828800"/>
            <a:ext cx="625763" cy="8447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endCxn id="140" idx="2"/>
          </p:cNvCxnSpPr>
          <p:nvPr/>
        </p:nvCxnSpPr>
        <p:spPr>
          <a:xfrm>
            <a:off x="6181725" y="3409950"/>
            <a:ext cx="654559" cy="1294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164" idx="4"/>
            <a:endCxn id="166" idx="0"/>
          </p:cNvCxnSpPr>
          <p:nvPr/>
        </p:nvCxnSpPr>
        <p:spPr>
          <a:xfrm flipH="1">
            <a:off x="6059923" y="3496173"/>
            <a:ext cx="44559" cy="426277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165" idx="6"/>
            <a:endCxn id="164" idx="2"/>
          </p:cNvCxnSpPr>
          <p:nvPr/>
        </p:nvCxnSpPr>
        <p:spPr>
          <a:xfrm flipV="1">
            <a:off x="5276850" y="3407591"/>
            <a:ext cx="744764" cy="5705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endCxn id="149" idx="0"/>
          </p:cNvCxnSpPr>
          <p:nvPr/>
        </p:nvCxnSpPr>
        <p:spPr>
          <a:xfrm>
            <a:off x="5172075" y="3619500"/>
            <a:ext cx="152669" cy="41321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141" idx="4"/>
            <a:endCxn id="164" idx="0"/>
          </p:cNvCxnSpPr>
          <p:nvPr/>
        </p:nvCxnSpPr>
        <p:spPr>
          <a:xfrm>
            <a:off x="6034643" y="2803382"/>
            <a:ext cx="69839" cy="51562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161" idx="4"/>
            <a:endCxn id="167" idx="1"/>
          </p:cNvCxnSpPr>
          <p:nvPr/>
        </p:nvCxnSpPr>
        <p:spPr>
          <a:xfrm>
            <a:off x="7943377" y="2348921"/>
            <a:ext cx="248289" cy="6643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stCxn id="149" idx="6"/>
            <a:endCxn id="166" idx="2"/>
          </p:cNvCxnSpPr>
          <p:nvPr/>
        </p:nvCxnSpPr>
        <p:spPr>
          <a:xfrm flipV="1">
            <a:off x="5407611" y="4070088"/>
            <a:ext cx="514199" cy="5121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Oval 230"/>
          <p:cNvSpPr/>
          <p:nvPr/>
        </p:nvSpPr>
        <p:spPr>
          <a:xfrm>
            <a:off x="8155057" y="2982463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5895261" y="2508593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" name="Straight Connector 235"/>
          <p:cNvCxnSpPr>
            <a:stCxn id="143" idx="7"/>
            <a:endCxn id="148" idx="4"/>
          </p:cNvCxnSpPr>
          <p:nvPr/>
        </p:nvCxnSpPr>
        <p:spPr>
          <a:xfrm flipV="1">
            <a:off x="8642613" y="3112067"/>
            <a:ext cx="201697" cy="64180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>
            <a:stCxn id="139" idx="7"/>
            <a:endCxn id="146" idx="2"/>
          </p:cNvCxnSpPr>
          <p:nvPr/>
        </p:nvCxnSpPr>
        <p:spPr>
          <a:xfrm flipV="1">
            <a:off x="5394178" y="1433605"/>
            <a:ext cx="1078085" cy="2438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endCxn id="141" idx="1"/>
          </p:cNvCxnSpPr>
          <p:nvPr/>
        </p:nvCxnSpPr>
        <p:spPr>
          <a:xfrm>
            <a:off x="5359509" y="1913661"/>
            <a:ext cx="577473" cy="6376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endCxn id="141" idx="3"/>
          </p:cNvCxnSpPr>
          <p:nvPr/>
        </p:nvCxnSpPr>
        <p:spPr>
          <a:xfrm flipV="1">
            <a:off x="5245209" y="2760140"/>
            <a:ext cx="691773" cy="6108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stCxn id="165" idx="5"/>
            <a:endCxn id="166" idx="2"/>
          </p:cNvCxnSpPr>
          <p:nvPr/>
        </p:nvCxnSpPr>
        <p:spPr>
          <a:xfrm>
            <a:off x="5236398" y="3569045"/>
            <a:ext cx="685412" cy="5010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endCxn id="163" idx="2"/>
          </p:cNvCxnSpPr>
          <p:nvPr/>
        </p:nvCxnSpPr>
        <p:spPr>
          <a:xfrm>
            <a:off x="6731109" y="1399311"/>
            <a:ext cx="1003209" cy="283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>
            <a:stCxn id="141" idx="6"/>
            <a:endCxn id="142" idx="3"/>
          </p:cNvCxnSpPr>
          <p:nvPr/>
        </p:nvCxnSpPr>
        <p:spPr>
          <a:xfrm flipV="1">
            <a:off x="6172755" y="2586064"/>
            <a:ext cx="891174" cy="696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endCxn id="142" idx="1"/>
          </p:cNvCxnSpPr>
          <p:nvPr/>
        </p:nvCxnSpPr>
        <p:spPr>
          <a:xfrm>
            <a:off x="6616809" y="1561236"/>
            <a:ext cx="447120" cy="816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endCxn id="167" idx="2"/>
          </p:cNvCxnSpPr>
          <p:nvPr/>
        </p:nvCxnSpPr>
        <p:spPr>
          <a:xfrm>
            <a:off x="7274034" y="2561361"/>
            <a:ext cx="877180" cy="5563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endCxn id="140" idx="3"/>
          </p:cNvCxnSpPr>
          <p:nvPr/>
        </p:nvCxnSpPr>
        <p:spPr>
          <a:xfrm flipV="1">
            <a:off x="6188184" y="3643820"/>
            <a:ext cx="688552" cy="3653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140" idx="6"/>
            <a:endCxn id="167" idx="3"/>
          </p:cNvCxnSpPr>
          <p:nvPr/>
        </p:nvCxnSpPr>
        <p:spPr>
          <a:xfrm flipV="1">
            <a:off x="7112509" y="3222075"/>
            <a:ext cx="1079157" cy="317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endCxn id="143" idx="0"/>
          </p:cNvCxnSpPr>
          <p:nvPr/>
        </p:nvCxnSpPr>
        <p:spPr>
          <a:xfrm>
            <a:off x="8340834" y="3228111"/>
            <a:ext cx="204119" cy="4825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V="1">
            <a:off x="8378934" y="2479639"/>
            <a:ext cx="347594" cy="5484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stCxn id="163" idx="5"/>
            <a:endCxn id="144" idx="1"/>
          </p:cNvCxnSpPr>
          <p:nvPr/>
        </p:nvCxnSpPr>
        <p:spPr>
          <a:xfrm>
            <a:off x="7970091" y="1532063"/>
            <a:ext cx="776985" cy="7302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140" idx="0"/>
          </p:cNvCxnSpPr>
          <p:nvPr/>
        </p:nvCxnSpPr>
        <p:spPr>
          <a:xfrm flipV="1">
            <a:off x="6974397" y="2605181"/>
            <a:ext cx="155091" cy="7866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6842989" y="3387275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7726432" y="1267963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5923826" y="3913531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8" name="Straight Connector 257"/>
          <p:cNvCxnSpPr>
            <a:endCxn id="140" idx="1"/>
          </p:cNvCxnSpPr>
          <p:nvPr/>
        </p:nvCxnSpPr>
        <p:spPr>
          <a:xfrm>
            <a:off x="6111984" y="2751861"/>
            <a:ext cx="764752" cy="683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5200650" y="25812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6610350" y="4048125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257799" y="4076700"/>
            <a:ext cx="49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6029324" y="3362325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6600825" y="213360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6096000" y="186690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8763000" y="30003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7296150" y="30289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7648575" y="38957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7934325" y="220980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8696325" y="15811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7181850" y="18192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4848225" y="34861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7934325" y="10477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5981700" y="270510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6686550" y="10096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4905375" y="18002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8010525" y="3171825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6038850" y="41243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6934200" y="35909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8448674" y="3943350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8782050" y="23907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7258050" y="23145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3" name="Oval 282"/>
          <p:cNvSpPr/>
          <p:nvPr/>
        </p:nvSpPr>
        <p:spPr>
          <a:xfrm>
            <a:off x="7023964" y="2330000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004664" y="3311075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5157711" y="1634675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8414614" y="3711125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8709889" y="2215700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6472161" y="1282250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8712746" y="2210461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6836321" y="3375660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2259987" y="1381536"/>
            <a:ext cx="4679403" cy="4265024"/>
            <a:chOff x="2259987" y="1381536"/>
            <a:chExt cx="4679403" cy="4265024"/>
          </a:xfrm>
        </p:grpSpPr>
        <p:grpSp>
          <p:nvGrpSpPr>
            <p:cNvPr id="125" name="Group 124"/>
            <p:cNvGrpSpPr/>
            <p:nvPr/>
          </p:nvGrpSpPr>
          <p:grpSpPr>
            <a:xfrm>
              <a:off x="2259987" y="1381536"/>
              <a:ext cx="4679403" cy="4265024"/>
              <a:chOff x="2372235" y="1840366"/>
              <a:chExt cx="5417383" cy="4877935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2974005" y="3110605"/>
                <a:ext cx="276225" cy="2952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4455034" y="4868162"/>
                <a:ext cx="276225" cy="2952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3515280" y="3984482"/>
                <a:ext cx="276225" cy="2952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4642227" y="3810406"/>
                <a:ext cx="276225" cy="2952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6025590" y="5187000"/>
                <a:ext cx="276225" cy="2952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325374" y="3695422"/>
                <a:ext cx="276225" cy="2952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4091013" y="2762342"/>
                <a:ext cx="276225" cy="2952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6380192" y="4411277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2860626" y="5509093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3692813" y="3301068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4903228" y="4445084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250552" y="5330541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4145204" y="3850097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5479259" y="3648131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4744815" y="3254460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5353068" y="2756405"/>
                <a:ext cx="276225" cy="2952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640364" y="4795383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2619375" y="4793387"/>
                <a:ext cx="276225" cy="2952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540560" y="5398825"/>
                <a:ext cx="276225" cy="2952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5769964" y="4446417"/>
                <a:ext cx="276225" cy="2952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4226584" y="5475450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2843517" y="4000092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6274829" y="3012451"/>
                <a:ext cx="165735" cy="177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5773807" y="4458838"/>
                <a:ext cx="276225" cy="295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514011" y="3984968"/>
                <a:ext cx="276225" cy="295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cxnSp>
            <p:nvCxnSpPr>
              <p:cNvPr id="237" name="Straight Connector 236"/>
              <p:cNvCxnSpPr>
                <a:stCxn id="139" idx="7"/>
                <a:endCxn id="146" idx="2"/>
              </p:cNvCxnSpPr>
              <p:nvPr/>
            </p:nvCxnSpPr>
            <p:spPr>
              <a:xfrm flipV="1">
                <a:off x="3209778" y="2909980"/>
                <a:ext cx="881235" cy="24386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>
                <a:stCxn id="285" idx="4"/>
                <a:endCxn id="141" idx="1"/>
              </p:cNvCxnSpPr>
              <p:nvPr/>
            </p:nvCxnSpPr>
            <p:spPr>
              <a:xfrm>
                <a:off x="3107602" y="3406325"/>
                <a:ext cx="448130" cy="62139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>
                <a:endCxn id="141" idx="3"/>
              </p:cNvCxnSpPr>
              <p:nvPr/>
            </p:nvCxnSpPr>
            <p:spPr>
              <a:xfrm flipV="1">
                <a:off x="2863959" y="4236515"/>
                <a:ext cx="691773" cy="61084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>
                <a:stCxn id="165" idx="5"/>
                <a:endCxn id="166" idx="2"/>
              </p:cNvCxnSpPr>
              <p:nvPr/>
            </p:nvCxnSpPr>
            <p:spPr>
              <a:xfrm>
                <a:off x="2855148" y="5045420"/>
                <a:ext cx="685412" cy="50104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>
                <a:endCxn id="163" idx="2"/>
              </p:cNvCxnSpPr>
              <p:nvPr/>
            </p:nvCxnSpPr>
            <p:spPr>
              <a:xfrm>
                <a:off x="4349859" y="2875686"/>
                <a:ext cx="1003209" cy="283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>
                <a:stCxn id="141" idx="6"/>
                <a:endCxn id="142" idx="3"/>
              </p:cNvCxnSpPr>
              <p:nvPr/>
            </p:nvCxnSpPr>
            <p:spPr>
              <a:xfrm flipV="1">
                <a:off x="3791505" y="4062439"/>
                <a:ext cx="891174" cy="696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>
                <a:endCxn id="142" idx="1"/>
              </p:cNvCxnSpPr>
              <p:nvPr/>
            </p:nvCxnSpPr>
            <p:spPr>
              <a:xfrm>
                <a:off x="4235559" y="3037611"/>
                <a:ext cx="447120" cy="81603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>
                <a:endCxn id="167" idx="2"/>
              </p:cNvCxnSpPr>
              <p:nvPr/>
            </p:nvCxnSpPr>
            <p:spPr>
              <a:xfrm>
                <a:off x="4892784" y="4037736"/>
                <a:ext cx="877180" cy="5563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>
                <a:endCxn id="140" idx="3"/>
              </p:cNvCxnSpPr>
              <p:nvPr/>
            </p:nvCxnSpPr>
            <p:spPr>
              <a:xfrm flipV="1">
                <a:off x="3806934" y="5120195"/>
                <a:ext cx="688552" cy="36534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>
                <a:stCxn id="140" idx="6"/>
                <a:endCxn id="167" idx="3"/>
              </p:cNvCxnSpPr>
              <p:nvPr/>
            </p:nvCxnSpPr>
            <p:spPr>
              <a:xfrm flipV="1">
                <a:off x="4731259" y="4698450"/>
                <a:ext cx="1079157" cy="31735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>
                <a:endCxn id="143" idx="0"/>
              </p:cNvCxnSpPr>
              <p:nvPr/>
            </p:nvCxnSpPr>
            <p:spPr>
              <a:xfrm>
                <a:off x="5959584" y="4704486"/>
                <a:ext cx="204119" cy="48251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flipV="1">
                <a:off x="5997684" y="3956014"/>
                <a:ext cx="347594" cy="5484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>
                <a:stCxn id="163" idx="5"/>
                <a:endCxn id="144" idx="1"/>
              </p:cNvCxnSpPr>
              <p:nvPr/>
            </p:nvCxnSpPr>
            <p:spPr>
              <a:xfrm>
                <a:off x="5588841" y="3008438"/>
                <a:ext cx="776985" cy="73022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>
                <a:stCxn id="140" idx="0"/>
              </p:cNvCxnSpPr>
              <p:nvPr/>
            </p:nvCxnSpPr>
            <p:spPr>
              <a:xfrm flipV="1">
                <a:off x="4593147" y="4081556"/>
                <a:ext cx="155091" cy="78660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5" name="Oval 254"/>
              <p:cNvSpPr/>
              <p:nvPr/>
            </p:nvSpPr>
            <p:spPr>
              <a:xfrm>
                <a:off x="4461739" y="4863650"/>
                <a:ext cx="276225" cy="29527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5345182" y="2744338"/>
                <a:ext cx="276225" cy="295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3542576" y="5389906"/>
                <a:ext cx="276225" cy="295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cxnSp>
            <p:nvCxnSpPr>
              <p:cNvPr id="258" name="Straight Connector 257"/>
              <p:cNvCxnSpPr>
                <a:endCxn id="140" idx="1"/>
              </p:cNvCxnSpPr>
              <p:nvPr/>
            </p:nvCxnSpPr>
            <p:spPr>
              <a:xfrm>
                <a:off x="3730734" y="4228236"/>
                <a:ext cx="764752" cy="6831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9" name="TextBox 258"/>
              <p:cNvSpPr txBox="1"/>
              <p:nvPr/>
            </p:nvSpPr>
            <p:spPr>
              <a:xfrm>
                <a:off x="2819400" y="4057650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4284236" y="5415562"/>
                <a:ext cx="476250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>
                <a:off x="2953739" y="5356986"/>
                <a:ext cx="495301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12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3648074" y="4838700"/>
                <a:ext cx="4667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11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4219575" y="3609975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3714750" y="3343275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6106071" y="4389599"/>
                <a:ext cx="400050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6" name="TextBox 265"/>
              <p:cNvSpPr txBox="1"/>
              <p:nvPr/>
            </p:nvSpPr>
            <p:spPr>
              <a:xfrm>
                <a:off x="4914900" y="4505325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7" name="TextBox 266"/>
              <p:cNvSpPr txBox="1"/>
              <p:nvPr/>
            </p:nvSpPr>
            <p:spPr>
              <a:xfrm>
                <a:off x="5267325" y="5372100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8" name="TextBox 267"/>
              <p:cNvSpPr txBox="1"/>
              <p:nvPr/>
            </p:nvSpPr>
            <p:spPr>
              <a:xfrm>
                <a:off x="5553075" y="3686175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6315075" y="3057525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4800600" y="3295650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1" name="TextBox 270"/>
              <p:cNvSpPr txBox="1"/>
              <p:nvPr/>
            </p:nvSpPr>
            <p:spPr>
              <a:xfrm>
                <a:off x="2555192" y="4984313"/>
                <a:ext cx="400050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2" name="TextBox 271"/>
              <p:cNvSpPr txBox="1"/>
              <p:nvPr/>
            </p:nvSpPr>
            <p:spPr>
              <a:xfrm>
                <a:off x="5100961" y="2894514"/>
                <a:ext cx="400050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3" name="TextBox 272"/>
              <p:cNvSpPr txBox="1"/>
              <p:nvPr/>
            </p:nvSpPr>
            <p:spPr>
              <a:xfrm>
                <a:off x="3600450" y="4181475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4" name="TextBox 273"/>
              <p:cNvSpPr txBox="1"/>
              <p:nvPr/>
            </p:nvSpPr>
            <p:spPr>
              <a:xfrm>
                <a:off x="4295771" y="2797504"/>
                <a:ext cx="400050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6" name="TextBox 275"/>
              <p:cNvSpPr txBox="1"/>
              <p:nvPr/>
            </p:nvSpPr>
            <p:spPr>
              <a:xfrm>
                <a:off x="2524125" y="3276600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5629275" y="4648200"/>
                <a:ext cx="476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3734790" y="5393717"/>
                <a:ext cx="400050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4552950" y="5067300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5758663" y="5299894"/>
                <a:ext cx="466725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11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6400800" y="3867150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2" name="TextBox 281"/>
              <p:cNvSpPr txBox="1"/>
              <p:nvPr/>
            </p:nvSpPr>
            <p:spPr>
              <a:xfrm>
                <a:off x="4876800" y="3790950"/>
                <a:ext cx="40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500" b="1" i="1" baseline="-25000" dirty="0" smtClean="0"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en-US" sz="15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4642714" y="3806375"/>
                <a:ext cx="276225" cy="295275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2623414" y="4787450"/>
                <a:ext cx="276225" cy="295275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2969489" y="3111050"/>
                <a:ext cx="276225" cy="295275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286" name="Oval 285"/>
              <p:cNvSpPr/>
              <p:nvPr/>
            </p:nvSpPr>
            <p:spPr>
              <a:xfrm>
                <a:off x="6033364" y="5187500"/>
                <a:ext cx="276225" cy="295275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6328639" y="3692075"/>
                <a:ext cx="276225" cy="29527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323876" y="3694456"/>
                <a:ext cx="276225" cy="295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4447451" y="4867275"/>
                <a:ext cx="276225" cy="2952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393948" y="2927389"/>
                <a:ext cx="2501901" cy="241300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4087089" y="2758625"/>
                <a:ext cx="276225" cy="295275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4240393" y="1840366"/>
                <a:ext cx="2501901" cy="2413001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3295649" y="3727451"/>
                <a:ext cx="2501901" cy="241300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2372235" y="4305301"/>
                <a:ext cx="2501901" cy="241300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5287717" y="2580708"/>
                <a:ext cx="2501901" cy="2413001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4845015" y="3422651"/>
                <a:ext cx="2501901" cy="241300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/>
              </a:p>
            </p:txBody>
          </p:sp>
        </p:grpSp>
        <p:sp>
          <p:nvSpPr>
            <p:cNvPr id="127" name="Rectangle 126"/>
            <p:cNvSpPr/>
            <p:nvPr/>
          </p:nvSpPr>
          <p:spPr>
            <a:xfrm>
              <a:off x="2438399" y="2133600"/>
              <a:ext cx="3552825" cy="26574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093276" y="1265729"/>
            <a:ext cx="5098891" cy="4555207"/>
            <a:chOff x="2093276" y="1265729"/>
            <a:chExt cx="5098891" cy="4555207"/>
          </a:xfrm>
        </p:grpSpPr>
        <p:sp>
          <p:nvSpPr>
            <p:cNvPr id="129" name="Rectangle 128"/>
            <p:cNvSpPr/>
            <p:nvPr/>
          </p:nvSpPr>
          <p:spPr>
            <a:xfrm>
              <a:off x="6013450" y="1888188"/>
              <a:ext cx="1178717" cy="32314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358196" y="1265729"/>
              <a:ext cx="3156903" cy="8392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093276" y="4816475"/>
              <a:ext cx="3955099" cy="10044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Covering the Deployment Area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809627"/>
            <a:ext cx="8982075" cy="1343024"/>
          </a:xfrm>
        </p:spPr>
        <p:txBody>
          <a:bodyPr/>
          <a:lstStyle/>
          <a:p>
            <a:pPr lvl="0">
              <a:defRPr/>
            </a:pPr>
            <a:r>
              <a:rPr lang="en-US" sz="2200" b="1" dirty="0" smtClean="0"/>
              <a:t>Verifying coverage:</a:t>
            </a:r>
          </a:p>
          <a:p>
            <a:pPr lvl="0">
              <a:defRPr/>
            </a:pPr>
            <a:r>
              <a:rPr lang="en-US" sz="2200" dirty="0" smtClean="0"/>
              <a:t> A GRAY node becomes BLACK if the area of its neighborhood is not covered </a:t>
            </a:r>
          </a:p>
          <a:p>
            <a:pPr lvl="0">
              <a:defRPr/>
            </a:pPr>
            <a:r>
              <a:rPr lang="en-US" sz="2200" dirty="0" smtClean="0"/>
              <a:t>by BLACK nodes.</a:t>
            </a: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2770545" y="2483086"/>
            <a:ext cx="238596" cy="25817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37" name="Content Placeholder 38"/>
          <p:cNvSpPr txBox="1">
            <a:spLocks/>
          </p:cNvSpPr>
          <p:nvPr/>
        </p:nvSpPr>
        <p:spPr bwMode="auto">
          <a:xfrm>
            <a:off x="0" y="5427514"/>
            <a:ext cx="8982075" cy="67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200" noProof="0" dirty="0" smtClean="0">
                <a:latin typeface="+mn-lt"/>
                <a:cs typeface="+mn-cs"/>
              </a:rPr>
              <a:t>The set </a:t>
            </a:r>
            <a:r>
              <a:rPr lang="en-US" sz="2200" b="1" i="1" noProof="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b="1" noProof="0" dirty="0" smtClean="0">
                <a:latin typeface="+mn-lt"/>
                <a:cs typeface="+mn-cs"/>
              </a:rPr>
              <a:t> = {</a:t>
            </a:r>
            <a:r>
              <a:rPr lang="en-US" sz="2200" b="1" i="1" noProof="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="1" i="1" baseline="-25000" noProof="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200" b="1" noProof="0" dirty="0" smtClean="0">
                <a:latin typeface="+mn-lt"/>
                <a:cs typeface="+mn-cs"/>
              </a:rPr>
              <a:t>: </a:t>
            </a:r>
            <a:r>
              <a:rPr lang="en-US" sz="2200" b="1" i="1" noProof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b="1" noProof="0" dirty="0" smtClean="0">
                <a:latin typeface="+mn-lt"/>
                <a:cs typeface="+mn-cs"/>
              </a:rPr>
              <a:t>(</a:t>
            </a:r>
            <a:r>
              <a:rPr lang="en-US" sz="2200" b="1" i="1" noProof="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="1" i="1" baseline="-25000" noProof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noProof="0" dirty="0" smtClean="0">
                <a:latin typeface="+mn-lt"/>
                <a:cs typeface="+mn-cs"/>
              </a:rPr>
              <a:t>) = BLACK} </a:t>
            </a:r>
            <a:r>
              <a:rPr lang="en-US" sz="2200" noProof="0" dirty="0" smtClean="0">
                <a:latin typeface="+mn-lt"/>
                <a:cs typeface="+mn-cs"/>
              </a:rPr>
              <a:t>forms a CDS that covers the sensor field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299006" y="2914891"/>
            <a:ext cx="272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219200" y="2008838"/>
            <a:ext cx="1193800" cy="32314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Rate Assignment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846612"/>
            <a:ext cx="8957569" cy="5545310"/>
          </a:xfrm>
        </p:spPr>
        <p:txBody>
          <a:bodyPr/>
          <a:lstStyle/>
          <a:p>
            <a:pPr lvl="0">
              <a:defRPr/>
            </a:pPr>
            <a:r>
              <a:rPr lang="en-US" sz="2200" dirty="0" smtClean="0"/>
              <a:t>Given: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/>
              <a:t>set of observations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/>
              <a:t>set of events  (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⊆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100" dirty="0" smtClean="0"/>
              <a:t>),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100" dirty="0" smtClean="0"/>
              <a:t>distribution of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100" dirty="0" smtClean="0"/>
              <a:t> when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E = Ø</a:t>
            </a:r>
            <a:r>
              <a:rPr lang="en-US" sz="2100" dirty="0" smtClean="0"/>
              <a:t>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100" i="1" baseline="30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100" i="1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100" i="1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100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100" dirty="0" smtClean="0"/>
              <a:t>distribution of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100" dirty="0" smtClean="0"/>
              <a:t> when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E ≠ Ø</a:t>
            </a:r>
            <a:endParaRPr lang="en-US" sz="2100" dirty="0" smtClean="0"/>
          </a:p>
          <a:p>
            <a:pPr lvl="0">
              <a:defRPr/>
            </a:pPr>
            <a:endParaRPr lang="en-US" sz="2200" baseline="-25000" dirty="0" smtClean="0"/>
          </a:p>
          <a:p>
            <a:pPr lvl="0">
              <a:defRPr/>
            </a:pPr>
            <a:r>
              <a:rPr lang="en-US" sz="2200" b="1" dirty="0" smtClean="0"/>
              <a:t>(</a:t>
            </a: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200" b="1" dirty="0" smtClean="0"/>
              <a:t>)-</a:t>
            </a:r>
            <a:r>
              <a:rPr lang="en-US" sz="2200" b="1" dirty="0" err="1" smtClean="0"/>
              <a:t>unobservability</a:t>
            </a:r>
            <a:r>
              <a:rPr lang="en-US" sz="2200" b="1" dirty="0" smtClean="0"/>
              <a:t> </a:t>
            </a:r>
            <a:r>
              <a:rPr lang="en-US" sz="2200" b="1" dirty="0" smtClean="0"/>
              <a:t>[</a:t>
            </a:r>
            <a:r>
              <a:rPr lang="en-US" sz="2200" b="1" dirty="0" err="1" smtClean="0"/>
              <a:t>Shao</a:t>
            </a:r>
            <a:r>
              <a:rPr lang="en-US" sz="2200" b="1" dirty="0" smtClean="0"/>
              <a:t> et. Al 2008]: </a:t>
            </a:r>
            <a:r>
              <a:rPr lang="en-US" sz="2200" dirty="0" smtClean="0"/>
              <a:t>Distributions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dirty="0" smtClean="0"/>
              <a:t> and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Z’</a:t>
            </a:r>
            <a:r>
              <a:rPr lang="en-US" sz="2200" dirty="0" smtClean="0"/>
              <a:t> indistinguishable if,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en-US" sz="2200" dirty="0" smtClean="0"/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dirty="0" smtClean="0"/>
              <a:t>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Z, Z</a:t>
            </a:r>
            <a:r>
              <a:rPr lang="en-US" sz="2200" i="1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smtClean="0"/>
              <a:t>) ≤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dirty="0" smtClean="0"/>
              <a:t>(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dirty="0" smtClean="0"/>
              <a:t>)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en-US" sz="2200" dirty="0" smtClean="0"/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 ε</a:t>
            </a:r>
            <a:r>
              <a:rPr lang="en-US" sz="2200" dirty="0" smtClean="0"/>
              <a:t>)</a:t>
            </a:r>
            <a:r>
              <a:rPr lang="el-GR" sz="2200" dirty="0" smtClean="0">
                <a:latin typeface="Times New Roman"/>
                <a:cs typeface="Times New Roman"/>
              </a:rPr>
              <a:t> </a:t>
            </a:r>
            <a:r>
              <a:rPr lang="el-GR" sz="2200" i="1" dirty="0" smtClean="0">
                <a:latin typeface="Times New Roman"/>
                <a:cs typeface="Times New Roman"/>
              </a:rPr>
              <a:t>θ</a:t>
            </a:r>
            <a:r>
              <a:rPr lang="en-US" sz="2200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200" dirty="0" smtClean="0"/>
              <a:t> ≤ </a:t>
            </a:r>
            <a:r>
              <a:rPr lang="el-GR" sz="2200" i="1" dirty="0" smtClean="0">
                <a:latin typeface="Times New Roman"/>
                <a:cs typeface="Times New Roman"/>
              </a:rPr>
              <a:t>θ</a:t>
            </a:r>
            <a:r>
              <a:rPr lang="en-US" sz="2200" i="1" baseline="30000" dirty="0" smtClean="0">
                <a:latin typeface="Times New Roman"/>
                <a:cs typeface="Times New Roman"/>
              </a:rPr>
              <a:t>’</a:t>
            </a:r>
            <a:r>
              <a:rPr lang="en-US" sz="2200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200" dirty="0" smtClean="0"/>
              <a:t> ≤(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 ε</a:t>
            </a:r>
            <a:r>
              <a:rPr lang="en-US" sz="2200" dirty="0" smtClean="0"/>
              <a:t>)</a:t>
            </a:r>
            <a:r>
              <a:rPr lang="el-GR" sz="2200" dirty="0" smtClean="0">
                <a:latin typeface="Times New Roman"/>
                <a:cs typeface="Times New Roman"/>
              </a:rPr>
              <a:t> </a:t>
            </a:r>
            <a:r>
              <a:rPr lang="el-GR" sz="2200" i="1" dirty="0" smtClean="0">
                <a:latin typeface="Times New Roman"/>
                <a:cs typeface="Times New Roman"/>
              </a:rPr>
              <a:t>θ</a:t>
            </a:r>
            <a:r>
              <a:rPr lang="en-US" sz="2200" baseline="-25000" dirty="0" err="1" smtClean="0">
                <a:latin typeface="Times New Roman"/>
                <a:cs typeface="Times New Roman"/>
              </a:rPr>
              <a:t>i</a:t>
            </a:r>
            <a:endParaRPr lang="en-US" sz="2200" baseline="-25000" dirty="0" smtClean="0">
              <a:latin typeface="Times New Roman"/>
              <a:cs typeface="Times New Roman"/>
            </a:endParaRPr>
          </a:p>
          <a:p>
            <a:pPr marL="457200" indent="-457200">
              <a:defRPr/>
            </a:pPr>
            <a:r>
              <a:rPr lang="en-US" sz="2200" dirty="0" smtClean="0"/>
              <a:t>where:</a:t>
            </a:r>
          </a:p>
          <a:p>
            <a:pPr marL="857250" lvl="1" indent="-457200">
              <a:buFont typeface="Arial" pitchFamily="34" charset="0"/>
              <a:buChar char="•"/>
              <a:defRPr/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100" dirty="0" smtClean="0"/>
              <a:t>(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Z, Z</a:t>
            </a:r>
            <a:r>
              <a:rPr lang="en-US" sz="2100" i="1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100" dirty="0" smtClean="0"/>
              <a:t>): distance between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100" dirty="0" smtClean="0"/>
              <a:t> and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100" i="1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US" sz="2100" baseline="30000" dirty="0" smtClean="0"/>
          </a:p>
          <a:p>
            <a:pPr marL="857250" lvl="1" indent="-457200">
              <a:buFont typeface="Arial" pitchFamily="34" charset="0"/>
              <a:buChar char="•"/>
              <a:defRPr/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100" dirty="0" smtClean="0"/>
              <a:t>(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100" dirty="0" smtClean="0"/>
              <a:t>): maximum allowed deviation of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100" dirty="0" smtClean="0"/>
              <a:t> and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100" i="1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US" sz="2100" baseline="30000" dirty="0" smtClean="0"/>
          </a:p>
          <a:p>
            <a:pPr marL="857250" lvl="1" indent="-457200">
              <a:buFont typeface="Arial" pitchFamily="34" charset="0"/>
              <a:buChar char="•"/>
              <a:defRPr/>
            </a:pP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100" dirty="0" smtClean="0"/>
              <a:t> false alarms rate</a:t>
            </a:r>
          </a:p>
          <a:p>
            <a:pPr marL="857250" lvl="1" indent="-457200">
              <a:buFont typeface="Arial" pitchFamily="34" charset="0"/>
              <a:buChar char="•"/>
              <a:defRPr/>
            </a:pP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/>
              <a:t>deviation factor</a:t>
            </a:r>
            <a:endParaRPr lang="en-US" sz="2100" i="1" baseline="-25000" dirty="0" smtClean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Rate Assignment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676275"/>
            <a:ext cx="9144000" cy="571564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Time divided in intervals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lvl="0">
              <a:defRPr/>
            </a:pPr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US" dirty="0" smtClean="0"/>
              <a:t>At each interval,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∈ D</a:t>
            </a:r>
            <a:r>
              <a:rPr lang="en-US" dirty="0" smtClean="0"/>
              <a:t> transmit bogus traffic at rate:</a:t>
            </a:r>
          </a:p>
          <a:p>
            <a:pPr lvl="0" algn="ctr">
              <a:defRPr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/>
              <a:t>  ~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dirty="0" smtClean="0"/>
              <a:t>)</a:t>
            </a:r>
          </a:p>
          <a:p>
            <a:pPr lvl="0" algn="just">
              <a:defRPr/>
            </a:pPr>
            <a:endParaRPr lang="en-US" baseline="-25000" dirty="0" smtClean="0"/>
          </a:p>
          <a:p>
            <a:pPr lvl="0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∈  A </a:t>
            </a:r>
            <a:r>
              <a:rPr lang="en-US" dirty="0" smtClean="0"/>
              <a:t>observes traffic at rate:</a:t>
            </a:r>
          </a:p>
          <a:p>
            <a:pPr lvl="0"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dirty="0" smtClean="0">
                <a:latin typeface="Times New Roman"/>
                <a:cs typeface="Times New Roman"/>
              </a:rPr>
              <a:t> = ∑</a:t>
            </a:r>
            <a:r>
              <a:rPr lang="en-US" baseline="-25000" dirty="0" smtClean="0">
                <a:latin typeface="Times New Roman"/>
                <a:cs typeface="Times New Roman"/>
              </a:rPr>
              <a:t>v</a:t>
            </a:r>
            <a:r>
              <a:rPr lang="az-Cyrl-AZ" i="1" baseline="-25000" dirty="0" smtClean="0">
                <a:latin typeface="Times New Roman"/>
                <a:cs typeface="Times New Roman"/>
              </a:rPr>
              <a:t> є</a:t>
            </a:r>
            <a:r>
              <a:rPr lang="en-US" i="1" baseline="-25000" dirty="0" smtClean="0">
                <a:latin typeface="Times New Roman"/>
                <a:cs typeface="Times New Roman"/>
              </a:rPr>
              <a:t> Na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is the set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 ∈ D</a:t>
            </a:r>
            <a:r>
              <a:rPr lang="en-US" dirty="0" smtClean="0"/>
              <a:t> neighbors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lvl="0" algn="ctr">
              <a:defRPr/>
            </a:pPr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 ~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kZ</a:t>
            </a:r>
            <a:r>
              <a:rPr lang="en-US" dirty="0" smtClean="0"/>
              <a:t>) and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|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iY</a:t>
            </a:r>
            <a:endParaRPr lang="en-US" dirty="0" smtClean="0"/>
          </a:p>
          <a:p>
            <a:pPr algn="just">
              <a:defRPr/>
            </a:pPr>
            <a:endParaRPr lang="en-US" baseline="-25000" dirty="0" smtClean="0"/>
          </a:p>
          <a:p>
            <a:pPr marL="0" indent="0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 ∈ D</a:t>
            </a:r>
            <a:r>
              <a:rPr lang="en-US" dirty="0" smtClean="0"/>
              <a:t> substitutes bogus packets with real ones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>
              <a:defRPr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Rate Assignment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D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5617993"/>
          </a:xfrm>
        </p:spPr>
        <p:txBody>
          <a:bodyPr/>
          <a:lstStyle/>
          <a:p>
            <a:pPr>
              <a:defRPr/>
            </a:pPr>
            <a:r>
              <a:rPr lang="en-US" sz="2200" dirty="0" smtClean="0">
                <a:latin typeface="+mj-lt"/>
                <a:cs typeface="Times New Roman" pitchFamily="18" charset="0"/>
              </a:rPr>
              <a:t>To detect an event,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∈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test</a:t>
            </a:r>
            <a:r>
              <a:rPr lang="en-US" sz="22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+mj-lt"/>
              </a:rPr>
              <a:t>indistinguishability</a:t>
            </a:r>
            <a:r>
              <a:rPr lang="en-US" sz="2200" dirty="0" smtClean="0">
                <a:latin typeface="+mj-lt"/>
              </a:rPr>
              <a:t> between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/>
              <a:t>and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i="1" baseline="30000" dirty="0" err="1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200" dirty="0" smtClean="0">
              <a:latin typeface="+mj-lt"/>
            </a:endParaRPr>
          </a:p>
          <a:p>
            <a:pPr>
              <a:defRPr/>
            </a:pPr>
            <a:endParaRPr lang="en-US" sz="2200" i="1" dirty="0" smtClean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i="1" baseline="30000" dirty="0" err="1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estimated from a set</a:t>
            </a:r>
            <a:r>
              <a:rPr lang="en-US" sz="22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i="1" baseline="30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2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of</a:t>
            </a:r>
            <a:r>
              <a:rPr lang="en-US" sz="22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</a:t>
            </a:r>
            <a:r>
              <a:rPr lang="en-US" sz="22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observations of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200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dirty="0" smtClean="0"/>
              <a:t> 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j-n+1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j-n+2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,…,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/>
              <a:t>}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200" dirty="0" smtClean="0"/>
              <a:t>A transmission of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∉ D</a:t>
            </a:r>
            <a:r>
              <a:rPr lang="en-US" sz="2200" dirty="0" smtClean="0"/>
              <a:t> </a:t>
            </a:r>
            <a:r>
              <a:rPr lang="en-US" sz="2200" dirty="0" smtClean="0"/>
              <a:t>at </a:t>
            </a:r>
            <a:r>
              <a:rPr lang="en-US" sz="2200" dirty="0" smtClean="0"/>
              <a:t>a rate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/>
              <a:t>deviates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i="1" baseline="30000" dirty="0" err="1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/>
              <a:t>from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200" dirty="0" smtClean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Transmission of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s ∉ D</a:t>
            </a:r>
            <a:r>
              <a:rPr lang="en-US" sz="2200" dirty="0" smtClean="0"/>
              <a:t> affects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 smtClean="0"/>
              <a:t> sets of observations</a:t>
            </a:r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To remain undetected,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 smtClean="0"/>
              <a:t> must satisfy </a:t>
            </a:r>
            <a:r>
              <a:rPr lang="en-US" sz="2200" dirty="0" err="1" smtClean="0"/>
              <a:t>indistinguishability</a:t>
            </a:r>
            <a:r>
              <a:rPr lang="en-US" sz="22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smtClean="0"/>
              <a:t>for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 smtClean="0"/>
              <a:t> </a:t>
            </a:r>
            <a:r>
              <a:rPr lang="en-US" sz="2200" dirty="0" smtClean="0"/>
              <a:t>sets of 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observations</a:t>
            </a:r>
            <a:endParaRPr lang="en-US" sz="2200" dirty="0" smtClean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grpSp>
        <p:nvGrpSpPr>
          <p:cNvPr id="98" name="Group 97"/>
          <p:cNvGrpSpPr/>
          <p:nvPr/>
        </p:nvGrpSpPr>
        <p:grpSpPr>
          <a:xfrm>
            <a:off x="1994053" y="4564732"/>
            <a:ext cx="5905041" cy="865034"/>
            <a:chOff x="2191496" y="4564732"/>
            <a:chExt cx="4619673" cy="865034"/>
          </a:xfrm>
        </p:grpSpPr>
        <p:grpSp>
          <p:nvGrpSpPr>
            <p:cNvPr id="89" name="Group 88"/>
            <p:cNvGrpSpPr/>
            <p:nvPr/>
          </p:nvGrpSpPr>
          <p:grpSpPr>
            <a:xfrm>
              <a:off x="2191496" y="4564732"/>
              <a:ext cx="4619673" cy="483518"/>
              <a:chOff x="1238996" y="4647282"/>
              <a:chExt cx="4619673" cy="483518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1238996" y="5007784"/>
                <a:ext cx="4619673" cy="123016"/>
                <a:chOff x="1595438" y="5548313"/>
                <a:chExt cx="2614431" cy="65963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1595438" y="5548313"/>
                  <a:ext cx="2609850" cy="61915"/>
                  <a:chOff x="1595438" y="5548313"/>
                  <a:chExt cx="2609850" cy="61915"/>
                </a:xfrm>
              </p:grpSpPr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1595438" y="5548313"/>
                    <a:ext cx="326232" cy="61914"/>
                    <a:chOff x="2476500" y="5548313"/>
                    <a:chExt cx="326232" cy="61914"/>
                  </a:xfrm>
                </p:grpSpPr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>
                      <a:off x="2476500" y="5610225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flipH="1" flipV="1">
                      <a:off x="2480050" y="5548313"/>
                      <a:ext cx="2379" cy="6191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>
                      <a:off x="2636044" y="5610226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8" name="Group 47"/>
                  <p:cNvGrpSpPr/>
                  <p:nvPr/>
                </p:nvGrpSpPr>
                <p:grpSpPr>
                  <a:xfrm>
                    <a:off x="1921669" y="5548314"/>
                    <a:ext cx="326232" cy="61914"/>
                    <a:chOff x="2476500" y="5548313"/>
                    <a:chExt cx="326232" cy="61914"/>
                  </a:xfrm>
                </p:grpSpPr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>
                      <a:off x="2476500" y="5610225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H="1" flipV="1">
                      <a:off x="2483644" y="5548313"/>
                      <a:ext cx="2379" cy="6191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>
                      <a:off x="2636044" y="5610226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" name="Group 53"/>
                  <p:cNvGrpSpPr/>
                  <p:nvPr/>
                </p:nvGrpSpPr>
                <p:grpSpPr>
                  <a:xfrm>
                    <a:off x="2247906" y="5548313"/>
                    <a:ext cx="326232" cy="61914"/>
                    <a:chOff x="2476500" y="5548313"/>
                    <a:chExt cx="326232" cy="61914"/>
                  </a:xfrm>
                </p:grpSpPr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>
                      <a:off x="2476500" y="5610225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H="1" flipV="1">
                      <a:off x="2483644" y="5548313"/>
                      <a:ext cx="2379" cy="6191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>
                      <a:off x="2636044" y="5610226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2574131" y="5548314"/>
                    <a:ext cx="326232" cy="61914"/>
                    <a:chOff x="2476500" y="5548313"/>
                    <a:chExt cx="326232" cy="61914"/>
                  </a:xfrm>
                </p:grpSpPr>
                <p:cxnSp>
                  <p:nvCxnSpPr>
                    <p:cNvPr id="59" name="Straight Connector 58"/>
                    <p:cNvCxnSpPr/>
                    <p:nvPr/>
                  </p:nvCxnSpPr>
                  <p:spPr>
                    <a:xfrm>
                      <a:off x="2476500" y="5610225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H="1" flipV="1">
                      <a:off x="2483644" y="5548313"/>
                      <a:ext cx="2379" cy="6191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>
                      <a:off x="2636044" y="5610226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>
                    <a:off x="2900363" y="5548313"/>
                    <a:ext cx="326232" cy="61914"/>
                    <a:chOff x="2476500" y="5548313"/>
                    <a:chExt cx="326232" cy="61914"/>
                  </a:xfrm>
                </p:grpSpPr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>
                      <a:off x="2476500" y="5610225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H="1" flipV="1">
                      <a:off x="2483644" y="5548313"/>
                      <a:ext cx="2379" cy="6191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>
                      <a:off x="2636044" y="5610226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" name="Group 65"/>
                  <p:cNvGrpSpPr/>
                  <p:nvPr/>
                </p:nvGrpSpPr>
                <p:grpSpPr>
                  <a:xfrm>
                    <a:off x="3226594" y="5548314"/>
                    <a:ext cx="326232" cy="61914"/>
                    <a:chOff x="2476500" y="5548313"/>
                    <a:chExt cx="326232" cy="61914"/>
                  </a:xfrm>
                </p:grpSpPr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>
                      <a:off x="2476500" y="5610225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 flipH="1" flipV="1">
                      <a:off x="2483644" y="5548313"/>
                      <a:ext cx="2379" cy="6191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>
                      <a:off x="2636044" y="5610226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0" name="Group 69"/>
                  <p:cNvGrpSpPr/>
                  <p:nvPr/>
                </p:nvGrpSpPr>
                <p:grpSpPr>
                  <a:xfrm>
                    <a:off x="3552831" y="5548313"/>
                    <a:ext cx="326232" cy="61914"/>
                    <a:chOff x="2476500" y="5548313"/>
                    <a:chExt cx="326232" cy="61914"/>
                  </a:xfrm>
                </p:grpSpPr>
                <p:cxnSp>
                  <p:nvCxnSpPr>
                    <p:cNvPr id="71" name="Straight Connector 70"/>
                    <p:cNvCxnSpPr/>
                    <p:nvPr/>
                  </p:nvCxnSpPr>
                  <p:spPr>
                    <a:xfrm>
                      <a:off x="2476500" y="5610225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 flipH="1" flipV="1">
                      <a:off x="2483644" y="5548313"/>
                      <a:ext cx="2379" cy="6191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>
                      <a:off x="2636044" y="5610226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3879056" y="5548314"/>
                    <a:ext cx="326232" cy="61914"/>
                    <a:chOff x="2476500" y="5548313"/>
                    <a:chExt cx="326232" cy="61914"/>
                  </a:xfrm>
                </p:grpSpPr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>
                      <a:off x="2476500" y="5610225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 flipH="1" flipV="1">
                      <a:off x="2483644" y="5548313"/>
                      <a:ext cx="2379" cy="6191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>
                      <a:off x="2636044" y="5610226"/>
                      <a:ext cx="166688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79" name="Straight Connector 78"/>
                <p:cNvCxnSpPr/>
                <p:nvPr/>
              </p:nvCxnSpPr>
              <p:spPr>
                <a:xfrm flipH="1" flipV="1">
                  <a:off x="4207490" y="5552362"/>
                  <a:ext cx="2379" cy="6191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Rectangle 80"/>
              <p:cNvSpPr/>
              <p:nvPr/>
            </p:nvSpPr>
            <p:spPr>
              <a:xfrm>
                <a:off x="1341059" y="4673008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i="1" baseline="30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2230" y="467752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i="1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460036" y="4666064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i="1" baseline="30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dirty="0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907074" y="4654799"/>
                <a:ext cx="9252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i="1" baseline="30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+ r</a:t>
                </a:r>
                <a:r>
                  <a:rPr lang="en-US" i="1" baseline="30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en-US" dirty="0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653454" y="4650898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i="1" baseline="300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232528" y="4651253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i="1" baseline="30000" dirty="0" smtClean="0"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810378" y="4647282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i="1" baseline="30000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375528" y="4652046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i="1" baseline="30000" dirty="0" smtClean="0"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dirty="0"/>
              </a:p>
            </p:txBody>
          </p:sp>
        </p:grpSp>
        <p:sp>
          <p:nvSpPr>
            <p:cNvPr id="90" name="Rectangle 89"/>
            <p:cNvSpPr/>
            <p:nvPr/>
          </p:nvSpPr>
          <p:spPr>
            <a:xfrm>
              <a:off x="2345323" y="504773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929523" y="504773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618623" y="506043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02823" y="506043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774323" y="506043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358523" y="504773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75623" y="504773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034423" y="504773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dirty="0"/>
            </a:p>
          </p:txBody>
        </p:sp>
      </p:grpSp>
      <p:sp>
        <p:nvSpPr>
          <p:cNvPr id="99" name="Rectangle 98"/>
          <p:cNvSpPr/>
          <p:nvPr/>
        </p:nvSpPr>
        <p:spPr>
          <a:xfrm>
            <a:off x="830461" y="4731611"/>
            <a:ext cx="8110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 = 4</a:t>
            </a:r>
            <a:endParaRPr lang="en-US" sz="2200" dirty="0"/>
          </a:p>
        </p:txBody>
      </p:sp>
      <p:sp>
        <p:nvSpPr>
          <p:cNvPr id="100" name="Oval 99"/>
          <p:cNvSpPr/>
          <p:nvPr/>
        </p:nvSpPr>
        <p:spPr>
          <a:xfrm>
            <a:off x="4109293" y="4505899"/>
            <a:ext cx="925417" cy="9584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Rate Assignment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D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713446"/>
            <a:ext cx="5133860" cy="5534953"/>
          </a:xfrm>
        </p:spPr>
        <p:txBody>
          <a:bodyPr/>
          <a:lstStyle/>
          <a:p>
            <a:pPr lvl="0">
              <a:defRPr/>
            </a:pPr>
            <a:r>
              <a:rPr lang="en-US" sz="2200" dirty="0" smtClean="0"/>
              <a:t>Sensor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 smtClean="0"/>
              <a:t> is not aware of the location of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lvl="1"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Its neighborhood is divided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+mj-lt"/>
                <a:cs typeface="Times New Roman" pitchFamily="18" charset="0"/>
              </a:rPr>
              <a:t> non-</a:t>
            </a:r>
          </a:p>
          <a:p>
            <a:pPr lvl="1"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overlapping areas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pPr marL="0" lvl="0" indent="0">
              <a:defRPr/>
            </a:pPr>
            <a:endParaRPr lang="en-US" sz="2200" dirty="0" smtClean="0"/>
          </a:p>
          <a:p>
            <a:pPr marL="0" lvl="0" indent="0">
              <a:defRPr/>
            </a:pPr>
            <a:r>
              <a:rPr lang="en-US" sz="2200" dirty="0" smtClean="0"/>
              <a:t>Consider all </a:t>
            </a:r>
            <a:r>
              <a:rPr lang="en-US" sz="2200" dirty="0" smtClean="0"/>
              <a:t>distinct rates possibly observed by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/>
              <a:t>Sensors share random seeds </a:t>
            </a:r>
            <a:endParaRPr lang="en-US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r>
              <a:rPr lang="en-US" sz="2200" dirty="0" smtClean="0"/>
              <a:t>Finally, test </a:t>
            </a:r>
            <a:r>
              <a:rPr lang="en-US" sz="2200" dirty="0" err="1" smtClean="0"/>
              <a:t>indistinguishability</a:t>
            </a:r>
            <a:r>
              <a:rPr lang="en-US" sz="2200" dirty="0" smtClean="0"/>
              <a:t> </a:t>
            </a:r>
            <a:r>
              <a:rPr lang="en-US" sz="2200" dirty="0" smtClean="0"/>
              <a:t>on the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 smtClean="0"/>
              <a:t> x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dirty="0" smtClean="0"/>
              <a:t> </a:t>
            </a:r>
          </a:p>
          <a:p>
            <a:pPr lvl="0">
              <a:defRPr/>
            </a:pPr>
            <a:r>
              <a:rPr lang="en-US" sz="2200" dirty="0" smtClean="0"/>
              <a:t>sets of observations</a:t>
            </a:r>
          </a:p>
          <a:p>
            <a:pPr lvl="1">
              <a:defRPr/>
            </a:pPr>
            <a:endParaRPr lang="en-US" sz="1800" dirty="0" smtClean="0"/>
          </a:p>
          <a:p>
            <a:pPr lvl="0">
              <a:defRPr/>
            </a:pPr>
            <a:r>
              <a:rPr lang="en-US" sz="2200" dirty="0" smtClean="0"/>
              <a:t>Chooses the highest rate that passes all the </a:t>
            </a:r>
          </a:p>
          <a:p>
            <a:pPr lvl="0">
              <a:defRPr/>
            </a:pPr>
            <a:r>
              <a:rPr lang="en-US" sz="2200" dirty="0" smtClean="0"/>
              <a:t>tests</a:t>
            </a:r>
          </a:p>
          <a:p>
            <a:pPr lvl="1">
              <a:defRPr/>
            </a:pPr>
            <a:r>
              <a:rPr lang="en-US" dirty="0" smtClean="0"/>
              <a:t>If failure, transmission is delayed one </a:t>
            </a:r>
          </a:p>
          <a:p>
            <a:pPr lvl="1">
              <a:defRPr/>
            </a:pPr>
            <a:r>
              <a:rPr lang="en-US" dirty="0" smtClean="0"/>
              <a:t>interval</a:t>
            </a:r>
            <a:endParaRPr lang="en-US" dirty="0" smtClean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803299" y="851151"/>
            <a:ext cx="3011979" cy="2907360"/>
            <a:chOff x="5263106" y="886304"/>
            <a:chExt cx="3794574" cy="3512510"/>
          </a:xfrm>
        </p:grpSpPr>
        <p:sp>
          <p:nvSpPr>
            <p:cNvPr id="9" name="Oval 8"/>
            <p:cNvSpPr/>
            <p:nvPr/>
          </p:nvSpPr>
          <p:spPr>
            <a:xfrm>
              <a:off x="7891702" y="2916835"/>
              <a:ext cx="238596" cy="2581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10" name="Oval 9"/>
            <p:cNvSpPr/>
            <p:nvPr/>
          </p:nvSpPr>
          <p:spPr>
            <a:xfrm>
              <a:off x="6437227" y="1790856"/>
              <a:ext cx="238596" cy="2581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11" name="Oval 10"/>
            <p:cNvSpPr/>
            <p:nvPr/>
          </p:nvSpPr>
          <p:spPr>
            <a:xfrm>
              <a:off x="6278913" y="3203885"/>
              <a:ext cx="238596" cy="2581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13" name="Oval 12"/>
            <p:cNvSpPr/>
            <p:nvPr/>
          </p:nvSpPr>
          <p:spPr>
            <a:xfrm>
              <a:off x="6624459" y="2587459"/>
              <a:ext cx="276225" cy="29527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14" name="Oval 13"/>
            <p:cNvSpPr/>
            <p:nvPr/>
          </p:nvSpPr>
          <p:spPr>
            <a:xfrm>
              <a:off x="5678880" y="1692727"/>
              <a:ext cx="2161081" cy="2109807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15" name="Oval 14"/>
            <p:cNvSpPr/>
            <p:nvPr/>
          </p:nvSpPr>
          <p:spPr>
            <a:xfrm>
              <a:off x="5263106" y="2289007"/>
              <a:ext cx="2161081" cy="2109807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16" name="Oval 15"/>
            <p:cNvSpPr/>
            <p:nvPr/>
          </p:nvSpPr>
          <p:spPr>
            <a:xfrm>
              <a:off x="5467272" y="886304"/>
              <a:ext cx="2161081" cy="2109807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17" name="Oval 16"/>
            <p:cNvSpPr/>
            <p:nvPr/>
          </p:nvSpPr>
          <p:spPr>
            <a:xfrm>
              <a:off x="6896599" y="1969415"/>
              <a:ext cx="2161081" cy="2109807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61311" y="3362695"/>
              <a:ext cx="400049" cy="353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1300" b="1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3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28148" y="1889003"/>
              <a:ext cx="400049" cy="353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13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3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85925" y="3060854"/>
              <a:ext cx="400049" cy="353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1300" b="1" i="1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3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05705" y="2634730"/>
              <a:ext cx="314695" cy="353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sz="13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80403" y="2226352"/>
              <a:ext cx="474493" cy="353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1300" b="1" i="1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13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95452" y="1783949"/>
              <a:ext cx="474493" cy="353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1300" b="1" i="1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3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91409" y="2380232"/>
              <a:ext cx="474493" cy="353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13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3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7582" y="2861106"/>
              <a:ext cx="474493" cy="353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1300" b="1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3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91626" y="2954321"/>
              <a:ext cx="474493" cy="353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1300" b="1" i="1" baseline="-250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sz="13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32957" y="2510070"/>
              <a:ext cx="474493" cy="353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1300" b="1" i="1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13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58570" y="2611051"/>
              <a:ext cx="474493" cy="353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1300" b="1" i="1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13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5938847" y="3947419"/>
            <a:ext cx="2982830" cy="99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∪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∪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endParaRPr lang="en-US" sz="22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∩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v1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v1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10171" y="5079667"/>
            <a:ext cx="33556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000" dirty="0" smtClean="0">
                <a:latin typeface="+mj-lt"/>
              </a:rPr>
              <a:t>comm. range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 ∈ V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838200"/>
            <a:ext cx="9066213" cy="5287963"/>
          </a:xfrm>
        </p:spPr>
        <p:txBody>
          <a:bodyPr/>
          <a:lstStyle/>
          <a:p>
            <a:r>
              <a:rPr lang="en-US" sz="2200" dirty="0" smtClean="0"/>
              <a:t>Evaluation Criteria:</a:t>
            </a:r>
          </a:p>
          <a:p>
            <a:endParaRPr lang="en-US" sz="2200" dirty="0" smtClean="0"/>
          </a:p>
          <a:p>
            <a:pPr lvl="1"/>
            <a:r>
              <a:rPr lang="en-US" sz="2200" dirty="0" smtClean="0"/>
              <a:t>Fraction of sensors generating bogus traffic, average transmission rate for</a:t>
            </a:r>
          </a:p>
          <a:p>
            <a:pPr lvl="1"/>
            <a:r>
              <a:rPr lang="en-US" sz="2200" dirty="0" smtClean="0"/>
              <a:t>nodes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s ∉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dirty="0" smtClean="0"/>
              <a:t>, and </a:t>
            </a:r>
            <a:r>
              <a:rPr lang="en-US" sz="2200" dirty="0" smtClean="0"/>
              <a:t>average </a:t>
            </a:r>
            <a:r>
              <a:rPr lang="en-US" sz="2200" dirty="0" smtClean="0"/>
              <a:t>delay introduced by our scheme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Simulation parameters</a:t>
            </a:r>
            <a:r>
              <a:rPr lang="en-US" sz="2200" dirty="0" smtClean="0"/>
              <a:t>:</a:t>
            </a:r>
          </a:p>
          <a:p>
            <a:endParaRPr lang="en-US" sz="2200" dirty="0" smtClean="0"/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5,000</a:t>
            </a:r>
            <a:r>
              <a:rPr lang="en-US" sz="2200" dirty="0" smtClean="0"/>
              <a:t> sensors deployed in an area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1,000 x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1,000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/>
              <a:t>meters</a:t>
            </a:r>
          </a:p>
          <a:p>
            <a:pPr marL="457200" lvl="1" indent="0"/>
            <a:r>
              <a:rPr lang="en-US" sz="2200" dirty="0" smtClean="0"/>
              <a:t>Bogus traffic rates are assigned according a uniform distribution in the interval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(0,1]</a:t>
            </a:r>
          </a:p>
          <a:p>
            <a:pPr lvl="1"/>
            <a:r>
              <a:rPr lang="en-US" sz="2200" dirty="0" smtClean="0"/>
              <a:t>Real traffic rates assigned using a 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sz="2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/>
              <a:t> goodness of fit test</a:t>
            </a:r>
          </a:p>
          <a:p>
            <a:pPr lvl="1"/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0.05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0.1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 of </a:t>
            </a:r>
            <a:r>
              <a:rPr lang="en-US" dirty="0" smtClean="0"/>
              <a:t>sensors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 descr="sens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0738" y="909432"/>
            <a:ext cx="6727488" cy="528816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4613" y="1511300"/>
            <a:ext cx="8991600" cy="46148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Communications over Public Channels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692458"/>
            <a:ext cx="9144000" cy="5489267"/>
          </a:xfrm>
        </p:spPr>
        <p:txBody>
          <a:bodyPr/>
          <a:lstStyle/>
          <a:p>
            <a:pPr lvl="0">
              <a:defRPr/>
            </a:pPr>
            <a:endParaRPr lang="en-US" sz="2200" dirty="0" smtClean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772575" y="2774364"/>
            <a:ext cx="685800" cy="1141631"/>
            <a:chOff x="5181600" y="2809875"/>
            <a:chExt cx="685800" cy="1141631"/>
          </a:xfrm>
        </p:grpSpPr>
        <p:sp>
          <p:nvSpPr>
            <p:cNvPr id="55" name="Oval 54"/>
            <p:cNvSpPr/>
            <p:nvPr/>
          </p:nvSpPr>
          <p:spPr>
            <a:xfrm>
              <a:off x="5343525" y="2809875"/>
              <a:ext cx="409575" cy="4191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181600" y="3305175"/>
              <a:ext cx="68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Alice</a:t>
              </a:r>
            </a:p>
            <a:p>
              <a:pPr algn="ctr"/>
              <a:r>
                <a:rPr lang="en-US" dirty="0" err="1" smtClean="0"/>
                <a:t>K</a:t>
              </a:r>
              <a:r>
                <a:rPr lang="en-US" baseline="-25000" dirty="0" err="1" smtClean="0"/>
                <a:t>enc</a:t>
              </a:r>
              <a:endParaRPr lang="en-US" baseline="-250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012587" y="2784536"/>
            <a:ext cx="609600" cy="1094006"/>
            <a:chOff x="8134350" y="2828925"/>
            <a:chExt cx="609600" cy="1094006"/>
          </a:xfrm>
        </p:grpSpPr>
        <p:sp>
          <p:nvSpPr>
            <p:cNvPr id="58" name="Oval 57"/>
            <p:cNvSpPr/>
            <p:nvPr/>
          </p:nvSpPr>
          <p:spPr>
            <a:xfrm>
              <a:off x="8248650" y="2828925"/>
              <a:ext cx="409575" cy="4191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134350" y="32766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Bob</a:t>
              </a:r>
            </a:p>
            <a:p>
              <a:pPr algn="ctr"/>
              <a:r>
                <a:rPr lang="en-US" dirty="0" err="1" smtClean="0"/>
                <a:t>K</a:t>
              </a:r>
              <a:r>
                <a:rPr lang="en-US" baseline="-25000" dirty="0" err="1" smtClean="0"/>
                <a:t>dec</a:t>
              </a:r>
              <a:endParaRPr lang="en-US" baseline="-25000" dirty="0"/>
            </a:p>
          </p:txBody>
        </p:sp>
      </p:grpSp>
      <p:cxnSp>
        <p:nvCxnSpPr>
          <p:cNvPr id="60" name="Straight Arrow Connector 59"/>
          <p:cNvCxnSpPr/>
          <p:nvPr/>
        </p:nvCxnSpPr>
        <p:spPr>
          <a:xfrm flipV="1">
            <a:off x="2439325" y="3009530"/>
            <a:ext cx="3588613" cy="296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3985797" y="3789989"/>
            <a:ext cx="685800" cy="819540"/>
            <a:chOff x="3985797" y="3789989"/>
            <a:chExt cx="685800" cy="819540"/>
          </a:xfrm>
        </p:grpSpPr>
        <p:sp>
          <p:nvSpPr>
            <p:cNvPr id="77" name="TextBox 76"/>
            <p:cNvSpPr txBox="1"/>
            <p:nvPr/>
          </p:nvSpPr>
          <p:spPr>
            <a:xfrm>
              <a:off x="3985797" y="4240197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Eve</a:t>
              </a:r>
              <a:endParaRPr lang="en-US" dirty="0"/>
            </a:p>
          </p:txBody>
        </p:sp>
        <p:pic>
          <p:nvPicPr>
            <p:cNvPr id="78" name="Picture 2" descr="C:\Users\wkozma\AppData\Local\Microsoft\Windows\Temporary Internet Files\Content.IE5\BO2U0VAI\MCj0187159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143" y="3789989"/>
              <a:ext cx="520789" cy="427038"/>
            </a:xfrm>
            <a:prstGeom prst="rect">
              <a:avLst/>
            </a:prstGeom>
            <a:noFill/>
          </p:spPr>
        </p:pic>
      </p:grpSp>
      <p:grpSp>
        <p:nvGrpSpPr>
          <p:cNvPr id="82" name="Group 81"/>
          <p:cNvGrpSpPr/>
          <p:nvPr/>
        </p:nvGrpSpPr>
        <p:grpSpPr>
          <a:xfrm>
            <a:off x="2743351" y="2522996"/>
            <a:ext cx="1265622" cy="304808"/>
            <a:chOff x="2271723" y="2820232"/>
            <a:chExt cx="1265622" cy="304808"/>
          </a:xfrm>
        </p:grpSpPr>
        <p:grpSp>
          <p:nvGrpSpPr>
            <p:cNvPr id="83" name="Group 13"/>
            <p:cNvGrpSpPr>
              <a:grpSpLocks/>
            </p:cNvGrpSpPr>
            <p:nvPr/>
          </p:nvGrpSpPr>
          <p:grpSpPr bwMode="auto">
            <a:xfrm>
              <a:off x="2271723" y="2820232"/>
              <a:ext cx="1265622" cy="304808"/>
              <a:chOff x="3500437" y="1905000"/>
              <a:chExt cx="1371600" cy="307777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500437" y="1905000"/>
                <a:ext cx="1371600" cy="30460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3810892" y="2058095"/>
                <a:ext cx="304604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Box 11"/>
              <p:cNvSpPr txBox="1">
                <a:spLocks noChangeArrowheads="1"/>
              </p:cNvSpPr>
              <p:nvPr/>
            </p:nvSpPr>
            <p:spPr bwMode="auto">
              <a:xfrm>
                <a:off x="3505201" y="1905000"/>
                <a:ext cx="5334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/>
                  <a:t>hdr</a:t>
                </a:r>
                <a:endParaRPr lang="en-US" sz="1400" baseline="-25000" dirty="0"/>
              </a:p>
            </p:txBody>
          </p:sp>
          <p:sp>
            <p:nvSpPr>
              <p:cNvPr id="88" name="TextBox 12"/>
              <p:cNvSpPr txBox="1">
                <a:spLocks noChangeArrowheads="1"/>
              </p:cNvSpPr>
              <p:nvPr/>
            </p:nvSpPr>
            <p:spPr bwMode="auto">
              <a:xfrm>
                <a:off x="3962400" y="1905000"/>
                <a:ext cx="838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 smtClean="0"/>
                  <a:t>payloa</a:t>
                </a:r>
                <a:endParaRPr lang="en-US" sz="1400" baseline="-25000" dirty="0"/>
              </a:p>
            </p:txBody>
          </p:sp>
        </p:grpSp>
        <p:pic>
          <p:nvPicPr>
            <p:cNvPr id="84" name="Picture 83" descr="Screen Shot 2012-06-12 at 1.16.16 PM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97993" y="2821803"/>
              <a:ext cx="839352" cy="300094"/>
            </a:xfrm>
            <a:prstGeom prst="rect">
              <a:avLst/>
            </a:prstGeom>
          </p:spPr>
        </p:pic>
      </p:grpSp>
      <p:grpSp>
        <p:nvGrpSpPr>
          <p:cNvPr id="89" name="Group 88"/>
          <p:cNvGrpSpPr/>
          <p:nvPr/>
        </p:nvGrpSpPr>
        <p:grpSpPr>
          <a:xfrm>
            <a:off x="4296943" y="2531874"/>
            <a:ext cx="1265622" cy="304808"/>
            <a:chOff x="2271723" y="2820232"/>
            <a:chExt cx="1265622" cy="304808"/>
          </a:xfrm>
        </p:grpSpPr>
        <p:grpSp>
          <p:nvGrpSpPr>
            <p:cNvPr id="90" name="Group 13"/>
            <p:cNvGrpSpPr>
              <a:grpSpLocks/>
            </p:cNvGrpSpPr>
            <p:nvPr/>
          </p:nvGrpSpPr>
          <p:grpSpPr bwMode="auto">
            <a:xfrm>
              <a:off x="2271723" y="2820232"/>
              <a:ext cx="1265622" cy="304808"/>
              <a:chOff x="3500437" y="1905000"/>
              <a:chExt cx="1371600" cy="30777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500437" y="1905000"/>
                <a:ext cx="1371600" cy="30460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5400000">
                <a:off x="3810892" y="2058095"/>
                <a:ext cx="304604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TextBox 11"/>
              <p:cNvSpPr txBox="1">
                <a:spLocks noChangeArrowheads="1"/>
              </p:cNvSpPr>
              <p:nvPr/>
            </p:nvSpPr>
            <p:spPr bwMode="auto">
              <a:xfrm>
                <a:off x="3505201" y="1905000"/>
                <a:ext cx="5334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/>
                  <a:t>hdr</a:t>
                </a:r>
                <a:endParaRPr lang="en-US" sz="1400" baseline="-25000" dirty="0"/>
              </a:p>
            </p:txBody>
          </p:sp>
          <p:sp>
            <p:nvSpPr>
              <p:cNvPr id="95" name="TextBox 12"/>
              <p:cNvSpPr txBox="1">
                <a:spLocks noChangeArrowheads="1"/>
              </p:cNvSpPr>
              <p:nvPr/>
            </p:nvSpPr>
            <p:spPr bwMode="auto">
              <a:xfrm>
                <a:off x="3962400" y="1905000"/>
                <a:ext cx="838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 smtClean="0"/>
                  <a:t>payloa</a:t>
                </a:r>
                <a:endParaRPr lang="en-US" sz="1400" baseline="-25000" dirty="0"/>
              </a:p>
            </p:txBody>
          </p:sp>
        </p:grpSp>
        <p:pic>
          <p:nvPicPr>
            <p:cNvPr id="91" name="Picture 90" descr="Screen Shot 2012-06-12 at 1.16.16 PM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97993" y="2821803"/>
              <a:ext cx="839352" cy="30009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rate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4613" y="5477522"/>
            <a:ext cx="8991600" cy="648641"/>
          </a:xfrm>
        </p:spPr>
        <p:txBody>
          <a:bodyPr/>
          <a:lstStyle/>
          <a:p>
            <a:endParaRPr lang="en-US" sz="22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ra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2638" y="898283"/>
            <a:ext cx="6733120" cy="5350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delay </a:t>
            </a:r>
            <a:r>
              <a:rPr lang="en-US" dirty="0" err="1" smtClean="0"/>
              <a:t>vs</a:t>
            </a:r>
            <a:r>
              <a:rPr lang="en-US" dirty="0" smtClean="0"/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4613" y="5477522"/>
            <a:ext cx="8991600" cy="648641"/>
          </a:xfrm>
        </p:spPr>
        <p:txBody>
          <a:bodyPr/>
          <a:lstStyle/>
          <a:p>
            <a:endParaRPr lang="en-US" sz="22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dela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6810" y="934989"/>
            <a:ext cx="6918494" cy="5313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4613" y="870012"/>
            <a:ext cx="8991600" cy="5256151"/>
          </a:xfrm>
        </p:spPr>
        <p:txBody>
          <a:bodyPr/>
          <a:lstStyle/>
          <a:p>
            <a:r>
              <a:rPr lang="en-US" sz="2200" dirty="0" smtClean="0"/>
              <a:t>We addressed the problem of hiding contextual information in </a:t>
            </a:r>
            <a:r>
              <a:rPr lang="en-US" sz="2200" dirty="0" smtClean="0"/>
              <a:t>WSNs in a</a:t>
            </a:r>
          </a:p>
          <a:p>
            <a:r>
              <a:rPr lang="en-US" sz="2200" dirty="0" smtClean="0"/>
              <a:t>resource efficient manner</a:t>
            </a:r>
          </a:p>
          <a:p>
            <a:endParaRPr lang="en-US" sz="2200" dirty="0" smtClean="0"/>
          </a:p>
          <a:p>
            <a:r>
              <a:rPr lang="en-US" sz="2200" dirty="0" smtClean="0"/>
              <a:t>We proposed a mechanism that generates bogus traffic from a </a:t>
            </a:r>
            <a:r>
              <a:rPr lang="en-US" sz="2200" dirty="0" smtClean="0"/>
              <a:t>fixed subset </a:t>
            </a:r>
          </a:p>
          <a:p>
            <a:r>
              <a:rPr lang="en-US" sz="2200" dirty="0" smtClean="0"/>
              <a:t>bogus </a:t>
            </a:r>
            <a:r>
              <a:rPr lang="en-US" sz="2200" dirty="0" smtClean="0"/>
              <a:t>sources</a:t>
            </a:r>
          </a:p>
          <a:p>
            <a:endParaRPr lang="en-US" sz="2200" dirty="0" smtClean="0"/>
          </a:p>
          <a:p>
            <a:r>
              <a:rPr lang="en-US" sz="2200" dirty="0" smtClean="0"/>
              <a:t>The number of bogus sources was minimized by forming a minimum </a:t>
            </a:r>
          </a:p>
          <a:p>
            <a:r>
              <a:rPr lang="en-US" sz="2200" dirty="0" smtClean="0"/>
              <a:t>connected dominating set that covers the WSN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We showed that (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200" dirty="0" smtClean="0"/>
              <a:t>)-</a:t>
            </a:r>
            <a:r>
              <a:rPr lang="en-US" sz="2200" dirty="0" err="1" smtClean="0"/>
              <a:t>unobservability</a:t>
            </a:r>
            <a:r>
              <a:rPr lang="en-US" sz="2200" dirty="0" smtClean="0"/>
              <a:t> can be satisfied by </a:t>
            </a:r>
            <a:r>
              <a:rPr lang="en-US" sz="2200" dirty="0" smtClean="0"/>
              <a:t>regulating the </a:t>
            </a:r>
          </a:p>
          <a:p>
            <a:r>
              <a:rPr lang="en-US" sz="2200" dirty="0" smtClean="0"/>
              <a:t>transmission rates of bogus and real traffic sources</a:t>
            </a:r>
            <a:endParaRPr lang="en-US" sz="2200" dirty="0" smtClean="0"/>
          </a:p>
          <a:p>
            <a:endParaRPr lang="en-US" sz="22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4613" y="870012"/>
            <a:ext cx="8991600" cy="5256151"/>
          </a:xfrm>
        </p:spPr>
        <p:txBody>
          <a:bodyPr/>
          <a:lstStyle/>
          <a:p>
            <a:endParaRPr lang="en-US" sz="2200" dirty="0" smtClean="0"/>
          </a:p>
          <a:p>
            <a:r>
              <a:rPr lang="en-US" sz="2200" dirty="0" smtClean="0"/>
              <a:t>Reduce the number of tests required to select transmission rates</a:t>
            </a:r>
          </a:p>
          <a:p>
            <a:endParaRPr lang="en-US" sz="2200" dirty="0" smtClean="0"/>
          </a:p>
          <a:p>
            <a:r>
              <a:rPr lang="en-US" sz="2200" dirty="0" smtClean="0"/>
              <a:t>Generation and schedule algorithms to use multiple MCDS</a:t>
            </a:r>
          </a:p>
          <a:p>
            <a:endParaRPr lang="en-US" sz="2200" dirty="0" smtClean="0"/>
          </a:p>
          <a:p>
            <a:r>
              <a:rPr lang="en-US" sz="2200" dirty="0" smtClean="0"/>
              <a:t>Derive analytical delay bounds when routing occurs over multiple MCDS</a:t>
            </a:r>
          </a:p>
          <a:p>
            <a:endParaRPr lang="en-US" sz="2200" dirty="0" smtClean="0"/>
          </a:p>
          <a:p>
            <a:r>
              <a:rPr lang="en-US" sz="2200" dirty="0" smtClean="0"/>
              <a:t>Ensure that packets are delivered in timely manner (avoiding cycles, long </a:t>
            </a:r>
          </a:p>
          <a:p>
            <a:r>
              <a:rPr lang="en-US" sz="2200" dirty="0" smtClean="0"/>
              <a:t>routes, etc)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Insufficiency of Cryptographic Methods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692458"/>
            <a:ext cx="9144000" cy="1225119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Communication attributes remain exposed</a:t>
            </a:r>
          </a:p>
          <a:p>
            <a:pPr marL="457200" lvl="1" indent="0">
              <a:buNone/>
            </a:pPr>
            <a:r>
              <a:rPr lang="en-US" dirty="0" smtClean="0"/>
              <a:t>Headers, control packets, packet sizes, inter-packet timings, total bytes </a:t>
            </a:r>
          </a:p>
          <a:p>
            <a:pPr marL="57150" indent="0"/>
            <a:r>
              <a:rPr lang="en-US" dirty="0" smtClean="0"/>
              <a:t>Leads to leakage of </a:t>
            </a:r>
            <a:r>
              <a:rPr lang="en-US" dirty="0" smtClean="0">
                <a:solidFill>
                  <a:srgbClr val="0000FF"/>
                </a:solidFill>
              </a:rPr>
              <a:t>contextual information</a:t>
            </a: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44"/>
          <p:cNvGrpSpPr/>
          <p:nvPr/>
        </p:nvGrpSpPr>
        <p:grpSpPr>
          <a:xfrm>
            <a:off x="423169" y="2765486"/>
            <a:ext cx="685800" cy="864632"/>
            <a:chOff x="5181600" y="2809875"/>
            <a:chExt cx="685800" cy="864632"/>
          </a:xfrm>
        </p:grpSpPr>
        <p:sp>
          <p:nvSpPr>
            <p:cNvPr id="55" name="Oval 54"/>
            <p:cNvSpPr/>
            <p:nvPr/>
          </p:nvSpPr>
          <p:spPr>
            <a:xfrm>
              <a:off x="5343525" y="2809875"/>
              <a:ext cx="409575" cy="4191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181600" y="3305175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Alice</a:t>
              </a:r>
              <a:endParaRPr lang="en-US" dirty="0"/>
            </a:p>
          </p:txBody>
        </p:sp>
      </p:grpSp>
      <p:cxnSp>
        <p:nvCxnSpPr>
          <p:cNvPr id="60" name="Straight Arrow Connector 59"/>
          <p:cNvCxnSpPr/>
          <p:nvPr/>
        </p:nvCxnSpPr>
        <p:spPr>
          <a:xfrm flipV="1">
            <a:off x="1109709" y="3039122"/>
            <a:ext cx="2908639" cy="59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66"/>
          <p:cNvGrpSpPr/>
          <p:nvPr/>
        </p:nvGrpSpPr>
        <p:grpSpPr>
          <a:xfrm>
            <a:off x="1209676" y="2464447"/>
            <a:ext cx="1266824" cy="127000"/>
            <a:chOff x="5981700" y="2171700"/>
            <a:chExt cx="374650" cy="1270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981700" y="2171700"/>
              <a:ext cx="0" cy="1270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356350" y="2171700"/>
              <a:ext cx="0" cy="1270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981700" y="2222500"/>
              <a:ext cx="37465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0"/>
          <p:cNvGrpSpPr/>
          <p:nvPr/>
        </p:nvGrpSpPr>
        <p:grpSpPr>
          <a:xfrm>
            <a:off x="2494655" y="2464447"/>
            <a:ext cx="358775" cy="127000"/>
            <a:chOff x="5981700" y="2171700"/>
            <a:chExt cx="374650" cy="12700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981700" y="2171700"/>
              <a:ext cx="0" cy="1270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356350" y="2171700"/>
              <a:ext cx="0" cy="1270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981700" y="2222500"/>
              <a:ext cx="37465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523877" y="1996982"/>
            <a:ext cx="688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Packet size</a:t>
            </a:r>
            <a:endParaRPr lang="en-US" sz="1100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2216952" y="2017666"/>
            <a:ext cx="101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Inter-arrival time</a:t>
            </a:r>
            <a:endParaRPr lang="en-US" sz="1100" i="1" dirty="0"/>
          </a:p>
        </p:txBody>
      </p:sp>
      <p:grpSp>
        <p:nvGrpSpPr>
          <p:cNvPr id="82" name="Group 81"/>
          <p:cNvGrpSpPr/>
          <p:nvPr/>
        </p:nvGrpSpPr>
        <p:grpSpPr>
          <a:xfrm>
            <a:off x="2151448" y="3444870"/>
            <a:ext cx="685800" cy="801784"/>
            <a:chOff x="2494348" y="3559170"/>
            <a:chExt cx="685800" cy="801784"/>
          </a:xfrm>
        </p:grpSpPr>
        <p:sp>
          <p:nvSpPr>
            <p:cNvPr id="77" name="TextBox 76"/>
            <p:cNvSpPr txBox="1"/>
            <p:nvPr/>
          </p:nvSpPr>
          <p:spPr>
            <a:xfrm>
              <a:off x="2494348" y="3991622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Eve</a:t>
              </a:r>
              <a:endParaRPr lang="en-US" dirty="0"/>
            </a:p>
          </p:txBody>
        </p:sp>
        <p:pic>
          <p:nvPicPr>
            <p:cNvPr id="78" name="Picture 2" descr="C:\Users\wkozma\AppData\Local\Microsoft\Windows\Temporary Internet Files\Content.IE5\BO2U0VAI\MCj0187159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4449" y="3559170"/>
              <a:ext cx="520789" cy="427038"/>
            </a:xfrm>
            <a:prstGeom prst="rect">
              <a:avLst/>
            </a:prstGeom>
            <a:noFill/>
          </p:spPr>
        </p:pic>
      </p:grpSp>
      <p:pic>
        <p:nvPicPr>
          <p:cNvPr id="37" name="Picture 2" descr="C:\Documents and Settings\aaproano\Local Settings\Temporary Internet Files\Content.IE5\LH60HK0A\MC90034999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70976">
            <a:off x="4244959" y="2515758"/>
            <a:ext cx="566547" cy="953594"/>
          </a:xfrm>
          <a:prstGeom prst="rect">
            <a:avLst/>
          </a:prstGeom>
          <a:noFill/>
        </p:spPr>
      </p:pic>
      <p:grpSp>
        <p:nvGrpSpPr>
          <p:cNvPr id="43" name="Group 42"/>
          <p:cNvGrpSpPr/>
          <p:nvPr/>
        </p:nvGrpSpPr>
        <p:grpSpPr>
          <a:xfrm>
            <a:off x="1214403" y="2624334"/>
            <a:ext cx="1265622" cy="304808"/>
            <a:chOff x="2271723" y="2820232"/>
            <a:chExt cx="1265622" cy="304808"/>
          </a:xfrm>
        </p:grpSpPr>
        <p:grpSp>
          <p:nvGrpSpPr>
            <p:cNvPr id="44" name="Group 13"/>
            <p:cNvGrpSpPr>
              <a:grpSpLocks/>
            </p:cNvGrpSpPr>
            <p:nvPr/>
          </p:nvGrpSpPr>
          <p:grpSpPr bwMode="auto">
            <a:xfrm>
              <a:off x="2271723" y="2820232"/>
              <a:ext cx="1265622" cy="304808"/>
              <a:chOff x="3500437" y="1905000"/>
              <a:chExt cx="1371600" cy="307777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500437" y="1905000"/>
                <a:ext cx="1371600" cy="30460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3810892" y="2058095"/>
                <a:ext cx="304604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11"/>
              <p:cNvSpPr txBox="1">
                <a:spLocks noChangeArrowheads="1"/>
              </p:cNvSpPr>
              <p:nvPr/>
            </p:nvSpPr>
            <p:spPr bwMode="auto">
              <a:xfrm>
                <a:off x="3505201" y="1905000"/>
                <a:ext cx="5334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/>
                  <a:t>hdr</a:t>
                </a:r>
                <a:endParaRPr lang="en-US" sz="1400" baseline="-25000" dirty="0"/>
              </a:p>
            </p:txBody>
          </p:sp>
          <p:sp>
            <p:nvSpPr>
              <p:cNvPr id="50" name="TextBox 12"/>
              <p:cNvSpPr txBox="1">
                <a:spLocks noChangeArrowheads="1"/>
              </p:cNvSpPr>
              <p:nvPr/>
            </p:nvSpPr>
            <p:spPr bwMode="auto">
              <a:xfrm>
                <a:off x="3962400" y="1905000"/>
                <a:ext cx="838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 smtClean="0"/>
                  <a:t>payloa</a:t>
                </a:r>
                <a:endParaRPr lang="en-US" sz="1400" baseline="-25000" dirty="0"/>
              </a:p>
            </p:txBody>
          </p:sp>
        </p:grpSp>
        <p:pic>
          <p:nvPicPr>
            <p:cNvPr id="45" name="Picture 44" descr="Screen Shot 2012-06-12 at 1.16.16 PM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97993" y="2821803"/>
              <a:ext cx="839352" cy="300094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/>
        </p:nvGrpSpPr>
        <p:grpSpPr>
          <a:xfrm>
            <a:off x="2857662" y="2624850"/>
            <a:ext cx="1265622" cy="304808"/>
            <a:chOff x="2271723" y="2820232"/>
            <a:chExt cx="1265622" cy="304808"/>
          </a:xfrm>
        </p:grpSpPr>
        <p:grpSp>
          <p:nvGrpSpPr>
            <p:cNvPr id="53" name="Group 13"/>
            <p:cNvGrpSpPr>
              <a:grpSpLocks/>
            </p:cNvGrpSpPr>
            <p:nvPr/>
          </p:nvGrpSpPr>
          <p:grpSpPr bwMode="auto">
            <a:xfrm>
              <a:off x="2271723" y="2820232"/>
              <a:ext cx="1265622" cy="304808"/>
              <a:chOff x="3500437" y="1905000"/>
              <a:chExt cx="1371600" cy="307777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3500437" y="1905000"/>
                <a:ext cx="1371600" cy="30460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rot="5400000">
                <a:off x="3810892" y="2058095"/>
                <a:ext cx="304604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11"/>
              <p:cNvSpPr txBox="1">
                <a:spLocks noChangeArrowheads="1"/>
              </p:cNvSpPr>
              <p:nvPr/>
            </p:nvSpPr>
            <p:spPr bwMode="auto">
              <a:xfrm>
                <a:off x="3505201" y="1905000"/>
                <a:ext cx="5334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/>
                  <a:t>hdr</a:t>
                </a:r>
                <a:endParaRPr lang="en-US" sz="1400" baseline="-25000" dirty="0"/>
              </a:p>
            </p:txBody>
          </p:sp>
          <p:sp>
            <p:nvSpPr>
              <p:cNvPr id="79" name="TextBox 12"/>
              <p:cNvSpPr txBox="1">
                <a:spLocks noChangeArrowheads="1"/>
              </p:cNvSpPr>
              <p:nvPr/>
            </p:nvSpPr>
            <p:spPr bwMode="auto">
              <a:xfrm>
                <a:off x="3962400" y="1905000"/>
                <a:ext cx="838200" cy="238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400" baseline="-25000" dirty="0"/>
              </a:p>
            </p:txBody>
          </p:sp>
        </p:grpSp>
        <p:pic>
          <p:nvPicPr>
            <p:cNvPr id="54" name="Picture 53" descr="Screen Shot 2012-06-12 at 1.16.16 PM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97993" y="2821803"/>
              <a:ext cx="839352" cy="300094"/>
            </a:xfrm>
            <a:prstGeom prst="rect">
              <a:avLst/>
            </a:prstGeom>
          </p:spPr>
        </p:pic>
      </p:grpSp>
      <p:grpSp>
        <p:nvGrpSpPr>
          <p:cNvPr id="81" name="Group 80"/>
          <p:cNvGrpSpPr/>
          <p:nvPr/>
        </p:nvGrpSpPr>
        <p:grpSpPr>
          <a:xfrm>
            <a:off x="4701168" y="1672539"/>
            <a:ext cx="3269606" cy="1504892"/>
            <a:chOff x="4701168" y="1672539"/>
            <a:chExt cx="3269606" cy="1504892"/>
          </a:xfrm>
        </p:grpSpPr>
        <p:grpSp>
          <p:nvGrpSpPr>
            <p:cNvPr id="38" name="Group 37"/>
            <p:cNvGrpSpPr/>
            <p:nvPr/>
          </p:nvGrpSpPr>
          <p:grpSpPr>
            <a:xfrm>
              <a:off x="4701168" y="1672539"/>
              <a:ext cx="3269606" cy="1504892"/>
              <a:chOff x="4852089" y="1956624"/>
              <a:chExt cx="3269606" cy="1504892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5739164" y="1956624"/>
                <a:ext cx="2382531" cy="1254799"/>
              </a:xfrm>
              <a:prstGeom prst="rect">
                <a:avLst/>
              </a:prstGeom>
            </p:spPr>
          </p:pic>
          <p:cxnSp>
            <p:nvCxnSpPr>
              <p:cNvPr id="34" name="Straight Connector 33"/>
              <p:cNvCxnSpPr/>
              <p:nvPr/>
            </p:nvCxnSpPr>
            <p:spPr>
              <a:xfrm flipV="1">
                <a:off x="4852089" y="2884061"/>
                <a:ext cx="1379635" cy="57745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5993599" y="2653365"/>
                <a:ext cx="476249" cy="342900"/>
              </a:xfrm>
              <a:prstGeom prst="rect">
                <a:avLst/>
              </a:prstGeom>
            </p:spPr>
          </p:pic>
        </p:grpSp>
        <p:sp>
          <p:nvSpPr>
            <p:cNvPr id="80" name="Rectangle 33"/>
            <p:cNvSpPr>
              <a:spLocks noChangeArrowheads="1"/>
            </p:cNvSpPr>
            <p:nvPr/>
          </p:nvSpPr>
          <p:spPr bwMode="auto">
            <a:xfrm>
              <a:off x="6370312" y="2134592"/>
              <a:ext cx="9541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I</a:t>
              </a:r>
              <a:r>
                <a:rPr lang="en-US" dirty="0" smtClean="0"/>
                <a:t>nternet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168933" y="3820084"/>
            <a:ext cx="5755992" cy="2237816"/>
            <a:chOff x="3168933" y="3820084"/>
            <a:chExt cx="5755992" cy="2237816"/>
          </a:xfrm>
        </p:grpSpPr>
        <p:sp>
          <p:nvSpPr>
            <p:cNvPr id="83" name="Rectangle 82"/>
            <p:cNvSpPr/>
            <p:nvPr/>
          </p:nvSpPr>
          <p:spPr>
            <a:xfrm>
              <a:off x="3193613" y="3823708"/>
              <a:ext cx="5712262" cy="20108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Alice communicated with Bob at 10:00</a:t>
              </a:r>
            </a:p>
            <a:p>
              <a:endParaRPr lang="en-US" sz="2000" baseline="-25000" dirty="0" smtClean="0">
                <a:latin typeface="+mj-lt"/>
              </a:endParaRPr>
            </a:p>
            <a:p>
              <a:r>
                <a:rPr lang="en-US" sz="2000" dirty="0" smtClean="0">
                  <a:latin typeface="+mj-lt"/>
                </a:rPr>
                <a:t>Alice typed </a:t>
              </a:r>
              <a:r>
                <a:rPr lang="en-US" sz="2000" dirty="0" err="1" smtClean="0">
                  <a:latin typeface="+mj-lt"/>
                </a:rPr>
                <a:t>pswd</a:t>
              </a:r>
              <a:r>
                <a:rPr lang="en-US" sz="2000" dirty="0" smtClean="0">
                  <a:latin typeface="+mj-lt"/>
                </a:rPr>
                <a:t> XYZ (Keystroke analysis over SSH)</a:t>
              </a:r>
            </a:p>
            <a:p>
              <a:r>
                <a:rPr lang="en-US" sz="2000" dirty="0" smtClean="0">
                  <a:latin typeface="+mj-lt"/>
                </a:rPr>
                <a:t>[</a:t>
              </a:r>
              <a:r>
                <a:rPr lang="en-US" sz="2000" dirty="0" smtClean="0">
                  <a:latin typeface="Times New Roman"/>
                  <a:ea typeface="ＭＳ 明朝"/>
                  <a:cs typeface="Times New Roman"/>
                </a:rPr>
                <a:t>Wright et. al 2001</a:t>
              </a:r>
              <a:r>
                <a:rPr lang="en-US" sz="2000" dirty="0" smtClean="0">
                  <a:latin typeface="+mj-lt"/>
                </a:rPr>
                <a:t>]</a:t>
              </a:r>
            </a:p>
            <a:p>
              <a:endParaRPr lang="en-US" sz="2000" baseline="-25000" dirty="0" smtClean="0">
                <a:latin typeface="+mj-lt"/>
              </a:endParaRPr>
            </a:p>
            <a:p>
              <a:r>
                <a:rPr lang="en-US" sz="2000" dirty="0" smtClean="0">
                  <a:latin typeface="+mj-lt"/>
                </a:rPr>
                <a:t>Alice accessed website xyz.com (HTTP object sig.)</a:t>
              </a:r>
            </a:p>
            <a:p>
              <a:r>
                <a:rPr lang="en-US" dirty="0" smtClean="0">
                  <a:latin typeface="Times New Roman"/>
                  <a:ea typeface="ＭＳ 明朝"/>
                  <a:cs typeface="Times New Roman"/>
                </a:rPr>
                <a:t>[Sun et al., 2002]</a:t>
              </a:r>
              <a:endParaRPr lang="en-US" dirty="0"/>
            </a:p>
          </p:txBody>
        </p:sp>
        <p:sp>
          <p:nvSpPr>
            <p:cNvPr id="84" name="Rectangular Callout 83"/>
            <p:cNvSpPr/>
            <p:nvPr/>
          </p:nvSpPr>
          <p:spPr>
            <a:xfrm>
              <a:off x="3168933" y="3820084"/>
              <a:ext cx="5755992" cy="2237816"/>
            </a:xfrm>
            <a:prstGeom prst="wedgeRectCallout">
              <a:avLst>
                <a:gd name="adj1" fmla="val -60188"/>
                <a:gd name="adj2" fmla="val -50928"/>
              </a:avLst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254808" y="347190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dirty="0" smtClean="0"/>
              <a:t>Contextual Information in WSN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142874" y="962026"/>
            <a:ext cx="4533901" cy="5153024"/>
          </a:xfrm>
        </p:spPr>
        <p:txBody>
          <a:bodyPr/>
          <a:lstStyle/>
          <a:p>
            <a:pPr lvl="0">
              <a:defRPr/>
            </a:pPr>
            <a:r>
              <a:rPr lang="en-US" sz="2200" dirty="0" smtClean="0"/>
              <a:t>Types of contextual information:</a:t>
            </a:r>
          </a:p>
          <a:p>
            <a:pPr lvl="0">
              <a:defRPr/>
            </a:pPr>
            <a:endParaRPr lang="en-US" sz="2200" baseline="-25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 smtClean="0"/>
              <a:t>Event location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2200" baseline="-25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 smtClean="0"/>
              <a:t>Event time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2200" baseline="-25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 smtClean="0"/>
              <a:t>Source-sink path</a:t>
            </a:r>
          </a:p>
          <a:p>
            <a:pPr lvl="0">
              <a:buFont typeface="Arial" pitchFamily="34" charset="0"/>
              <a:buChar char="•"/>
              <a:defRPr/>
            </a:pPr>
            <a:endParaRPr lang="en-US" sz="2200" baseline="-25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 smtClean="0"/>
              <a:t>Sink location</a:t>
            </a:r>
          </a:p>
          <a:p>
            <a:pPr lvl="0">
              <a:buFont typeface="Arial" pitchFamily="34" charset="0"/>
              <a:buChar char="•"/>
              <a:defRPr/>
            </a:pPr>
            <a:endParaRPr lang="en-US" sz="2200" baseline="-25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dirty="0" smtClean="0"/>
              <a:t>Event type</a:t>
            </a:r>
          </a:p>
          <a:p>
            <a:pPr lvl="0">
              <a:buFont typeface="Arial" pitchFamily="34" charset="0"/>
              <a:buChar char="•"/>
              <a:defRPr/>
            </a:pPr>
            <a:endParaRPr lang="en-US" sz="2200" baseline="-25000" dirty="0" smtClean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5979795" y="191452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429250" y="380047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745480" y="300037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229225" y="173926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267325" y="246887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895850" y="329564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486650" y="172021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198995" y="423671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037195" y="227456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612255" y="158876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128510" y="236219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383655" y="367474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839075" y="301942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351395" y="362521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347460" y="252602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800850" y="312038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431280" y="428624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Documents and Settings\aaproano\Local Settings\Temporary Internet Files\Content.IE5\LH60HK0A\MC9003499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0976">
            <a:off x="8302054" y="3483424"/>
            <a:ext cx="566547" cy="953594"/>
          </a:xfrm>
          <a:prstGeom prst="rect">
            <a:avLst/>
          </a:prstGeom>
          <a:noFill/>
        </p:spPr>
      </p:pic>
      <p:cxnSp>
        <p:nvCxnSpPr>
          <p:cNvPr id="93" name="Straight Arrow Connector 92"/>
          <p:cNvCxnSpPr>
            <a:stCxn id="64" idx="6"/>
          </p:cNvCxnSpPr>
          <p:nvPr/>
        </p:nvCxnSpPr>
        <p:spPr>
          <a:xfrm>
            <a:off x="5505450" y="1886902"/>
            <a:ext cx="445770" cy="942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6275070" y="2107882"/>
            <a:ext cx="834390" cy="2924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7418070" y="2587942"/>
            <a:ext cx="430530" cy="414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8126730" y="3273742"/>
            <a:ext cx="384810" cy="2771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 rot="1217084">
            <a:off x="6579870" y="2025015"/>
            <a:ext cx="251460" cy="145415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2476768">
            <a:off x="7582376" y="2568892"/>
            <a:ext cx="251460" cy="145415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 rot="2191940">
            <a:off x="8255792" y="3182302"/>
            <a:ext cx="251460" cy="145415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 rot="730317">
            <a:off x="5590699" y="1714022"/>
            <a:ext cx="251460" cy="145415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6909935" y="4032828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5979260" y="4185228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5891962" y="2411174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5964463" y="1569275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6392071" y="3026693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7103764" y="3498689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5862370" y="3615578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5428844" y="2977865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7114122" y="1884433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7728161" y="2391940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7774027" y="4204464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6861108" y="2430409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7484024" y="3106591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TextBox 210"/>
          <p:cNvSpPr txBox="1"/>
          <p:nvPr/>
        </p:nvSpPr>
        <p:spPr>
          <a:xfrm>
            <a:off x="5140177" y="1979721"/>
            <a:ext cx="301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Oval 211"/>
          <p:cNvSpPr/>
          <p:nvPr/>
        </p:nvSpPr>
        <p:spPr>
          <a:xfrm rot="1112377">
            <a:off x="5033639" y="1535838"/>
            <a:ext cx="594804" cy="798990"/>
          </a:xfrm>
          <a:prstGeom prst="ellipse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316740" y="5232514"/>
            <a:ext cx="3166248" cy="837152"/>
            <a:chOff x="5570128" y="5045227"/>
            <a:chExt cx="3166248" cy="837152"/>
          </a:xfrm>
        </p:grpSpPr>
        <p:sp>
          <p:nvSpPr>
            <p:cNvPr id="48" name="Rectangle 47"/>
            <p:cNvSpPr/>
            <p:nvPr/>
          </p:nvSpPr>
          <p:spPr>
            <a:xfrm>
              <a:off x="5958473" y="5045227"/>
              <a:ext cx="2777903" cy="837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eaLnBrk="0" hangingPunct="0">
                <a:spcBef>
                  <a:spcPct val="20000"/>
                </a:spcBef>
                <a:defRPr/>
              </a:pPr>
              <a:r>
                <a:rPr lang="en-US" sz="2200" dirty="0" smtClean="0">
                  <a:solidFill>
                    <a:prstClr val="black"/>
                  </a:solidFill>
                  <a:latin typeface="Calibri"/>
                  <a:cs typeface="+mn-cs"/>
                </a:rPr>
                <a:t>Legitimate of sensors</a:t>
              </a:r>
              <a:endParaRPr lang="en-US" sz="2200" dirty="0" smtClean="0">
                <a:solidFill>
                  <a:prstClr val="black"/>
                </a:solidFill>
                <a:latin typeface="Calibri"/>
                <a:cs typeface="+mn-cs"/>
              </a:endParaRPr>
            </a:p>
            <a:p>
              <a:pPr marL="342900" lvl="0" indent="-342900" eaLnBrk="0" hangingPunct="0">
                <a:spcBef>
                  <a:spcPct val="20000"/>
                </a:spcBef>
                <a:defRPr/>
              </a:pPr>
              <a:r>
                <a:rPr lang="en-US" sz="2200" dirty="0" smtClean="0">
                  <a:solidFill>
                    <a:prstClr val="black"/>
                  </a:solidFill>
                  <a:latin typeface="Calibri"/>
                  <a:cs typeface="+mn-cs"/>
                </a:rPr>
                <a:t>Adversary </a:t>
              </a:r>
              <a:r>
                <a:rPr lang="en-US" sz="2200" dirty="0" smtClean="0">
                  <a:solidFill>
                    <a:prstClr val="black"/>
                  </a:solidFill>
                  <a:latin typeface="Calibri"/>
                  <a:cs typeface="+mn-cs"/>
                </a:rPr>
                <a:t>sensors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5570128" y="5099661"/>
              <a:ext cx="276225" cy="295275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635901" y="5604567"/>
              <a:ext cx="165735" cy="17716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2" animBg="1"/>
      <p:bldP spid="116" grpId="2" animBg="1"/>
      <p:bldP spid="117" grpId="2" animBg="1"/>
      <p:bldP spid="118" grpId="2" animBg="1"/>
      <p:bldP spid="212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692458"/>
            <a:ext cx="9144000" cy="5681709"/>
          </a:xfrm>
        </p:spPr>
        <p:txBody>
          <a:bodyPr/>
          <a:lstStyle/>
          <a:p>
            <a:pPr lvl="0">
              <a:defRPr/>
            </a:pPr>
            <a:r>
              <a:rPr lang="en-US" sz="2200" dirty="0" smtClean="0"/>
              <a:t>Given a set of sensors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baseline="-25000" dirty="0" smtClean="0"/>
          </a:p>
          <a:p>
            <a:pPr lvl="0">
              <a:defRPr/>
            </a:pPr>
            <a:endParaRPr lang="en-US" sz="2200" baseline="-25000" dirty="0" smtClean="0"/>
          </a:p>
          <a:p>
            <a:pPr lvl="0">
              <a:defRPr/>
            </a:pPr>
            <a:r>
              <a:rPr lang="en-US" sz="2200" dirty="0" smtClean="0"/>
              <a:t>A set of eavesdroppers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2200" dirty="0" smtClean="0"/>
              <a:t> covering the WSN (global adversary)</a:t>
            </a:r>
          </a:p>
          <a:p>
            <a:pPr lvl="0">
              <a:defRPr/>
            </a:pPr>
            <a:endParaRPr lang="en-US" sz="2200" baseline="-25000" dirty="0" smtClean="0"/>
          </a:p>
          <a:p>
            <a:pPr lvl="0">
              <a:defRPr/>
            </a:pPr>
            <a:endParaRPr lang="en-US" sz="2200" baseline="-250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r>
              <a:rPr lang="en-US" sz="2200" dirty="0" smtClean="0"/>
              <a:t>Low cost adversarial sensors </a:t>
            </a:r>
          </a:p>
          <a:p>
            <a:pPr lvl="1">
              <a:defRPr/>
            </a:pPr>
            <a:r>
              <a:rPr lang="en-US" sz="1800" dirty="0" smtClean="0"/>
              <a:t>Cannot distinguish packets from different sources based on AOA, power, RF sig. etc.  </a:t>
            </a:r>
          </a:p>
          <a:p>
            <a:pPr lvl="0">
              <a:defRPr/>
            </a:pPr>
            <a:endParaRPr lang="en-US" sz="2200" baseline="-25000" dirty="0" smtClean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263805" y="1525854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635520" y="2877353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240134" y="3270003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397158" y="1119601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541868" y="1857057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057339" y="3505121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6093948" y="2226338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6905629" y="3395830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7106708" y="1981775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6438139" y="1469782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5252650" y="1332188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6020819" y="3233288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7578878" y="2717165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6740810" y="2704320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4192705" y="2224652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5514448" y="2807342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4093352" y="3443780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5724986" y="1762857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0" name="Picture 2" descr="C:\Documents and Settings\aaproano\Local Settings\Temporary Internet Files\Content.IE5\LH60HK0A\MC9003499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0976">
            <a:off x="4589606" y="2077749"/>
            <a:ext cx="504875" cy="782857"/>
          </a:xfrm>
          <a:prstGeom prst="rect">
            <a:avLst/>
          </a:prstGeom>
          <a:noFill/>
        </p:spPr>
      </p:pic>
      <p:sp>
        <p:nvSpPr>
          <p:cNvPr id="175" name="Oval 174"/>
          <p:cNvSpPr/>
          <p:nvPr/>
        </p:nvSpPr>
        <p:spPr>
          <a:xfrm>
            <a:off x="2805988" y="3241382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6138680" y="2774211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226409" y="2772935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649663" y="3352342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6609799" y="3164066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5622207" y="2356296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838756" y="2306493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979299" y="2577371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4265423" y="3081466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6426520" y="1923865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2132016" y="2158300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257277" y="2827596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851942" y="1473215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233000" y="1955446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5678905" y="3574633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844806" y="1841265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1753956" y="2426702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32305" y="2250601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1717795" y="1759425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730999" y="2742963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6859003" y="2336860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7341591" y="3131269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873274" y="3510253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367906" y="1428149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5198590" y="2011201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842582" y="3082560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5181813" y="2848246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526496" y="1871633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7389059" y="2402454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5080285" y="1623835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64191" y="4938656"/>
            <a:ext cx="8735627" cy="772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/>
              <a:t>Problem: hide contextual information in a </a:t>
            </a:r>
            <a:r>
              <a:rPr lang="en-US" sz="2400" dirty="0" smtClean="0">
                <a:solidFill>
                  <a:srgbClr val="0000FF"/>
                </a:solidFill>
              </a:rPr>
              <a:t>resource-efficient manner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27000" y="3613532"/>
            <a:ext cx="2765234" cy="701731"/>
            <a:chOff x="5570128" y="5045227"/>
            <a:chExt cx="3166248" cy="847169"/>
          </a:xfrm>
        </p:grpSpPr>
        <p:sp>
          <p:nvSpPr>
            <p:cNvPr id="69" name="Rectangle 68"/>
            <p:cNvSpPr/>
            <p:nvPr/>
          </p:nvSpPr>
          <p:spPr>
            <a:xfrm>
              <a:off x="5958473" y="5045227"/>
              <a:ext cx="2777903" cy="8471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eaLnBrk="0" hangingPunct="0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Legitimate of sensors</a:t>
              </a:r>
              <a:endParaRPr lang="en-US" dirty="0" smtClean="0">
                <a:solidFill>
                  <a:prstClr val="black"/>
                </a:solidFill>
                <a:latin typeface="Calibri"/>
                <a:cs typeface="+mn-cs"/>
              </a:endParaRPr>
            </a:p>
            <a:p>
              <a:pPr marL="342900" lvl="0" indent="-342900" eaLnBrk="0" hangingPunct="0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Adversary </a:t>
              </a: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sensors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5570128" y="5099661"/>
              <a:ext cx="276225" cy="295275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635901" y="5604567"/>
              <a:ext cx="165735" cy="17716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Approaches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692458"/>
            <a:ext cx="9144000" cy="5681709"/>
          </a:xfrm>
        </p:spPr>
        <p:txBody>
          <a:bodyPr/>
          <a:lstStyle/>
          <a:p>
            <a:pPr lvl="0">
              <a:defRPr/>
            </a:pPr>
            <a:r>
              <a:rPr lang="en-US" sz="2200" dirty="0" smtClean="0"/>
              <a:t>Normalize traffic patterns observed by the adversary </a:t>
            </a:r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baseline="-25000" dirty="0" smtClean="0"/>
          </a:p>
          <a:p>
            <a:pPr lvl="0">
              <a:defRPr/>
            </a:pPr>
            <a:endParaRPr lang="en-US" sz="2200" baseline="-25000" dirty="0" smtClean="0"/>
          </a:p>
          <a:p>
            <a:pPr lvl="0">
              <a:defRPr/>
            </a:pPr>
            <a:endParaRPr lang="en-US" sz="2200" baseline="-25000" dirty="0" smtClean="0"/>
          </a:p>
          <a:p>
            <a:pPr lvl="0">
              <a:defRPr/>
            </a:pPr>
            <a:r>
              <a:rPr lang="en-US" sz="2200" dirty="0" smtClean="0"/>
              <a:t>Flooding [Mehta et al. 2007]</a:t>
            </a:r>
          </a:p>
          <a:p>
            <a:pPr>
              <a:defRPr/>
            </a:pPr>
            <a:r>
              <a:rPr lang="en-US" sz="2200" dirty="0" smtClean="0"/>
              <a:t>Emulation of events [Mehta et al. 2007]</a:t>
            </a:r>
          </a:p>
          <a:p>
            <a:pPr>
              <a:defRPr/>
            </a:pPr>
            <a:r>
              <a:rPr lang="en-US" sz="2200" dirty="0" smtClean="0"/>
              <a:t>Proxy-based approaches [Yang et al. 2008]</a:t>
            </a:r>
          </a:p>
          <a:p>
            <a:pPr>
              <a:defRPr/>
            </a:pPr>
            <a:r>
              <a:rPr lang="en-US" sz="2200" dirty="0" smtClean="0"/>
              <a:t>Transmission delay reduction [</a:t>
            </a:r>
            <a:r>
              <a:rPr lang="en-US" sz="2200" dirty="0" err="1" smtClean="0"/>
              <a:t>Shao</a:t>
            </a:r>
            <a:r>
              <a:rPr lang="en-US" sz="2200" dirty="0" smtClean="0"/>
              <a:t> et al. 2008]</a:t>
            </a:r>
          </a:p>
          <a:p>
            <a:pPr>
              <a:defRPr/>
            </a:pPr>
            <a:endParaRPr lang="en-US" sz="2200" baseline="-25000" dirty="0" smtClean="0"/>
          </a:p>
          <a:p>
            <a:pPr>
              <a:defRPr/>
            </a:pPr>
            <a:r>
              <a:rPr lang="en-US" sz="2200" dirty="0" smtClean="0"/>
              <a:t>Problem: Overhead proportional to the size of the WSN</a:t>
            </a: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012545" y="1595852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384260" y="2947351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1988874" y="3340001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145898" y="1189599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290608" y="1927055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806079" y="3575119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5842688" y="2296336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6654369" y="3465828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6855448" y="2051773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6186879" y="1539780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5001390" y="1402186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5769559" y="3303286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7327618" y="2787163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6489550" y="2774318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3941445" y="2294650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5263188" y="2877340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842092" y="3513778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5473726" y="1832855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0" name="Picture 2" descr="C:\Documents and Settings\aaproano\Local Settings\Temporary Internet Files\Content.IE5\LH60HK0A\MC9003499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0976">
            <a:off x="4338346" y="2147747"/>
            <a:ext cx="504875" cy="782857"/>
          </a:xfrm>
          <a:prstGeom prst="rect">
            <a:avLst/>
          </a:prstGeom>
          <a:noFill/>
        </p:spPr>
      </p:pic>
      <p:sp>
        <p:nvSpPr>
          <p:cNvPr id="175" name="Oval 174"/>
          <p:cNvSpPr/>
          <p:nvPr/>
        </p:nvSpPr>
        <p:spPr>
          <a:xfrm>
            <a:off x="2554728" y="3311380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5887420" y="2844209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975149" y="2842933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2471152" y="1279603"/>
            <a:ext cx="520991" cy="296891"/>
            <a:chOff x="2471152" y="1279603"/>
            <a:chExt cx="520991" cy="296891"/>
          </a:xfrm>
        </p:grpSpPr>
        <p:cxnSp>
          <p:nvCxnSpPr>
            <p:cNvPr id="171" name="Straight Arrow Connector 170"/>
            <p:cNvCxnSpPr/>
            <p:nvPr/>
          </p:nvCxnSpPr>
          <p:spPr>
            <a:xfrm>
              <a:off x="2471152" y="1332667"/>
              <a:ext cx="520991" cy="2438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Rectangle 179"/>
            <p:cNvSpPr/>
            <p:nvPr/>
          </p:nvSpPr>
          <p:spPr>
            <a:xfrm rot="1572811">
              <a:off x="2651651" y="1279603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Oval 180"/>
          <p:cNvSpPr/>
          <p:nvPr/>
        </p:nvSpPr>
        <p:spPr>
          <a:xfrm>
            <a:off x="3398403" y="3422340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6358539" y="3234064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5370947" y="2426294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587496" y="2376491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728039" y="2647369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4014163" y="3151464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6175260" y="1993863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1880756" y="2228298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006017" y="2897594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600682" y="1543213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981740" y="2025444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5427645" y="3644631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593546" y="1911263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1502696" y="2496700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081045" y="2320599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1466535" y="1829423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479739" y="2812961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6607743" y="2406858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7090331" y="3201267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622014" y="3580251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116646" y="1498147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947330" y="2081199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591322" y="3152558"/>
            <a:ext cx="246156" cy="24240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930553" y="2918244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75236" y="1941631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7137799" y="2472452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4829025" y="1693833"/>
            <a:ext cx="147694" cy="1454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220285" y="1885778"/>
            <a:ext cx="202372" cy="390380"/>
            <a:chOff x="3220285" y="1885778"/>
            <a:chExt cx="202372" cy="390380"/>
          </a:xfrm>
        </p:grpSpPr>
        <p:cxnSp>
          <p:nvCxnSpPr>
            <p:cNvPr id="172" name="Straight Arrow Connector 171"/>
            <p:cNvCxnSpPr/>
            <p:nvPr/>
          </p:nvCxnSpPr>
          <p:spPr>
            <a:xfrm>
              <a:off x="3220285" y="1885778"/>
              <a:ext cx="9197" cy="39038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 230"/>
            <p:cNvSpPr/>
            <p:nvPr/>
          </p:nvSpPr>
          <p:spPr>
            <a:xfrm rot="5400000">
              <a:off x="3254645" y="1948938"/>
              <a:ext cx="206437" cy="129586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398880" y="2272688"/>
            <a:ext cx="471414" cy="185674"/>
            <a:chOff x="3398880" y="2272688"/>
            <a:chExt cx="471414" cy="185674"/>
          </a:xfrm>
        </p:grpSpPr>
        <p:cxnSp>
          <p:nvCxnSpPr>
            <p:cNvPr id="174" name="Straight Arrow Connector 173"/>
            <p:cNvCxnSpPr/>
            <p:nvPr/>
          </p:nvCxnSpPr>
          <p:spPr>
            <a:xfrm>
              <a:off x="3398880" y="2420180"/>
              <a:ext cx="471414" cy="381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Rectangle 231"/>
            <p:cNvSpPr/>
            <p:nvPr/>
          </p:nvSpPr>
          <p:spPr>
            <a:xfrm rot="221399">
              <a:off x="3506833" y="2272688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207216" y="2374346"/>
            <a:ext cx="303892" cy="280796"/>
            <a:chOff x="4207216" y="2374346"/>
            <a:chExt cx="303892" cy="280796"/>
          </a:xfrm>
        </p:grpSpPr>
        <p:cxnSp>
          <p:nvCxnSpPr>
            <p:cNvPr id="173" name="Straight Arrow Connector 172"/>
            <p:cNvCxnSpPr/>
            <p:nvPr/>
          </p:nvCxnSpPr>
          <p:spPr>
            <a:xfrm>
              <a:off x="4207216" y="2462089"/>
              <a:ext cx="303892" cy="1930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Rectangle 232"/>
            <p:cNvSpPr/>
            <p:nvPr/>
          </p:nvSpPr>
          <p:spPr>
            <a:xfrm rot="2139840">
              <a:off x="4266517" y="2374346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446989" y="2920741"/>
            <a:ext cx="237663" cy="255823"/>
            <a:chOff x="4446989" y="2920741"/>
            <a:chExt cx="237663" cy="255823"/>
          </a:xfrm>
        </p:grpSpPr>
        <p:cxnSp>
          <p:nvCxnSpPr>
            <p:cNvPr id="68" name="Straight Arrow Connector 67"/>
            <p:cNvCxnSpPr/>
            <p:nvPr/>
          </p:nvCxnSpPr>
          <p:spPr>
            <a:xfrm flipH="1" flipV="1">
              <a:off x="4669655" y="2920741"/>
              <a:ext cx="14997" cy="2081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 rot="4982995">
              <a:off x="4394635" y="3004831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4100205" y="3325905"/>
            <a:ext cx="527166" cy="266128"/>
            <a:chOff x="4100205" y="3325905"/>
            <a:chExt cx="527166" cy="266128"/>
          </a:xfrm>
        </p:grpSpPr>
        <p:cxnSp>
          <p:nvCxnSpPr>
            <p:cNvPr id="70" name="Straight Arrow Connector 69"/>
            <p:cNvCxnSpPr>
              <a:endCxn id="217" idx="3"/>
            </p:cNvCxnSpPr>
            <p:nvPr/>
          </p:nvCxnSpPr>
          <p:spPr>
            <a:xfrm flipV="1">
              <a:off x="4100205" y="3359465"/>
              <a:ext cx="527166" cy="2325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 rot="20247193">
              <a:off x="4183051" y="3325905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701957" y="2556756"/>
            <a:ext cx="360840" cy="264399"/>
            <a:chOff x="2701957" y="2556756"/>
            <a:chExt cx="360840" cy="264399"/>
          </a:xfrm>
        </p:grpSpPr>
        <p:cxnSp>
          <p:nvCxnSpPr>
            <p:cNvPr id="72" name="Straight Arrow Connector 71"/>
            <p:cNvCxnSpPr/>
            <p:nvPr/>
          </p:nvCxnSpPr>
          <p:spPr>
            <a:xfrm flipV="1">
              <a:off x="2707891" y="2556756"/>
              <a:ext cx="354906" cy="2643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 rot="19453197">
              <a:off x="2701957" y="2572782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205378" y="3019868"/>
            <a:ext cx="310410" cy="353183"/>
            <a:chOff x="2205378" y="3019868"/>
            <a:chExt cx="310410" cy="353183"/>
          </a:xfrm>
        </p:grpSpPr>
        <p:cxnSp>
          <p:nvCxnSpPr>
            <p:cNvPr id="74" name="Straight Arrow Connector 73"/>
            <p:cNvCxnSpPr>
              <a:endCxn id="198" idx="3"/>
            </p:cNvCxnSpPr>
            <p:nvPr/>
          </p:nvCxnSpPr>
          <p:spPr>
            <a:xfrm flipV="1">
              <a:off x="2212221" y="3019868"/>
              <a:ext cx="303567" cy="3531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 rot="18580901">
              <a:off x="2153024" y="3080290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731799" y="2346200"/>
            <a:ext cx="305086" cy="279947"/>
            <a:chOff x="4731799" y="2346200"/>
            <a:chExt cx="305086" cy="279947"/>
          </a:xfrm>
        </p:grpSpPr>
        <p:cxnSp>
          <p:nvCxnSpPr>
            <p:cNvPr id="66" name="Straight Arrow Connector 65"/>
            <p:cNvCxnSpPr/>
            <p:nvPr/>
          </p:nvCxnSpPr>
          <p:spPr>
            <a:xfrm flipH="1">
              <a:off x="4731799" y="2346200"/>
              <a:ext cx="262092" cy="2549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 rot="18822209">
              <a:off x="4865152" y="2454414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473295" y="2551866"/>
            <a:ext cx="436475" cy="360974"/>
            <a:chOff x="5473295" y="2551866"/>
            <a:chExt cx="436475" cy="360974"/>
          </a:xfrm>
        </p:grpSpPr>
        <p:cxnSp>
          <p:nvCxnSpPr>
            <p:cNvPr id="80" name="Straight Arrow Connector 79"/>
            <p:cNvCxnSpPr>
              <a:endCxn id="167" idx="7"/>
            </p:cNvCxnSpPr>
            <p:nvPr/>
          </p:nvCxnSpPr>
          <p:spPr>
            <a:xfrm flipH="1">
              <a:off x="5473295" y="2551866"/>
              <a:ext cx="436475" cy="3609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 rot="19355619">
              <a:off x="5541336" y="2580181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317725" y="1396491"/>
            <a:ext cx="852457" cy="217301"/>
            <a:chOff x="5317725" y="1396491"/>
            <a:chExt cx="852457" cy="217301"/>
          </a:xfrm>
        </p:grpSpPr>
        <p:sp>
          <p:nvSpPr>
            <p:cNvPr id="67" name="Rectangle 66"/>
            <p:cNvSpPr/>
            <p:nvPr/>
          </p:nvSpPr>
          <p:spPr>
            <a:xfrm rot="347867">
              <a:off x="5689295" y="1396491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H="1" flipV="1">
              <a:off x="5317725" y="1518069"/>
              <a:ext cx="852457" cy="9572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5095783" y="1665579"/>
            <a:ext cx="183758" cy="358517"/>
            <a:chOff x="5095783" y="1665579"/>
            <a:chExt cx="183758" cy="358517"/>
          </a:xfrm>
        </p:grpSpPr>
        <p:cxnSp>
          <p:nvCxnSpPr>
            <p:cNvPr id="82" name="Straight Arrow Connector 81"/>
            <p:cNvCxnSpPr/>
            <p:nvPr/>
          </p:nvCxnSpPr>
          <p:spPr>
            <a:xfrm flipH="1">
              <a:off x="5095783" y="1665579"/>
              <a:ext cx="16477" cy="3585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 rot="5647746">
              <a:off x="5107808" y="1756038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791418" y="2894108"/>
            <a:ext cx="501789" cy="184231"/>
            <a:chOff x="6791418" y="2894108"/>
            <a:chExt cx="501789" cy="184231"/>
          </a:xfrm>
        </p:grpSpPr>
        <p:cxnSp>
          <p:nvCxnSpPr>
            <p:cNvPr id="90" name="Straight Arrow Connector 89"/>
            <p:cNvCxnSpPr/>
            <p:nvPr/>
          </p:nvCxnSpPr>
          <p:spPr>
            <a:xfrm flipH="1" flipV="1">
              <a:off x="6791418" y="2894108"/>
              <a:ext cx="501789" cy="291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6958802" y="2958960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758433" y="2676356"/>
            <a:ext cx="470515" cy="244385"/>
            <a:chOff x="4758433" y="2676356"/>
            <a:chExt cx="470515" cy="244385"/>
          </a:xfrm>
        </p:grpSpPr>
        <p:cxnSp>
          <p:nvCxnSpPr>
            <p:cNvPr id="92" name="Straight Arrow Connector 91"/>
            <p:cNvCxnSpPr/>
            <p:nvPr/>
          </p:nvCxnSpPr>
          <p:spPr>
            <a:xfrm flipH="1" flipV="1">
              <a:off x="4758433" y="2734310"/>
              <a:ext cx="470515" cy="1864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 rot="1572811">
              <a:off x="4971683" y="2676356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4" name="Straight Arrow Connector 93"/>
          <p:cNvCxnSpPr/>
          <p:nvPr/>
        </p:nvCxnSpPr>
        <p:spPr>
          <a:xfrm flipV="1">
            <a:off x="4422391" y="1516380"/>
            <a:ext cx="522989" cy="696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 rot="21161312">
            <a:off x="4537491" y="1371468"/>
            <a:ext cx="224087" cy="119379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6699657" y="2315129"/>
            <a:ext cx="284396" cy="494689"/>
            <a:chOff x="6699657" y="2315129"/>
            <a:chExt cx="284396" cy="494689"/>
          </a:xfrm>
        </p:grpSpPr>
        <p:cxnSp>
          <p:nvCxnSpPr>
            <p:cNvPr id="96" name="Straight Arrow Connector 95"/>
            <p:cNvCxnSpPr>
              <a:endCxn id="165" idx="7"/>
            </p:cNvCxnSpPr>
            <p:nvPr/>
          </p:nvCxnSpPr>
          <p:spPr>
            <a:xfrm flipH="1">
              <a:off x="6699657" y="2315129"/>
              <a:ext cx="234004" cy="4946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 rot="7145550">
              <a:off x="6812320" y="2528395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473295" y="3083248"/>
            <a:ext cx="386821" cy="239496"/>
            <a:chOff x="5473295" y="3083248"/>
            <a:chExt cx="386821" cy="239496"/>
          </a:xfrm>
        </p:grpSpPr>
        <p:cxnSp>
          <p:nvCxnSpPr>
            <p:cNvPr id="103" name="Straight Arrow Connector 102"/>
            <p:cNvCxnSpPr>
              <a:endCxn id="167" idx="5"/>
            </p:cNvCxnSpPr>
            <p:nvPr/>
          </p:nvCxnSpPr>
          <p:spPr>
            <a:xfrm flipH="1" flipV="1">
              <a:off x="5473295" y="3084247"/>
              <a:ext cx="301831" cy="23849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 103"/>
            <p:cNvSpPr/>
            <p:nvPr/>
          </p:nvSpPr>
          <p:spPr>
            <a:xfrm rot="2251471">
              <a:off x="5636029" y="3083248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985348" y="1770631"/>
            <a:ext cx="228787" cy="524019"/>
            <a:chOff x="3985348" y="1770631"/>
            <a:chExt cx="228787" cy="524019"/>
          </a:xfrm>
        </p:grpSpPr>
        <p:cxnSp>
          <p:nvCxnSpPr>
            <p:cNvPr id="105" name="Straight Arrow Connector 104"/>
            <p:cNvCxnSpPr>
              <a:endCxn id="166" idx="0"/>
            </p:cNvCxnSpPr>
            <p:nvPr/>
          </p:nvCxnSpPr>
          <p:spPr>
            <a:xfrm flipH="1">
              <a:off x="4064523" y="1770631"/>
              <a:ext cx="149612" cy="52401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 rot="6404037">
              <a:off x="3932994" y="1886242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587986" y="2981225"/>
            <a:ext cx="185878" cy="434734"/>
            <a:chOff x="6587986" y="2981225"/>
            <a:chExt cx="185878" cy="434734"/>
          </a:xfrm>
        </p:grpSpPr>
        <p:sp>
          <p:nvSpPr>
            <p:cNvPr id="108" name="Rectangle 107"/>
            <p:cNvSpPr/>
            <p:nvPr/>
          </p:nvSpPr>
          <p:spPr>
            <a:xfrm rot="4836510">
              <a:off x="6535632" y="3183863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Arrow Connector 108"/>
            <p:cNvCxnSpPr>
              <a:endCxn id="165" idx="5"/>
            </p:cNvCxnSpPr>
            <p:nvPr/>
          </p:nvCxnSpPr>
          <p:spPr>
            <a:xfrm flipH="1" flipV="1">
              <a:off x="6699657" y="2981225"/>
              <a:ext cx="74207" cy="4347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6052795" y="2484006"/>
            <a:ext cx="417748" cy="326792"/>
            <a:chOff x="6052795" y="2484006"/>
            <a:chExt cx="417748" cy="326792"/>
          </a:xfrm>
        </p:grpSpPr>
        <p:cxnSp>
          <p:nvCxnSpPr>
            <p:cNvPr id="107" name="Straight Arrow Connector 106"/>
            <p:cNvCxnSpPr>
              <a:endCxn id="158" idx="5"/>
            </p:cNvCxnSpPr>
            <p:nvPr/>
          </p:nvCxnSpPr>
          <p:spPr>
            <a:xfrm flipH="1" flipV="1">
              <a:off x="6052795" y="2503243"/>
              <a:ext cx="417748" cy="3075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 rot="2122396">
              <a:off x="6226393" y="2484006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753541" y="2210527"/>
            <a:ext cx="581287" cy="352908"/>
            <a:chOff x="1753541" y="2210527"/>
            <a:chExt cx="581287" cy="352908"/>
          </a:xfrm>
        </p:grpSpPr>
        <p:cxnSp>
          <p:nvCxnSpPr>
            <p:cNvPr id="115" name="Straight Arrow Connector 114"/>
            <p:cNvCxnSpPr/>
            <p:nvPr/>
          </p:nvCxnSpPr>
          <p:spPr>
            <a:xfrm flipV="1">
              <a:off x="1753541" y="2210527"/>
              <a:ext cx="581287" cy="3309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 rot="19872373">
              <a:off x="1987305" y="2444056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266983" y="2606244"/>
            <a:ext cx="242941" cy="300729"/>
            <a:chOff x="3266983" y="2606244"/>
            <a:chExt cx="242941" cy="300729"/>
          </a:xfrm>
        </p:grpSpPr>
        <p:cxnSp>
          <p:nvCxnSpPr>
            <p:cNvPr id="117" name="Straight Arrow Connector 116"/>
            <p:cNvCxnSpPr/>
            <p:nvPr/>
          </p:nvCxnSpPr>
          <p:spPr>
            <a:xfrm flipH="1" flipV="1">
              <a:off x="3266983" y="2627778"/>
              <a:ext cx="165917" cy="2791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 rot="3315710">
              <a:off x="3338191" y="2658598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036918" y="3195949"/>
            <a:ext cx="327720" cy="360573"/>
            <a:chOff x="3036918" y="3195949"/>
            <a:chExt cx="327720" cy="360573"/>
          </a:xfrm>
        </p:grpSpPr>
        <p:cxnSp>
          <p:nvCxnSpPr>
            <p:cNvPr id="119" name="Straight Arrow Connector 118"/>
            <p:cNvCxnSpPr/>
            <p:nvPr/>
          </p:nvCxnSpPr>
          <p:spPr>
            <a:xfrm flipV="1">
              <a:off x="3052640" y="3195949"/>
              <a:ext cx="311998" cy="3605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ctangle 119"/>
            <p:cNvSpPr/>
            <p:nvPr/>
          </p:nvSpPr>
          <p:spPr>
            <a:xfrm rot="18818822">
              <a:off x="2984564" y="3254884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744663" y="1813743"/>
            <a:ext cx="545945" cy="234516"/>
            <a:chOff x="1744663" y="1813743"/>
            <a:chExt cx="545945" cy="234516"/>
          </a:xfrm>
        </p:grpSpPr>
        <p:cxnSp>
          <p:nvCxnSpPr>
            <p:cNvPr id="125" name="Straight Arrow Connector 124"/>
            <p:cNvCxnSpPr>
              <a:endCxn id="156" idx="2"/>
            </p:cNvCxnSpPr>
            <p:nvPr/>
          </p:nvCxnSpPr>
          <p:spPr>
            <a:xfrm>
              <a:off x="1744663" y="1937828"/>
              <a:ext cx="545945" cy="1104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Rectangle 125"/>
            <p:cNvSpPr/>
            <p:nvPr/>
          </p:nvSpPr>
          <p:spPr>
            <a:xfrm rot="637013">
              <a:off x="1925162" y="1813743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552532" y="2088950"/>
            <a:ext cx="520991" cy="296891"/>
            <a:chOff x="2552532" y="2088950"/>
            <a:chExt cx="520991" cy="296891"/>
          </a:xfrm>
        </p:grpSpPr>
        <p:cxnSp>
          <p:nvCxnSpPr>
            <p:cNvPr id="128" name="Straight Arrow Connector 127"/>
            <p:cNvCxnSpPr/>
            <p:nvPr/>
          </p:nvCxnSpPr>
          <p:spPr>
            <a:xfrm>
              <a:off x="2552532" y="2142014"/>
              <a:ext cx="520991" cy="2438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 rot="1572811">
              <a:off x="2733031" y="2088950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1959406" y="1327391"/>
            <a:ext cx="272481" cy="29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" name="Group 204"/>
          <p:cNvGrpSpPr/>
          <p:nvPr/>
        </p:nvGrpSpPr>
        <p:grpSpPr>
          <a:xfrm>
            <a:off x="2247087" y="1433631"/>
            <a:ext cx="229476" cy="482805"/>
            <a:chOff x="2247087" y="1433631"/>
            <a:chExt cx="229476" cy="482805"/>
          </a:xfrm>
        </p:grpSpPr>
        <p:cxnSp>
          <p:nvCxnSpPr>
            <p:cNvPr id="147" name="Straight Arrow Connector 146"/>
            <p:cNvCxnSpPr/>
            <p:nvPr/>
          </p:nvCxnSpPr>
          <p:spPr>
            <a:xfrm rot="20154586" flipH="1">
              <a:off x="2247087" y="1433631"/>
              <a:ext cx="140764" cy="4828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147"/>
            <p:cNvSpPr/>
            <p:nvPr/>
          </p:nvSpPr>
          <p:spPr>
            <a:xfrm rot="4853756">
              <a:off x="2304830" y="1569587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2590800" y="1691507"/>
            <a:ext cx="391411" cy="289693"/>
            <a:chOff x="2590800" y="1691507"/>
            <a:chExt cx="391411" cy="289693"/>
          </a:xfrm>
        </p:grpSpPr>
        <p:cxnSp>
          <p:nvCxnSpPr>
            <p:cNvPr id="150" name="Straight Arrow Connector 149"/>
            <p:cNvCxnSpPr/>
            <p:nvPr/>
          </p:nvCxnSpPr>
          <p:spPr>
            <a:xfrm flipH="1">
              <a:off x="2590800" y="1738431"/>
              <a:ext cx="391411" cy="24276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ectangle 150"/>
            <p:cNvSpPr/>
            <p:nvPr/>
          </p:nvSpPr>
          <p:spPr>
            <a:xfrm rot="19458617">
              <a:off x="2662971" y="1691507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6013066" y="2895522"/>
            <a:ext cx="476484" cy="389769"/>
            <a:chOff x="6013066" y="2895522"/>
            <a:chExt cx="476484" cy="389769"/>
          </a:xfrm>
        </p:grpSpPr>
        <p:cxnSp>
          <p:nvCxnSpPr>
            <p:cNvPr id="152" name="Straight Arrow Connector 151"/>
            <p:cNvCxnSpPr>
              <a:endCxn id="165" idx="2"/>
            </p:cNvCxnSpPr>
            <p:nvPr/>
          </p:nvCxnSpPr>
          <p:spPr>
            <a:xfrm flipV="1">
              <a:off x="6013066" y="2895522"/>
              <a:ext cx="476484" cy="38976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/>
            <p:nvPr/>
          </p:nvSpPr>
          <p:spPr>
            <a:xfrm rot="8391884">
              <a:off x="6036725" y="2979287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3478146" y="3223128"/>
            <a:ext cx="482805" cy="221548"/>
            <a:chOff x="3478146" y="3223128"/>
            <a:chExt cx="482805" cy="221548"/>
          </a:xfrm>
        </p:grpSpPr>
        <p:cxnSp>
          <p:nvCxnSpPr>
            <p:cNvPr id="201" name="Straight Arrow Connector 200"/>
            <p:cNvCxnSpPr/>
            <p:nvPr/>
          </p:nvCxnSpPr>
          <p:spPr>
            <a:xfrm rot="7146643" flipH="1">
              <a:off x="3649167" y="3132891"/>
              <a:ext cx="140764" cy="4828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Rectangle 201"/>
            <p:cNvSpPr/>
            <p:nvPr/>
          </p:nvSpPr>
          <p:spPr>
            <a:xfrm rot="13445813">
              <a:off x="3684050" y="3223128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2741752" y="2964616"/>
            <a:ext cx="626288" cy="196915"/>
            <a:chOff x="2741752" y="2964616"/>
            <a:chExt cx="626288" cy="196915"/>
          </a:xfrm>
        </p:grpSpPr>
        <p:cxnSp>
          <p:nvCxnSpPr>
            <p:cNvPr id="207" name="Straight Arrow Connector 206"/>
            <p:cNvCxnSpPr/>
            <p:nvPr/>
          </p:nvCxnSpPr>
          <p:spPr>
            <a:xfrm>
              <a:off x="2741752" y="2964616"/>
              <a:ext cx="626288" cy="10624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Rectangle 207"/>
            <p:cNvSpPr/>
            <p:nvPr/>
          </p:nvSpPr>
          <p:spPr>
            <a:xfrm rot="11387838">
              <a:off x="2862361" y="3042152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6057900" y="4019934"/>
            <a:ext cx="2752534" cy="1034129"/>
            <a:chOff x="6045200" y="4032634"/>
            <a:chExt cx="2752534" cy="1034129"/>
          </a:xfrm>
        </p:grpSpPr>
        <p:sp>
          <p:nvSpPr>
            <p:cNvPr id="194" name="Rectangle 193"/>
            <p:cNvSpPr/>
            <p:nvPr/>
          </p:nvSpPr>
          <p:spPr>
            <a:xfrm>
              <a:off x="6371660" y="4032634"/>
              <a:ext cx="2426074" cy="10341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eaLnBrk="0" hangingPunct="0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Legitimate of sensors</a:t>
              </a:r>
            </a:p>
            <a:p>
              <a:pPr marL="342900" lvl="0" indent="-342900" eaLnBrk="0" hangingPunct="0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Proxies</a:t>
              </a:r>
              <a:endParaRPr lang="en-US" dirty="0" smtClean="0">
                <a:solidFill>
                  <a:prstClr val="black"/>
                </a:solidFill>
                <a:latin typeface="Calibri"/>
                <a:cs typeface="+mn-cs"/>
              </a:endParaRPr>
            </a:p>
            <a:p>
              <a:pPr marL="342900" lvl="0" indent="-342900" eaLnBrk="0" hangingPunct="0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Adversary </a:t>
              </a: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sensors</a:t>
              </a:r>
            </a:p>
          </p:txBody>
        </p:sp>
        <p:sp>
          <p:nvSpPr>
            <p:cNvPr id="199" name="Oval 198"/>
            <p:cNvSpPr/>
            <p:nvPr/>
          </p:nvSpPr>
          <p:spPr>
            <a:xfrm>
              <a:off x="6045200" y="4077723"/>
              <a:ext cx="241240" cy="244584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6077243" y="4813449"/>
              <a:ext cx="144744" cy="1467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>
              <a:off x="6045200" y="4420623"/>
              <a:ext cx="241240" cy="244584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0" name="Oval 209"/>
          <p:cNvSpPr/>
          <p:nvPr/>
        </p:nvSpPr>
        <p:spPr>
          <a:xfrm>
            <a:off x="6486525" y="2769623"/>
            <a:ext cx="241240" cy="24458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3381375" y="2950598"/>
            <a:ext cx="241240" cy="24458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2286000" y="1921898"/>
            <a:ext cx="241240" cy="24458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5000625" y="1407548"/>
            <a:ext cx="241240" cy="24458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591050" y="3150623"/>
            <a:ext cx="241240" cy="24458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210" grpId="0" animBg="1"/>
      <p:bldP spid="211" grpId="0" animBg="1"/>
      <p:bldP spid="224" grpId="0" animBg="1"/>
      <p:bldP spid="225" grpId="0" animBg="1"/>
      <p:bldP spid="2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692458"/>
            <a:ext cx="9144000" cy="5850385"/>
          </a:xfrm>
        </p:spPr>
        <p:txBody>
          <a:bodyPr/>
          <a:lstStyle/>
          <a:p>
            <a:pPr lvl="0">
              <a:defRPr/>
            </a:pPr>
            <a:endParaRPr lang="en-US" sz="2200" dirty="0" smtClean="0"/>
          </a:p>
          <a:p>
            <a:pPr marL="0" lvl="0" indent="0">
              <a:defRPr/>
            </a:pPr>
            <a:r>
              <a:rPr lang="en-US" dirty="0" smtClean="0"/>
              <a:t>We develop a </a:t>
            </a:r>
            <a:r>
              <a:rPr lang="en-US" dirty="0" smtClean="0">
                <a:solidFill>
                  <a:srgbClr val="0000FF"/>
                </a:solidFill>
              </a:rPr>
              <a:t>resource-efficient</a:t>
            </a:r>
            <a:r>
              <a:rPr lang="en-US" dirty="0" smtClean="0"/>
              <a:t> scheme for hiding contextual information</a:t>
            </a:r>
          </a:p>
          <a:p>
            <a:pPr lvl="1">
              <a:defRPr/>
            </a:pPr>
            <a:r>
              <a:rPr lang="en-US" dirty="0" smtClean="0"/>
              <a:t>Only a </a:t>
            </a:r>
            <a:r>
              <a:rPr lang="en-US" dirty="0" smtClean="0">
                <a:solidFill>
                  <a:srgbClr val="0000FF"/>
                </a:solidFill>
              </a:rPr>
              <a:t>subset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⊆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1800" dirty="0" smtClean="0"/>
              <a:t> </a:t>
            </a:r>
            <a:r>
              <a:rPr lang="en-US" dirty="0" smtClean="0"/>
              <a:t>generates bogus traffic</a:t>
            </a:r>
          </a:p>
          <a:p>
            <a:pPr lvl="0">
              <a:defRPr/>
            </a:pPr>
            <a:endParaRPr lang="en-US" baseline="-25000" dirty="0" smtClean="0"/>
          </a:p>
          <a:p>
            <a:pPr marL="0" lvl="0" indent="0">
              <a:defRPr/>
            </a:pPr>
            <a:r>
              <a:rPr lang="en-US" dirty="0" smtClean="0"/>
              <a:t>We map the problem of finding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to the problem of finding a minimum connected dominating set (</a:t>
            </a:r>
            <a:r>
              <a:rPr lang="en-US" dirty="0" smtClean="0">
                <a:solidFill>
                  <a:srgbClr val="0000FF"/>
                </a:solidFill>
              </a:rPr>
              <a:t>MCDS</a:t>
            </a:r>
            <a:r>
              <a:rPr lang="en-US" dirty="0" smtClean="0"/>
              <a:t>) that </a:t>
            </a:r>
            <a:r>
              <a:rPr lang="en-US" dirty="0" smtClean="0">
                <a:solidFill>
                  <a:srgbClr val="0000FF"/>
                </a:solidFill>
              </a:rPr>
              <a:t>covers</a:t>
            </a:r>
            <a:r>
              <a:rPr lang="en-US" dirty="0" smtClean="0"/>
              <a:t> the WSN</a:t>
            </a:r>
          </a:p>
          <a:p>
            <a:pPr lvl="0">
              <a:defRPr/>
            </a:pPr>
            <a:endParaRPr lang="en-US" baseline="-25000" dirty="0" smtClean="0"/>
          </a:p>
          <a:p>
            <a:pPr marL="0" lvl="0" indent="0">
              <a:defRPr/>
            </a:pPr>
            <a:r>
              <a:rPr lang="en-US" dirty="0" smtClean="0"/>
              <a:t>We </a:t>
            </a:r>
            <a:r>
              <a:rPr lang="en-US" dirty="0" smtClean="0">
                <a:solidFill>
                  <a:srgbClr val="0000FF"/>
                </a:solidFill>
              </a:rPr>
              <a:t>regulate</a:t>
            </a:r>
            <a:r>
              <a:rPr lang="en-US" dirty="0" smtClean="0"/>
              <a:t> the transmission rates of real traffic to </a:t>
            </a:r>
            <a:r>
              <a:rPr lang="en-US" dirty="0" smtClean="0">
                <a:solidFill>
                  <a:srgbClr val="0000FF"/>
                </a:solidFill>
              </a:rPr>
              <a:t>maintain</a:t>
            </a:r>
            <a:r>
              <a:rPr lang="en-US" dirty="0" smtClean="0"/>
              <a:t> the statistical properties of the traffic observed by the adversary</a:t>
            </a:r>
          </a:p>
          <a:p>
            <a:pPr marL="0" lvl="0" indent="0">
              <a:defRPr/>
            </a:pPr>
            <a:endParaRPr lang="en-US" dirty="0" smtClean="0"/>
          </a:p>
          <a:p>
            <a:pPr marL="0" lvl="0" indent="0">
              <a:defRPr/>
            </a:pPr>
            <a:r>
              <a:rPr lang="en-US" dirty="0" smtClean="0"/>
              <a:t>We achieve </a:t>
            </a:r>
            <a:r>
              <a:rPr lang="en-US" dirty="0" smtClean="0">
                <a:solidFill>
                  <a:srgbClr val="0000FF"/>
                </a:solidFill>
              </a:rPr>
              <a:t>significant reduction </a:t>
            </a:r>
            <a:r>
              <a:rPr lang="en-US" dirty="0" smtClean="0"/>
              <a:t>in </a:t>
            </a:r>
            <a:r>
              <a:rPr lang="en-US" dirty="0" smtClean="0"/>
              <a:t>number of </a:t>
            </a:r>
            <a:r>
              <a:rPr lang="en-US" dirty="0" smtClean="0"/>
              <a:t>bogus traffic sources</a:t>
            </a:r>
          </a:p>
          <a:p>
            <a:pPr marL="400050" lvl="1" indent="0">
              <a:defRPr/>
            </a:pPr>
            <a:r>
              <a:rPr lang="en-US" dirty="0" smtClean="0"/>
              <a:t>Dependent on sensor density, not size</a:t>
            </a:r>
          </a:p>
          <a:p>
            <a:pPr lvl="0"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lvl="0"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828675"/>
            <a:ext cx="9144000" cy="5524500"/>
          </a:xfrm>
        </p:spPr>
        <p:txBody>
          <a:bodyPr/>
          <a:lstStyle/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r>
              <a:rPr lang="en-US" sz="2200" dirty="0" smtClean="0"/>
              <a:t>Apply link-level re-encryption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sz="2200" dirty="0" smtClean="0"/>
              <a:t>Minimize number of bogus sources</a:t>
            </a:r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r>
              <a:rPr lang="en-US" sz="2200" dirty="0" smtClean="0"/>
              <a:t>Cover all adversarial sensors </a:t>
            </a:r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r>
              <a:rPr lang="en-US" sz="2200" dirty="0" smtClean="0"/>
              <a:t>Regulate real traffic rates</a:t>
            </a:r>
          </a:p>
          <a:p>
            <a:pPr lvl="0">
              <a:defRPr/>
            </a:pPr>
            <a:endParaRPr lang="en-US" sz="2200" dirty="0" smtClean="0"/>
          </a:p>
          <a:p>
            <a:pPr lvl="0">
              <a:defRPr/>
            </a:pPr>
            <a:r>
              <a:rPr lang="en-US" sz="2200" dirty="0" smtClean="0"/>
              <a:t>Design in two phases: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2200" dirty="0" smtClean="0"/>
              <a:t>Selection of bogus sources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2200" dirty="0" smtClean="0"/>
              <a:t>Rate assignment</a:t>
            </a: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4897801" y="229419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635926" y="3168071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6762873" y="2993995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211659" y="1945931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813459" y="2484657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265850" y="3109886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7599905" y="2831720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865461" y="2438049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7473714" y="193999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8395475" y="2196040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>
            <a:stCxn id="104" idx="4"/>
          </p:cNvCxnSpPr>
          <p:nvPr/>
        </p:nvCxnSpPr>
        <p:spPr>
          <a:xfrm>
            <a:off x="8478343" y="2373205"/>
            <a:ext cx="105790" cy="50580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6" idx="6"/>
            <a:endCxn id="104" idx="2"/>
          </p:cNvCxnSpPr>
          <p:nvPr/>
        </p:nvCxnSpPr>
        <p:spPr>
          <a:xfrm>
            <a:off x="7749939" y="2087632"/>
            <a:ext cx="645536" cy="19699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5" idx="4"/>
            <a:endCxn id="83" idx="0"/>
          </p:cNvCxnSpPr>
          <p:nvPr/>
        </p:nvCxnSpPr>
        <p:spPr>
          <a:xfrm flipH="1">
            <a:off x="6900986" y="2615214"/>
            <a:ext cx="47343" cy="37878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4" idx="6"/>
          </p:cNvCxnSpPr>
          <p:nvPr/>
        </p:nvCxnSpPr>
        <p:spPr>
          <a:xfrm>
            <a:off x="7765640" y="2920303"/>
            <a:ext cx="680380" cy="10634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6" idx="4"/>
            <a:endCxn id="94" idx="0"/>
          </p:cNvCxnSpPr>
          <p:nvPr/>
        </p:nvCxnSpPr>
        <p:spPr>
          <a:xfrm>
            <a:off x="7611827" y="2235269"/>
            <a:ext cx="70946" cy="59645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endCxn id="94" idx="2"/>
          </p:cNvCxnSpPr>
          <p:nvPr/>
        </p:nvCxnSpPr>
        <p:spPr>
          <a:xfrm flipV="1">
            <a:off x="6995804" y="2920303"/>
            <a:ext cx="604101" cy="115227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95" idx="7"/>
            <a:endCxn id="96" idx="2"/>
          </p:cNvCxnSpPr>
          <p:nvPr/>
        </p:nvCxnSpPr>
        <p:spPr>
          <a:xfrm flipV="1">
            <a:off x="7006925" y="2087632"/>
            <a:ext cx="466789" cy="37636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87" idx="5"/>
            <a:endCxn id="95" idx="2"/>
          </p:cNvCxnSpPr>
          <p:nvPr/>
        </p:nvCxnSpPr>
        <p:spPr>
          <a:xfrm>
            <a:off x="6447432" y="2197964"/>
            <a:ext cx="418029" cy="32866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90" idx="4"/>
            <a:endCxn id="80" idx="0"/>
          </p:cNvCxnSpPr>
          <p:nvPr/>
        </p:nvCxnSpPr>
        <p:spPr>
          <a:xfrm flipH="1">
            <a:off x="5774039" y="2661822"/>
            <a:ext cx="122288" cy="50624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80" idx="6"/>
            <a:endCxn id="93" idx="2"/>
          </p:cNvCxnSpPr>
          <p:nvPr/>
        </p:nvCxnSpPr>
        <p:spPr>
          <a:xfrm flipV="1">
            <a:off x="5912151" y="3198469"/>
            <a:ext cx="353699" cy="11724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83" idx="3"/>
            <a:endCxn id="93" idx="6"/>
          </p:cNvCxnSpPr>
          <p:nvPr/>
        </p:nvCxnSpPr>
        <p:spPr>
          <a:xfrm flipH="1" flipV="1">
            <a:off x="6431585" y="3198469"/>
            <a:ext cx="371740" cy="4755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87" idx="3"/>
          </p:cNvCxnSpPr>
          <p:nvPr/>
        </p:nvCxnSpPr>
        <p:spPr>
          <a:xfrm flipH="1">
            <a:off x="5983808" y="2197964"/>
            <a:ext cx="268303" cy="32862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endCxn id="90" idx="2"/>
          </p:cNvCxnSpPr>
          <p:nvPr/>
        </p:nvCxnSpPr>
        <p:spPr>
          <a:xfrm>
            <a:off x="5187696" y="2488764"/>
            <a:ext cx="625763" cy="8447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/>
          <p:cNvSpPr/>
          <p:nvPr/>
        </p:nvSpPr>
        <p:spPr>
          <a:xfrm>
            <a:off x="8452585" y="2860863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5467350" y="34004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305675" y="21526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124575" y="217170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600575" y="241935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8534400" y="30575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848475" y="32099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 rot="19040650">
            <a:off x="5357227" y="2041604"/>
            <a:ext cx="520991" cy="296891"/>
            <a:chOff x="2471152" y="1279603"/>
            <a:chExt cx="520991" cy="296891"/>
          </a:xfrm>
        </p:grpSpPr>
        <p:cxnSp>
          <p:nvCxnSpPr>
            <p:cNvPr id="151" name="Straight Arrow Connector 150"/>
            <p:cNvCxnSpPr/>
            <p:nvPr/>
          </p:nvCxnSpPr>
          <p:spPr>
            <a:xfrm>
              <a:off x="2471152" y="1332667"/>
              <a:ext cx="520991" cy="2438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Rectangle 151"/>
            <p:cNvSpPr/>
            <p:nvPr/>
          </p:nvSpPr>
          <p:spPr>
            <a:xfrm rot="1572811">
              <a:off x="2651651" y="1279603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 rot="20019242">
            <a:off x="6700253" y="1870154"/>
            <a:ext cx="520991" cy="296891"/>
            <a:chOff x="2471152" y="1279603"/>
            <a:chExt cx="520991" cy="296891"/>
          </a:xfrm>
        </p:grpSpPr>
        <p:cxnSp>
          <p:nvCxnSpPr>
            <p:cNvPr id="161" name="Straight Arrow Connector 160"/>
            <p:cNvCxnSpPr/>
            <p:nvPr/>
          </p:nvCxnSpPr>
          <p:spPr>
            <a:xfrm>
              <a:off x="2471152" y="1332667"/>
              <a:ext cx="520991" cy="2438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/>
            <p:cNvSpPr/>
            <p:nvPr/>
          </p:nvSpPr>
          <p:spPr>
            <a:xfrm rot="1572811">
              <a:off x="2651651" y="1279603"/>
              <a:ext cx="224087" cy="11937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" name="Oval 163"/>
          <p:cNvSpPr/>
          <p:nvPr/>
        </p:nvSpPr>
        <p:spPr>
          <a:xfrm>
            <a:off x="6200898" y="1936720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6762873" y="2993995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7477248" y="1936720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6057900" y="4019934"/>
            <a:ext cx="2752534" cy="1034129"/>
            <a:chOff x="6045200" y="4032634"/>
            <a:chExt cx="2752534" cy="1034129"/>
          </a:xfrm>
        </p:grpSpPr>
        <p:sp>
          <p:nvSpPr>
            <p:cNvPr id="169" name="Rectangle 168"/>
            <p:cNvSpPr/>
            <p:nvPr/>
          </p:nvSpPr>
          <p:spPr>
            <a:xfrm>
              <a:off x="6371660" y="4032634"/>
              <a:ext cx="2426074" cy="10341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eaLnBrk="0" hangingPunct="0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Legitimate of sensors</a:t>
              </a:r>
            </a:p>
            <a:p>
              <a:pPr marL="342900" lvl="0" indent="-342900" eaLnBrk="0" hangingPunct="0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Bogus sources</a:t>
              </a:r>
              <a:endParaRPr lang="en-US" dirty="0" smtClean="0">
                <a:solidFill>
                  <a:prstClr val="black"/>
                </a:solidFill>
                <a:latin typeface="Calibri"/>
                <a:cs typeface="+mn-cs"/>
              </a:endParaRPr>
            </a:p>
            <a:p>
              <a:pPr marL="342900" lvl="0" indent="-342900" eaLnBrk="0" hangingPunct="0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Adversary </a:t>
              </a: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sensors</a:t>
              </a:r>
            </a:p>
          </p:txBody>
        </p:sp>
        <p:sp>
          <p:nvSpPr>
            <p:cNvPr id="170" name="Oval 169"/>
            <p:cNvSpPr/>
            <p:nvPr/>
          </p:nvSpPr>
          <p:spPr>
            <a:xfrm>
              <a:off x="6045200" y="4077723"/>
              <a:ext cx="241240" cy="244584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6077243" y="4813449"/>
              <a:ext cx="144744" cy="1467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6045200" y="4420623"/>
              <a:ext cx="241240" cy="244584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166" grpId="0" animBg="1"/>
      <p:bldP spid="1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Selection of Bogus Sources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0" y="745724"/>
            <a:ext cx="4773168" cy="5495278"/>
          </a:xfrm>
        </p:spPr>
        <p:txBody>
          <a:bodyPr/>
          <a:lstStyle/>
          <a:p>
            <a:pPr lvl="0">
              <a:defRPr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dirty="0" smtClean="0"/>
              <a:t> is selected based on four selection</a:t>
            </a:r>
          </a:p>
          <a:p>
            <a:pPr lvl="0">
              <a:defRPr/>
            </a:pPr>
            <a:r>
              <a:rPr lang="en-US" sz="2200" dirty="0" smtClean="0"/>
              <a:t> principles:</a:t>
            </a:r>
          </a:p>
          <a:p>
            <a:pPr lvl="0">
              <a:defRPr/>
            </a:pPr>
            <a:endParaRPr lang="en-US" sz="2200" baseline="-25000" dirty="0" smtClean="0"/>
          </a:p>
          <a:p>
            <a:pPr marL="457200" lvl="0" indent="-457200">
              <a:buFont typeface="+mj-lt"/>
              <a:buAutoNum type="arabicPeriod"/>
              <a:defRPr/>
            </a:pPr>
            <a:r>
              <a:rPr lang="en-US" sz="2200" dirty="0" smtClean="0"/>
              <a:t>The set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dirty="0" smtClean="0"/>
              <a:t> must be of minimum size</a:t>
            </a:r>
          </a:p>
          <a:p>
            <a:pPr marL="457200" lvl="0" indent="-457200">
              <a:buFont typeface="+mj-lt"/>
              <a:buAutoNum type="arabicPeriod"/>
              <a:defRPr/>
            </a:pPr>
            <a:endParaRPr lang="en-US" sz="2200" baseline="-25000" dirty="0" smtClean="0"/>
          </a:p>
          <a:p>
            <a:pPr marL="457200" lvl="0" indent="-457200">
              <a:buFont typeface="+mj-lt"/>
              <a:buAutoNum type="arabicPeriod"/>
              <a:defRPr/>
            </a:pPr>
            <a:r>
              <a:rPr lang="en-US" sz="2200" dirty="0" smtClean="0"/>
              <a:t>Transmissions in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\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dirty="0" smtClean="0"/>
              <a:t> are minimized</a:t>
            </a:r>
          </a:p>
          <a:p>
            <a:pPr marL="457200" lvl="0" indent="-457200">
              <a:defRPr/>
            </a:pPr>
            <a:endParaRPr lang="en-US" sz="1200" dirty="0" smtClean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sz="2200" i="1" dirty="0" smtClean="0"/>
              <a:t>D</a:t>
            </a:r>
            <a:r>
              <a:rPr lang="en-US" sz="2200" dirty="0" smtClean="0"/>
              <a:t> forms a connected network</a:t>
            </a:r>
          </a:p>
          <a:p>
            <a:pPr marL="457200" lvl="0" indent="-457200">
              <a:buFont typeface="+mj-lt"/>
              <a:buAutoNum type="arabicPeriod" startAt="3"/>
              <a:defRPr/>
            </a:pPr>
            <a:endParaRPr lang="en-US" sz="2200" baseline="-25000" dirty="0" smtClean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sz="2200" dirty="0" smtClean="0"/>
              <a:t>Every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/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∈ A </a:t>
            </a:r>
            <a:r>
              <a:rPr lang="en-US" sz="2200" dirty="0" smtClean="0"/>
              <a:t>must overhear bogus traffic</a:t>
            </a:r>
          </a:p>
          <a:p>
            <a:pPr marL="457200" lvl="0" indent="-457200">
              <a:buFont typeface="+mj-lt"/>
              <a:buAutoNum type="arabicPeriod" startAt="3"/>
              <a:defRPr/>
            </a:pPr>
            <a:endParaRPr lang="en-US" sz="2200" baseline="-25000" dirty="0" smtClean="0"/>
          </a:p>
          <a:p>
            <a:pPr marL="457200" lvl="0" indent="-457200">
              <a:buFont typeface="+mj-lt"/>
              <a:buAutoNum type="arabicPeriod" startAt="3"/>
              <a:defRPr/>
            </a:pPr>
            <a:endParaRPr lang="en-US" sz="2200" baseline="-25000" dirty="0" smtClean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6/25/2012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D333A2-6167-4279-B12B-87E33E8D8E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6" name="Footer Placeholder 7"/>
          <p:cNvSpPr txBox="1">
            <a:spLocks/>
          </p:cNvSpPr>
          <p:nvPr/>
        </p:nvSpPr>
        <p:spPr>
          <a:xfrm>
            <a:off x="2809875" y="6473825"/>
            <a:ext cx="339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D-SPAN 2012: Alejandro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Proaño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Loukas Lazos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02601" y="276091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80480" y="4518476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40726" y="3634796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67673" y="3460720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51036" y="483731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48137" y="4836724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16459" y="2412656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805638" y="4061591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86072" y="5159407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18259" y="2951382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28674" y="4095398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75998" y="4980855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570650" y="3576611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904705" y="3298445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170261" y="2904774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778514" y="240671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65810" y="4445697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44821" y="4443701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966006" y="5049139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195410" y="4096731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652030" y="5125764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68963" y="3650406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700275" y="2662765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9" idx="4"/>
          </p:cNvCxnSpPr>
          <p:nvPr/>
        </p:nvCxnSpPr>
        <p:spPr>
          <a:xfrm>
            <a:off x="8783143" y="2839930"/>
            <a:ext cx="105790" cy="50580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2" idx="6"/>
            <a:endCxn id="29" idx="2"/>
          </p:cNvCxnSpPr>
          <p:nvPr/>
        </p:nvCxnSpPr>
        <p:spPr>
          <a:xfrm>
            <a:off x="8054739" y="2554357"/>
            <a:ext cx="645536" cy="19699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1" idx="4"/>
            <a:endCxn id="10" idx="0"/>
          </p:cNvCxnSpPr>
          <p:nvPr/>
        </p:nvCxnSpPr>
        <p:spPr>
          <a:xfrm flipH="1">
            <a:off x="7205786" y="3081939"/>
            <a:ext cx="47343" cy="37878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7" idx="6"/>
            <a:endCxn id="26" idx="2"/>
          </p:cNvCxnSpPr>
          <p:nvPr/>
        </p:nvCxnSpPr>
        <p:spPr>
          <a:xfrm>
            <a:off x="7494409" y="4183981"/>
            <a:ext cx="701001" cy="6038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0" idx="6"/>
          </p:cNvCxnSpPr>
          <p:nvPr/>
        </p:nvCxnSpPr>
        <p:spPr>
          <a:xfrm>
            <a:off x="8070440" y="3387028"/>
            <a:ext cx="680380" cy="10634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2" idx="4"/>
            <a:endCxn id="20" idx="0"/>
          </p:cNvCxnSpPr>
          <p:nvPr/>
        </p:nvCxnSpPr>
        <p:spPr>
          <a:xfrm>
            <a:off x="7916627" y="2701994"/>
            <a:ext cx="70946" cy="59645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3"/>
            <a:endCxn id="26" idx="6"/>
          </p:cNvCxnSpPr>
          <p:nvPr/>
        </p:nvCxnSpPr>
        <p:spPr>
          <a:xfrm flipH="1">
            <a:off x="8471635" y="4212811"/>
            <a:ext cx="358274" cy="3155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4" idx="0"/>
          </p:cNvCxnSpPr>
          <p:nvPr/>
        </p:nvCxnSpPr>
        <p:spPr>
          <a:xfrm flipH="1">
            <a:off x="8888506" y="3641011"/>
            <a:ext cx="427" cy="42058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" idx="3"/>
          </p:cNvCxnSpPr>
          <p:nvPr/>
        </p:nvCxnSpPr>
        <p:spPr>
          <a:xfrm flipH="1">
            <a:off x="6755333" y="4770509"/>
            <a:ext cx="165599" cy="39450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7" idx="2"/>
          </p:cNvCxnSpPr>
          <p:nvPr/>
        </p:nvCxnSpPr>
        <p:spPr>
          <a:xfrm>
            <a:off x="6254496" y="5184339"/>
            <a:ext cx="397534" cy="3000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6" idx="7"/>
            <a:endCxn id="20" idx="2"/>
          </p:cNvCxnSpPr>
          <p:nvPr/>
        </p:nvCxnSpPr>
        <p:spPr>
          <a:xfrm flipV="1">
            <a:off x="7300604" y="3387028"/>
            <a:ext cx="604101" cy="115227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1" idx="7"/>
            <a:endCxn id="22" idx="2"/>
          </p:cNvCxnSpPr>
          <p:nvPr/>
        </p:nvCxnSpPr>
        <p:spPr>
          <a:xfrm flipV="1">
            <a:off x="7311725" y="2554357"/>
            <a:ext cx="466789" cy="37636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3" idx="5"/>
            <a:endCxn id="21" idx="2"/>
          </p:cNvCxnSpPr>
          <p:nvPr/>
        </p:nvCxnSpPr>
        <p:spPr>
          <a:xfrm>
            <a:off x="6752232" y="2664689"/>
            <a:ext cx="418029" cy="32866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8" idx="6"/>
            <a:endCxn id="11" idx="2"/>
          </p:cNvCxnSpPr>
          <p:nvPr/>
        </p:nvCxnSpPr>
        <p:spPr>
          <a:xfrm flipV="1">
            <a:off x="7841733" y="4984952"/>
            <a:ext cx="609303" cy="8448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" idx="6"/>
            <a:endCxn id="18" idx="1"/>
          </p:cNvCxnSpPr>
          <p:nvPr/>
        </p:nvCxnSpPr>
        <p:spPr>
          <a:xfrm>
            <a:off x="7156705" y="4666114"/>
            <a:ext cx="543564" cy="34068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6" idx="4"/>
            <a:endCxn id="9" idx="0"/>
          </p:cNvCxnSpPr>
          <p:nvPr/>
        </p:nvCxnSpPr>
        <p:spPr>
          <a:xfrm flipH="1">
            <a:off x="6078839" y="3128547"/>
            <a:ext cx="122288" cy="50624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6"/>
            <a:endCxn id="19" idx="2"/>
          </p:cNvCxnSpPr>
          <p:nvPr/>
        </p:nvCxnSpPr>
        <p:spPr>
          <a:xfrm flipV="1">
            <a:off x="6216951" y="3665194"/>
            <a:ext cx="353699" cy="11724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3"/>
            <a:endCxn id="19" idx="6"/>
          </p:cNvCxnSpPr>
          <p:nvPr/>
        </p:nvCxnSpPr>
        <p:spPr>
          <a:xfrm flipH="1" flipV="1">
            <a:off x="6736385" y="3665194"/>
            <a:ext cx="371740" cy="4755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7" idx="3"/>
            <a:endCxn id="8" idx="0"/>
          </p:cNvCxnSpPr>
          <p:nvPr/>
        </p:nvCxnSpPr>
        <p:spPr>
          <a:xfrm flipH="1">
            <a:off x="7018593" y="4246618"/>
            <a:ext cx="334352" cy="27185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66" idx="4"/>
            <a:endCxn id="17" idx="1"/>
          </p:cNvCxnSpPr>
          <p:nvPr/>
        </p:nvCxnSpPr>
        <p:spPr>
          <a:xfrm>
            <a:off x="7202944" y="3754288"/>
            <a:ext cx="150001" cy="36705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6"/>
            <a:endCxn id="9" idx="2"/>
          </p:cNvCxnSpPr>
          <p:nvPr/>
        </p:nvCxnSpPr>
        <p:spPr>
          <a:xfrm>
            <a:off x="5434698" y="3738989"/>
            <a:ext cx="506028" cy="4344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24" idx="0"/>
          </p:cNvCxnSpPr>
          <p:nvPr/>
        </p:nvCxnSpPr>
        <p:spPr>
          <a:xfrm flipH="1">
            <a:off x="5182934" y="3822264"/>
            <a:ext cx="147637" cy="621437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7" idx="4"/>
            <a:endCxn id="28" idx="0"/>
          </p:cNvCxnSpPr>
          <p:nvPr/>
        </p:nvCxnSpPr>
        <p:spPr>
          <a:xfrm>
            <a:off x="5340714" y="3056194"/>
            <a:ext cx="11117" cy="59421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3" idx="3"/>
          </p:cNvCxnSpPr>
          <p:nvPr/>
        </p:nvCxnSpPr>
        <p:spPr>
          <a:xfrm flipH="1">
            <a:off x="6288608" y="2664689"/>
            <a:ext cx="268303" cy="328622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16" idx="2"/>
          </p:cNvCxnSpPr>
          <p:nvPr/>
        </p:nvCxnSpPr>
        <p:spPr>
          <a:xfrm>
            <a:off x="5492496" y="2955489"/>
            <a:ext cx="625763" cy="8447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8" idx="2"/>
          </p:cNvCxnSpPr>
          <p:nvPr/>
        </p:nvCxnSpPr>
        <p:spPr>
          <a:xfrm>
            <a:off x="6225921" y="4536639"/>
            <a:ext cx="654559" cy="12947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3" idx="4"/>
            <a:endCxn id="67" idx="0"/>
          </p:cNvCxnSpPr>
          <p:nvPr/>
        </p:nvCxnSpPr>
        <p:spPr>
          <a:xfrm flipH="1">
            <a:off x="6101978" y="4622862"/>
            <a:ext cx="46700" cy="42272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4" idx="6"/>
            <a:endCxn id="23" idx="2"/>
          </p:cNvCxnSpPr>
          <p:nvPr/>
        </p:nvCxnSpPr>
        <p:spPr>
          <a:xfrm flipV="1">
            <a:off x="5321046" y="4534280"/>
            <a:ext cx="744764" cy="5705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15" idx="0"/>
          </p:cNvCxnSpPr>
          <p:nvPr/>
        </p:nvCxnSpPr>
        <p:spPr>
          <a:xfrm>
            <a:off x="5216271" y="4746189"/>
            <a:ext cx="152669" cy="413218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9" idx="4"/>
            <a:endCxn id="23" idx="0"/>
          </p:cNvCxnSpPr>
          <p:nvPr/>
        </p:nvCxnSpPr>
        <p:spPr>
          <a:xfrm>
            <a:off x="6078839" y="3930071"/>
            <a:ext cx="69839" cy="515626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0" idx="4"/>
            <a:endCxn id="26" idx="1"/>
          </p:cNvCxnSpPr>
          <p:nvPr/>
        </p:nvCxnSpPr>
        <p:spPr>
          <a:xfrm>
            <a:off x="7987573" y="3475610"/>
            <a:ext cx="248289" cy="66436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5" idx="6"/>
            <a:endCxn id="25" idx="2"/>
          </p:cNvCxnSpPr>
          <p:nvPr/>
        </p:nvCxnSpPr>
        <p:spPr>
          <a:xfrm flipV="1">
            <a:off x="5451807" y="5196777"/>
            <a:ext cx="514199" cy="51213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7064831" y="3459013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963865" y="5045588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203020" y="2760101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>
            <a:stCxn id="11" idx="7"/>
            <a:endCxn id="14" idx="4"/>
          </p:cNvCxnSpPr>
          <p:nvPr/>
        </p:nvCxnSpPr>
        <p:spPr>
          <a:xfrm flipV="1">
            <a:off x="8686809" y="4238756"/>
            <a:ext cx="201697" cy="64180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5440680" y="836783"/>
            <a:ext cx="3487729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 : 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cs typeface="+mn-cs"/>
              </a:rPr>
              <a:t>set of sensors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cs typeface="+mn-cs"/>
              </a:rPr>
              <a:t> set of bogus sources 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cs typeface="+mn-cs"/>
              </a:rPr>
              <a:t> set of adversary sensors</a:t>
            </a:r>
          </a:p>
        </p:txBody>
      </p:sp>
      <p:sp>
        <p:nvSpPr>
          <p:cNvPr id="108" name="Oval 107"/>
          <p:cNvSpPr/>
          <p:nvPr/>
        </p:nvSpPr>
        <p:spPr>
          <a:xfrm>
            <a:off x="5182523" y="1796190"/>
            <a:ext cx="165735" cy="1771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141811" y="891704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129832" y="1338995"/>
            <a:ext cx="276225" cy="295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8757385" y="3327588"/>
            <a:ext cx="276225" cy="29527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6" grpId="0" animBg="1"/>
      <p:bldP spid="67" grpId="0" animBg="1"/>
      <p:bldP spid="6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9993</TotalTime>
  <Words>1637</Words>
  <Application>Microsoft Office PowerPoint</Application>
  <PresentationFormat>On-screen Show (4:3)</PresentationFormat>
  <Paragraphs>464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Hiding Contextual Information  in WSNs</vt:lpstr>
      <vt:lpstr>Private Communications over Public Channels</vt:lpstr>
      <vt:lpstr>Insufficiency of Cryptographic Methods</vt:lpstr>
      <vt:lpstr>Contextual Information in WSN</vt:lpstr>
      <vt:lpstr>Problem Statement</vt:lpstr>
      <vt:lpstr>Current Approaches</vt:lpstr>
      <vt:lpstr>Our Contributions</vt:lpstr>
      <vt:lpstr>Design Motivation</vt:lpstr>
      <vt:lpstr>Phase 1: Selection of Bogus Sources</vt:lpstr>
      <vt:lpstr>Phase 1: Selection of Bogus Sources</vt:lpstr>
      <vt:lpstr>Step 1: Constructing on MCDS</vt:lpstr>
      <vt:lpstr>Step 1: Constructing on MCDS</vt:lpstr>
      <vt:lpstr>Step 2: Covering the Deployment Area</vt:lpstr>
      <vt:lpstr>Phase 2: Rate Assignment</vt:lpstr>
      <vt:lpstr>Phase 2: Rate Assignment in D</vt:lpstr>
      <vt:lpstr>Phase 2: Rate Assignment in V \ D</vt:lpstr>
      <vt:lpstr>Phase 2: Rate Assignment in V \ D</vt:lpstr>
      <vt:lpstr>Performance Evaluation</vt:lpstr>
      <vt:lpstr>Fraction of sensors in D  vs dv</vt:lpstr>
      <vt:lpstr>Average rate rs vs |Na|</vt:lpstr>
      <vt:lpstr>Average delay vs  |Na|</vt:lpstr>
      <vt:lpstr>Conclusions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Securing Opportunistic Spectrum Access in Cognitive Radio Networks</dc:title>
  <dc:creator>Loukas</dc:creator>
  <cp:lastModifiedBy>aaproano</cp:lastModifiedBy>
  <cp:revision>426</cp:revision>
  <dcterms:created xsi:type="dcterms:W3CDTF">2009-02-11T04:10:07Z</dcterms:created>
  <dcterms:modified xsi:type="dcterms:W3CDTF">2012-06-23T01:15:10Z</dcterms:modified>
</cp:coreProperties>
</file>