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3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Microsoft_Equation1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70" r:id="rId4"/>
    <p:sldId id="283" r:id="rId5"/>
    <p:sldId id="271" r:id="rId6"/>
    <p:sldId id="272" r:id="rId7"/>
    <p:sldId id="284" r:id="rId8"/>
    <p:sldId id="281" r:id="rId9"/>
    <p:sldId id="285" r:id="rId10"/>
    <p:sldId id="290" r:id="rId11"/>
    <p:sldId id="258" r:id="rId12"/>
    <p:sldId id="259" r:id="rId13"/>
    <p:sldId id="260" r:id="rId14"/>
    <p:sldId id="261" r:id="rId15"/>
    <p:sldId id="286" r:id="rId16"/>
    <p:sldId id="289" r:id="rId17"/>
    <p:sldId id="262" r:id="rId18"/>
    <p:sldId id="275" r:id="rId19"/>
    <p:sldId id="287" r:id="rId20"/>
    <p:sldId id="267" r:id="rId21"/>
    <p:sldId id="268" r:id="rId22"/>
    <p:sldId id="265" r:id="rId23"/>
    <p:sldId id="276" r:id="rId24"/>
    <p:sldId id="277" r:id="rId25"/>
    <p:sldId id="269" r:id="rId26"/>
    <p:sldId id="279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B95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0" autoAdjust="0"/>
  </p:normalViewPr>
  <p:slideViewPr>
    <p:cSldViewPr>
      <p:cViewPr>
        <p:scale>
          <a:sx n="95" d="100"/>
          <a:sy n="95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2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8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image" Target="../media/image2.emf"/><Relationship Id="rId2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2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3.emf"/><Relationship Id="rId1" Type="http://schemas.openxmlformats.org/officeDocument/2006/relationships/image" Target="../media/image2.emf"/><Relationship Id="rId2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22.emf"/><Relationship Id="rId1" Type="http://schemas.openxmlformats.org/officeDocument/2006/relationships/image" Target="../media/image10.emf"/><Relationship Id="rId2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6.emf"/><Relationship Id="rId5" Type="http://schemas.openxmlformats.org/officeDocument/2006/relationships/image" Target="../media/image23.emf"/><Relationship Id="rId1" Type="http://schemas.openxmlformats.org/officeDocument/2006/relationships/image" Target="../media/image10.emf"/><Relationship Id="rId2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33F13-CCF6-45C4-BDAF-EED5D3D1821C}" type="datetimeFigureOut">
              <a:rPr lang="en-US" smtClean="0"/>
              <a:t>6/14/11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EA8F-062A-43A2-8C27-BCCEAF1A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5EA8F-062A-43A2-8C27-BCCEAF1AA2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9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Unfortunately, spread spectrum communications can provide anti-jamming protection only to the extent that the PN sequence remains secret.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753-5E7D-40E8-8EE6-5224BB09FE9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0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location</a:t>
            </a:r>
            <a:r>
              <a:rPr lang="en-US" baseline="0" dirty="0" smtClean="0"/>
              <a:t> of the unicast as we showed in the last page is defined by a frequency/slot pairs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753-5E7D-40E8-8EE6-5224BB09FE9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1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1470025"/>
          </a:xfrm>
          <a:noFill/>
        </p:spPr>
        <p:txBody>
          <a:bodyPr/>
          <a:lstStyle>
            <a:lvl1pPr algn="ctr">
              <a:defRPr sz="3600">
                <a:solidFill>
                  <a:srgbClr val="CC00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47B90-9D4A-4FD5-88D9-3381F4DBB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8A72-2031-497F-89E6-ECBDE2B9E4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6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6D4B-3E72-4066-9470-F9F9226F3D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2CDE6-93AD-4307-B8BF-AC85BCC6D3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9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01DA-C450-44B3-9C1D-994C111A41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3A0EA-50FE-4A8E-8480-1194CD096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1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1470025"/>
          </a:xfrm>
          <a:noFill/>
        </p:spPr>
        <p:txBody>
          <a:bodyPr/>
          <a:lstStyle>
            <a:lvl1pPr algn="ctr">
              <a:defRPr sz="3600">
                <a:solidFill>
                  <a:srgbClr val="CC00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47B90-9D4A-4FD5-88D9-3381F4DBB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8A72-2031-497F-89E6-ECBDE2B9E4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20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73825"/>
            <a:ext cx="4572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D9E38-96CD-48E0-8766-26C6C0AE0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33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39873-5822-49F2-B61A-BFF434DAC6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6080-BD50-4981-B371-A5C9DE59B4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0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8472-E13D-4771-A8E9-976B33EEF4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22C52-837A-4C8A-9DEE-2E5DE9027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23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0E567-FC37-4CE3-81CB-3A1128C78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C08BB-27FE-44ED-AF2B-F2E15572E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96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EAC8D-5EFD-4E4D-849F-FA734854E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DE333-94EE-46F3-8D17-049AD8E0D5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38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3EB8-96C4-4DDC-8C53-77449C2A15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FEC7-2B7B-4E39-BDA9-02BA7FE76E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09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F3F53-0695-4460-BA64-0D270534BD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37B6-66FA-4295-8AD9-613EB6F391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5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73825"/>
            <a:ext cx="4572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D9E38-96CD-48E0-8766-26C6C0AE0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58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3C20-FF13-4BD7-90FC-D8509D9E85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771F-0656-4F40-B809-1D8979C249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46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6D4B-3E72-4066-9470-F9F9226F3D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2CDE6-93AD-4307-B8BF-AC85BCC6D3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7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01DA-C450-44B3-9C1D-994C111A41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3A0EA-50FE-4A8E-8480-1194CD096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16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1470025"/>
          </a:xfrm>
          <a:noFill/>
        </p:spPr>
        <p:txBody>
          <a:bodyPr/>
          <a:lstStyle>
            <a:lvl1pPr algn="ctr">
              <a:defRPr sz="3600">
                <a:solidFill>
                  <a:srgbClr val="CC00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47B90-9D4A-4FD5-88D9-3381F4DBB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8A72-2031-497F-89E6-ECBDE2B9E4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08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73825"/>
            <a:ext cx="4572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D9E38-96CD-48E0-8766-26C6C0AE0F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5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39873-5822-49F2-B61A-BFF434DAC6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6080-BD50-4981-B371-A5C9DE59B4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4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8472-E13D-4771-A8E9-976B33EEF4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22C52-837A-4C8A-9DEE-2E5DE9027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0E567-FC37-4CE3-81CB-3A1128C78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C08BB-27FE-44ED-AF2B-F2E15572E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84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EAC8D-5EFD-4E4D-849F-FA734854E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DE333-94EE-46F3-8D17-049AD8E0D5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39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3EB8-96C4-4DDC-8C53-77449C2A15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FEC7-2B7B-4E39-BDA9-02BA7FE76E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1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39873-5822-49F2-B61A-BFF434DAC6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6080-BD50-4981-B371-A5C9DE59B4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94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F3F53-0695-4460-BA64-0D270534BD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37B6-66FA-4295-8AD9-613EB6F391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28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3C20-FF13-4BD7-90FC-D8509D9E85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771F-0656-4F40-B809-1D8979C249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07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6D4B-3E72-4066-9470-F9F9226F3D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2CDE6-93AD-4307-B8BF-AC85BCC6D3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57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01DA-C450-44B3-9C1D-994C111A41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3A0EA-50FE-4A8E-8480-1194CD096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7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8472-E13D-4771-A8E9-976B33EEF4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22C52-837A-4C8A-9DEE-2E5DE9027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3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0E567-FC37-4CE3-81CB-3A1128C78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C08BB-27FE-44ED-AF2B-F2E15572E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EAC8D-5EFD-4E4D-849F-FA734854E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DE333-94EE-46F3-8D17-049AD8E0D5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3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3EB8-96C4-4DDC-8C53-77449C2A15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FEC7-2B7B-4E39-BDA9-02BA7FE76E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5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F3F53-0695-4460-BA64-0D270534BD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37B6-66FA-4295-8AD9-613EB6F391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5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3C20-FF13-4BD7-90FC-D8509D9E85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771F-0656-4F40-B809-1D8979C249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52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613" y="838200"/>
            <a:ext cx="8991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738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AB22FD-CD1C-4F03-9CCE-A02FBF0710C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7838" y="6473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2613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80FB7-24DD-4636-99BD-197C77AFF9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6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613" y="838200"/>
            <a:ext cx="8991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738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AB22FD-CD1C-4F03-9CCE-A02FBF0710C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7838" y="6473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2613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80FB7-24DD-4636-99BD-197C77AFF9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5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613" y="838200"/>
            <a:ext cx="8991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738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AB22FD-CD1C-4F03-9CCE-A02FBF0710C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7838" y="64738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2613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80FB7-24DD-4636-99BD-197C77AFF9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2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emf"/><Relationship Id="rId20" Type="http://schemas.openxmlformats.org/officeDocument/2006/relationships/oleObject" Target="../embeddings/Microsoft_Equation1.bin"/><Relationship Id="rId21" Type="http://schemas.openxmlformats.org/officeDocument/2006/relationships/image" Target="../media/image22.emf"/><Relationship Id="rId10" Type="http://schemas.openxmlformats.org/officeDocument/2006/relationships/oleObject" Target="../embeddings/oleObject41.bin"/><Relationship Id="rId11" Type="http://schemas.openxmlformats.org/officeDocument/2006/relationships/oleObject" Target="../embeddings/oleObject42.bin"/><Relationship Id="rId12" Type="http://schemas.openxmlformats.org/officeDocument/2006/relationships/image" Target="../media/image17.emf"/><Relationship Id="rId13" Type="http://schemas.openxmlformats.org/officeDocument/2006/relationships/oleObject" Target="../embeddings/oleObject43.bin"/><Relationship Id="rId14" Type="http://schemas.openxmlformats.org/officeDocument/2006/relationships/oleObject" Target="../embeddings/oleObject44.bin"/><Relationship Id="rId15" Type="http://schemas.openxmlformats.org/officeDocument/2006/relationships/oleObject" Target="../embeddings/oleObject45.bin"/><Relationship Id="rId16" Type="http://schemas.openxmlformats.org/officeDocument/2006/relationships/oleObject" Target="../embeddings/oleObject46.bin"/><Relationship Id="rId17" Type="http://schemas.openxmlformats.org/officeDocument/2006/relationships/oleObject" Target="../embeddings/oleObject47.bin"/><Relationship Id="rId18" Type="http://schemas.openxmlformats.org/officeDocument/2006/relationships/oleObject" Target="../embeddings/oleObject48.bin"/><Relationship Id="rId19" Type="http://schemas.openxmlformats.org/officeDocument/2006/relationships/oleObject" Target="../embeddings/oleObject4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7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39.bin"/><Relationship Id="rId8" Type="http://schemas.openxmlformats.org/officeDocument/2006/relationships/oleObject" Target="../embeddings/oleObject40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3.bin"/><Relationship Id="rId20" Type="http://schemas.openxmlformats.org/officeDocument/2006/relationships/oleObject" Target="../embeddings/oleObject63.bin"/><Relationship Id="rId21" Type="http://schemas.openxmlformats.org/officeDocument/2006/relationships/oleObject" Target="../embeddings/oleObject64.bin"/><Relationship Id="rId22" Type="http://schemas.openxmlformats.org/officeDocument/2006/relationships/oleObject" Target="../embeddings/oleObject65.bin"/><Relationship Id="rId23" Type="http://schemas.openxmlformats.org/officeDocument/2006/relationships/oleObject" Target="../embeddings/Microsoft_Equation2.bin"/><Relationship Id="rId24" Type="http://schemas.openxmlformats.org/officeDocument/2006/relationships/image" Target="../media/image23.emf"/><Relationship Id="rId10" Type="http://schemas.openxmlformats.org/officeDocument/2006/relationships/oleObject" Target="../embeddings/oleObject54.bin"/><Relationship Id="rId11" Type="http://schemas.openxmlformats.org/officeDocument/2006/relationships/oleObject" Target="../embeddings/oleObject55.bin"/><Relationship Id="rId12" Type="http://schemas.openxmlformats.org/officeDocument/2006/relationships/oleObject" Target="../embeddings/oleObject56.bin"/><Relationship Id="rId13" Type="http://schemas.openxmlformats.org/officeDocument/2006/relationships/oleObject" Target="../embeddings/oleObject57.bin"/><Relationship Id="rId14" Type="http://schemas.openxmlformats.org/officeDocument/2006/relationships/image" Target="../media/image16.emf"/><Relationship Id="rId15" Type="http://schemas.openxmlformats.org/officeDocument/2006/relationships/oleObject" Target="../embeddings/oleObject58.bin"/><Relationship Id="rId16" Type="http://schemas.openxmlformats.org/officeDocument/2006/relationships/oleObject" Target="../embeddings/oleObject59.bin"/><Relationship Id="rId17" Type="http://schemas.openxmlformats.org/officeDocument/2006/relationships/oleObject" Target="../embeddings/oleObject60.bin"/><Relationship Id="rId18" Type="http://schemas.openxmlformats.org/officeDocument/2006/relationships/oleObject" Target="../embeddings/oleObject61.bin"/><Relationship Id="rId19" Type="http://schemas.openxmlformats.org/officeDocument/2006/relationships/oleObject" Target="../embeddings/oleObject62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0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51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52.bin"/><Relationship Id="rId8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24.emf"/><Relationship Id="rId6" Type="http://schemas.openxmlformats.org/officeDocument/2006/relationships/oleObject" Target="../embeddings/Microsoft_Equation4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oleObject" Target="../embeddings/Microsoft_Equation5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7.bin"/><Relationship Id="rId20" Type="http://schemas.openxmlformats.org/officeDocument/2006/relationships/oleObject" Target="../embeddings/oleObject76.bin"/><Relationship Id="rId21" Type="http://schemas.openxmlformats.org/officeDocument/2006/relationships/oleObject" Target="../embeddings/oleObject77.bin"/><Relationship Id="rId22" Type="http://schemas.openxmlformats.org/officeDocument/2006/relationships/oleObject" Target="../embeddings/oleObject78.bin"/><Relationship Id="rId23" Type="http://schemas.openxmlformats.org/officeDocument/2006/relationships/oleObject" Target="../embeddings/oleObject79.bin"/><Relationship Id="rId24" Type="http://schemas.openxmlformats.org/officeDocument/2006/relationships/oleObject" Target="../embeddings/oleObject80.bin"/><Relationship Id="rId25" Type="http://schemas.openxmlformats.org/officeDocument/2006/relationships/oleObject" Target="../embeddings/oleObject81.bin"/><Relationship Id="rId26" Type="http://schemas.openxmlformats.org/officeDocument/2006/relationships/oleObject" Target="../embeddings/oleObject82.bin"/><Relationship Id="rId27" Type="http://schemas.openxmlformats.org/officeDocument/2006/relationships/oleObject" Target="../embeddings/oleObject83.bin"/><Relationship Id="rId10" Type="http://schemas.openxmlformats.org/officeDocument/2006/relationships/oleObject" Target="../embeddings/oleObject68.bin"/><Relationship Id="rId11" Type="http://schemas.openxmlformats.org/officeDocument/2006/relationships/oleObject" Target="../embeddings/oleObject69.bin"/><Relationship Id="rId12" Type="http://schemas.openxmlformats.org/officeDocument/2006/relationships/oleObject" Target="../embeddings/oleObject70.bin"/><Relationship Id="rId13" Type="http://schemas.openxmlformats.org/officeDocument/2006/relationships/oleObject" Target="../embeddings/oleObject71.bin"/><Relationship Id="rId14" Type="http://schemas.openxmlformats.org/officeDocument/2006/relationships/oleObject" Target="../embeddings/oleObject72.bin"/><Relationship Id="rId15" Type="http://schemas.openxmlformats.org/officeDocument/2006/relationships/image" Target="../media/image34.emf"/><Relationship Id="rId16" Type="http://schemas.openxmlformats.org/officeDocument/2006/relationships/oleObject" Target="../embeddings/oleObject73.bin"/><Relationship Id="rId17" Type="http://schemas.openxmlformats.org/officeDocument/2006/relationships/image" Target="../media/image35.emf"/><Relationship Id="rId18" Type="http://schemas.openxmlformats.org/officeDocument/2006/relationships/oleObject" Target="../embeddings/oleObject74.bin"/><Relationship Id="rId19" Type="http://schemas.openxmlformats.org/officeDocument/2006/relationships/oleObject" Target="../embeddings/oleObject75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oleObject" Target="../embeddings/oleObject66.bin"/><Relationship Id="rId8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gif"/><Relationship Id="rId5" Type="http://schemas.openxmlformats.org/officeDocument/2006/relationships/image" Target="../media/image6.png"/><Relationship Id="rId6" Type="http://schemas.openxmlformats.org/officeDocument/2006/relationships/image" Target="../media/image7.w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2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20" Type="http://schemas.openxmlformats.org/officeDocument/2006/relationships/oleObject" Target="../embeddings/oleObject14.bin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8.emf"/><Relationship Id="rId12" Type="http://schemas.openxmlformats.org/officeDocument/2006/relationships/oleObject" Target="../embeddings/oleObject10.bin"/><Relationship Id="rId13" Type="http://schemas.openxmlformats.org/officeDocument/2006/relationships/oleObject" Target="../embeddings/oleObject11.bin"/><Relationship Id="rId14" Type="http://schemas.openxmlformats.org/officeDocument/2006/relationships/image" Target="../media/image6.png"/><Relationship Id="rId15" Type="http://schemas.openxmlformats.org/officeDocument/2006/relationships/image" Target="../media/image7.wmf"/><Relationship Id="rId16" Type="http://schemas.openxmlformats.org/officeDocument/2006/relationships/oleObject" Target="../embeddings/oleObject12.bin"/><Relationship Id="rId17" Type="http://schemas.openxmlformats.org/officeDocument/2006/relationships/image" Target="../media/image12.emf"/><Relationship Id="rId18" Type="http://schemas.openxmlformats.org/officeDocument/2006/relationships/oleObject" Target="../embeddings/oleObject13.bin"/><Relationship Id="rId19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7.bin"/><Relationship Id="rId8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14.jpeg"/><Relationship Id="rId13" Type="http://schemas.openxmlformats.org/officeDocument/2006/relationships/image" Target="../media/image15.png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15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16.bin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8.emf"/><Relationship Id="rId10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emf"/><Relationship Id="rId20" Type="http://schemas.openxmlformats.org/officeDocument/2006/relationships/oleObject" Target="../embeddings/oleObject34.bin"/><Relationship Id="rId21" Type="http://schemas.openxmlformats.org/officeDocument/2006/relationships/oleObject" Target="../embeddings/oleObject35.bin"/><Relationship Id="rId22" Type="http://schemas.openxmlformats.org/officeDocument/2006/relationships/oleObject" Target="../embeddings/oleObject36.bin"/><Relationship Id="rId23" Type="http://schemas.openxmlformats.org/officeDocument/2006/relationships/image" Target="../media/image13.emf"/><Relationship Id="rId10" Type="http://schemas.openxmlformats.org/officeDocument/2006/relationships/oleObject" Target="../embeddings/oleObject25.bin"/><Relationship Id="rId11" Type="http://schemas.openxmlformats.org/officeDocument/2006/relationships/oleObject" Target="../embeddings/oleObject26.bin"/><Relationship Id="rId12" Type="http://schemas.openxmlformats.org/officeDocument/2006/relationships/image" Target="../media/image17.emf"/><Relationship Id="rId13" Type="http://schemas.openxmlformats.org/officeDocument/2006/relationships/oleObject" Target="../embeddings/oleObject27.bin"/><Relationship Id="rId14" Type="http://schemas.openxmlformats.org/officeDocument/2006/relationships/oleObject" Target="../embeddings/oleObject28.bin"/><Relationship Id="rId15" Type="http://schemas.openxmlformats.org/officeDocument/2006/relationships/oleObject" Target="../embeddings/oleObject29.bin"/><Relationship Id="rId16" Type="http://schemas.openxmlformats.org/officeDocument/2006/relationships/oleObject" Target="../embeddings/oleObject30.bin"/><Relationship Id="rId17" Type="http://schemas.openxmlformats.org/officeDocument/2006/relationships/oleObject" Target="../embeddings/oleObject31.bin"/><Relationship Id="rId18" Type="http://schemas.openxmlformats.org/officeDocument/2006/relationships/oleObject" Target="../embeddings/oleObject32.bin"/><Relationship Id="rId19" Type="http://schemas.openxmlformats.org/officeDocument/2006/relationships/oleObject" Target="../embeddings/oleObject3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wmf"/><Relationship Id="rId4" Type="http://schemas.openxmlformats.org/officeDocument/2006/relationships/oleObject" Target="../embeddings/oleObject22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10.emf"/><Relationship Id="rId8" Type="http://schemas.openxmlformats.org/officeDocument/2006/relationships/oleObject" Target="../embeddings/oleObject2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381000" y="1828800"/>
            <a:ext cx="8534400" cy="1470025"/>
          </a:xfrm>
          <a:noFill/>
        </p:spPr>
        <p:txBody>
          <a:bodyPr/>
          <a:lstStyle/>
          <a:p>
            <a:r>
              <a:rPr lang="en-US" b="1" dirty="0"/>
              <a:t>Thwarting Inside Jamming Attacks on Wireless Broadcast Communications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44798" y="3754582"/>
            <a:ext cx="6400800" cy="13716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Sisi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Liu, </a:t>
            </a:r>
            <a:r>
              <a:rPr lang="en-US" dirty="0" err="1" smtClean="0">
                <a:solidFill>
                  <a:schemeClr val="tx1"/>
                </a:solidFill>
              </a:rPr>
              <a:t>Loukas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Lazos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Marwan </a:t>
            </a:r>
            <a:r>
              <a:rPr lang="en-US" dirty="0" err="1">
                <a:solidFill>
                  <a:schemeClr val="tx1"/>
                </a:solidFill>
              </a:rPr>
              <a:t>Krunz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Dept. of Electrical and Computer Engineering 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</a:t>
            </a:r>
            <a:r>
              <a:rPr lang="en-US" dirty="0" smtClean="0">
                <a:solidFill>
                  <a:schemeClr val="tx1"/>
                </a:solidFill>
              </a:rPr>
              <a:t>Arizona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WiSec</a:t>
            </a:r>
            <a:r>
              <a:rPr lang="en-US" dirty="0" smtClean="0">
                <a:solidFill>
                  <a:schemeClr val="tx1"/>
                </a:solidFill>
              </a:rPr>
              <a:t> 2011, Hamburg, Germany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4775"/>
            <a:ext cx="9144000" cy="581025"/>
          </a:xfrm>
          <a:prstGeom prst="rect">
            <a:avLst/>
          </a:prstGeom>
          <a:solidFill>
            <a:srgbClr val="CC0033"/>
          </a:solidFill>
          <a:ln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C0033"/>
              </a:solidFill>
            </a:endParaRP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52400"/>
            <a:ext cx="451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F8A72-2031-497F-89E6-ECBDE2B9E4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9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TDBS – Design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sz="2400" dirty="0" smtClean="0">
                <a:solidFill>
                  <a:srgbClr val="0000FF"/>
                </a:solidFill>
              </a:rPr>
              <a:t>Concurrent</a:t>
            </a:r>
            <a:r>
              <a:rPr lang="en-US" sz="2400" dirty="0" smtClean="0"/>
              <a:t> unicasts on multiple frequencies</a:t>
            </a:r>
            <a:endParaRPr lang="en-US" sz="2400" dirty="0"/>
          </a:p>
          <a:p>
            <a:pPr marL="457200" lvl="1" indent="0"/>
            <a:r>
              <a:rPr lang="en-US" dirty="0" smtClean="0"/>
              <a:t>Jammer can only block a fraction of the transmissions</a:t>
            </a:r>
          </a:p>
          <a:p>
            <a:pPr marL="457200" lvl="1" indent="0"/>
            <a:endParaRPr lang="en-US" dirty="0"/>
          </a:p>
          <a:p>
            <a:pPr marL="57150" indent="0"/>
            <a:r>
              <a:rPr lang="en-US" dirty="0" smtClean="0"/>
              <a:t>Trade </a:t>
            </a:r>
            <a:r>
              <a:rPr lang="en-US" dirty="0">
                <a:solidFill>
                  <a:srgbClr val="0000FF"/>
                </a:solidFill>
              </a:rPr>
              <a:t>delay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energy efficiency </a:t>
            </a:r>
            <a:r>
              <a:rPr lang="en-US" dirty="0" smtClean="0"/>
              <a:t>for</a:t>
            </a:r>
            <a:r>
              <a:rPr lang="en-US" dirty="0" smtClean="0">
                <a:solidFill>
                  <a:srgbClr val="0000FF"/>
                </a:solidFill>
              </a:rPr>
              <a:t> jamming resilience</a:t>
            </a:r>
          </a:p>
          <a:p>
            <a:pPr marL="457200" lvl="1" indent="0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Differences with classical FHSS systems</a:t>
            </a:r>
          </a:p>
          <a:p>
            <a:pPr marL="457200" lvl="1" indent="0"/>
            <a:r>
              <a:rPr lang="en-US" dirty="0" smtClean="0"/>
              <a:t>Each node is assigned a unique PN sequence</a:t>
            </a:r>
          </a:p>
          <a:p>
            <a:pPr marL="457200" lvl="1" indent="0"/>
            <a:r>
              <a:rPr lang="en-US" dirty="0" smtClean="0"/>
              <a:t>Compromise of a subset of PN sequences limits the information leakage with respect to uncompromised ones</a:t>
            </a:r>
          </a:p>
          <a:p>
            <a:pPr marL="457200" lvl="1" indent="0"/>
            <a:endParaRPr lang="en-US" dirty="0"/>
          </a:p>
          <a:p>
            <a:pPr marL="57150" indent="0"/>
            <a:r>
              <a:rPr lang="en-US" dirty="0" smtClean="0"/>
              <a:t>Other design aspects</a:t>
            </a:r>
          </a:p>
          <a:p>
            <a:pPr marL="457200" lvl="1" indent="0"/>
            <a:r>
              <a:rPr lang="en-US" dirty="0" smtClean="0"/>
              <a:t>Fairness, delay minimization</a:t>
            </a:r>
          </a:p>
          <a:p>
            <a:pPr marL="457200" lvl="1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0812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5715000"/>
            <a:ext cx="4876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How to design hopping sequences?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447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Definitions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93114"/>
            <a:ext cx="2230963" cy="108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2" y="3745465"/>
            <a:ext cx="14954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69315"/>
            <a:ext cx="2286000" cy="100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069315"/>
            <a:ext cx="231023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0812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 rot="5400000">
            <a:off x="5578305" y="2136739"/>
            <a:ext cx="297623" cy="62726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7457" y="5421868"/>
            <a:ext cx="154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1-factorization</a:t>
            </a:r>
          </a:p>
        </p:txBody>
      </p:sp>
      <p:sp>
        <p:nvSpPr>
          <p:cNvPr id="14" name="Right Brace 13"/>
          <p:cNvSpPr/>
          <p:nvPr/>
        </p:nvSpPr>
        <p:spPr>
          <a:xfrm rot="16200000">
            <a:off x="3263357" y="3256972"/>
            <a:ext cx="329889" cy="14680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66636" y="3456731"/>
            <a:ext cx="92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1-factor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838200"/>
            <a:ext cx="876300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Definitions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Complete graph</a:t>
            </a:r>
            <a:r>
              <a:rPr lang="en-US" sz="2200" dirty="0" smtClean="0"/>
              <a:t> </a:t>
            </a:r>
            <a:r>
              <a:rPr lang="en-US" sz="2200" i="1" dirty="0" smtClean="0"/>
              <a:t>K</a:t>
            </a:r>
            <a:r>
              <a:rPr lang="en-US" sz="2200" baseline="-25000" dirty="0" smtClean="0"/>
              <a:t>2n</a:t>
            </a:r>
            <a:r>
              <a:rPr lang="en-US" sz="2200" dirty="0" smtClean="0"/>
              <a:t>(</a:t>
            </a:r>
            <a:r>
              <a:rPr lang="en-US" sz="2200" i="1" dirty="0" smtClean="0"/>
              <a:t>V</a:t>
            </a:r>
            <a:r>
              <a:rPr lang="en-US" sz="2200" dirty="0" smtClean="0"/>
              <a:t>, </a:t>
            </a:r>
            <a:r>
              <a:rPr lang="en-US" sz="2200" i="1" dirty="0" smtClean="0"/>
              <a:t>E</a:t>
            </a:r>
            <a:r>
              <a:rPr lang="en-US" sz="2200" dirty="0" smtClean="0"/>
              <a:t>): each pair of vertices in </a:t>
            </a:r>
            <a:r>
              <a:rPr lang="en-US" sz="2200" i="1" dirty="0" smtClean="0"/>
              <a:t>V</a:t>
            </a:r>
            <a:r>
              <a:rPr lang="en-US" sz="2200" dirty="0" smtClean="0"/>
              <a:t> is connected by an edge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1-factor </a:t>
            </a:r>
            <a:r>
              <a:rPr lang="en-US" sz="2200" i="1" dirty="0" smtClean="0">
                <a:solidFill>
                  <a:srgbClr val="0000FF"/>
                </a:solidFill>
              </a:rPr>
              <a:t>F</a:t>
            </a:r>
            <a:r>
              <a:rPr lang="en-US" sz="2200" dirty="0" smtClean="0"/>
              <a:t>: a set of pairwise-disjoint edges that cover V (</a:t>
            </a:r>
            <a:r>
              <a:rPr lang="en-US" sz="2200" dirty="0" smtClean="0">
                <a:solidFill>
                  <a:srgbClr val="0000FF"/>
                </a:solidFill>
              </a:rPr>
              <a:t>matching</a:t>
            </a:r>
            <a:r>
              <a:rPr lang="en-US" sz="2200" dirty="0" smtClean="0"/>
              <a:t>)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1-factorization </a:t>
            </a:r>
            <a:r>
              <a:rPr lang="en-US" sz="2200" i="1" dirty="0" smtClean="0">
                <a:solidFill>
                  <a:srgbClr val="0000FF"/>
                </a:solidFill>
              </a:rPr>
              <a:t>F</a:t>
            </a:r>
            <a:r>
              <a:rPr lang="en-US" sz="2200" baseline="-25000" dirty="0" smtClean="0">
                <a:solidFill>
                  <a:srgbClr val="0000FF"/>
                </a:solidFill>
              </a:rPr>
              <a:t>2n</a:t>
            </a:r>
            <a:r>
              <a:rPr lang="en-US" sz="2200" dirty="0" smtClean="0"/>
              <a:t>: A series of (2</a:t>
            </a:r>
            <a:r>
              <a:rPr lang="en-US" sz="2200" i="1" dirty="0" smtClean="0"/>
              <a:t>n </a:t>
            </a:r>
            <a:r>
              <a:rPr lang="en-US" sz="2200" dirty="0" smtClean="0"/>
              <a:t>- 1) factors </a:t>
            </a:r>
            <a:r>
              <a:rPr lang="en-US" sz="2200" i="1" dirty="0" smtClean="0"/>
              <a:t>F</a:t>
            </a:r>
            <a:r>
              <a:rPr lang="en-US" sz="2200" baseline="-25000" dirty="0" smtClean="0"/>
              <a:t>2n</a:t>
            </a:r>
            <a:r>
              <a:rPr lang="en-US" sz="2200" dirty="0" smtClean="0"/>
              <a:t> = {</a:t>
            </a:r>
            <a:r>
              <a:rPr lang="en-US" sz="2200" i="1" dirty="0" smtClean="0"/>
              <a:t>F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, </a:t>
            </a:r>
            <a:r>
              <a:rPr lang="en-US" sz="2200" i="1" dirty="0" smtClean="0"/>
              <a:t>F</a:t>
            </a:r>
            <a:r>
              <a:rPr lang="en-US" sz="2200" baseline="-25000" dirty="0" smtClean="0"/>
              <a:t>1 </a:t>
            </a:r>
            <a:r>
              <a:rPr lang="en-US" sz="2200" dirty="0" smtClean="0"/>
              <a:t>,…, </a:t>
            </a:r>
            <a:r>
              <a:rPr lang="en-US" sz="2200" i="1" dirty="0" smtClean="0"/>
              <a:t>F</a:t>
            </a:r>
            <a:r>
              <a:rPr lang="en-US" sz="2200" baseline="-25000" dirty="0" smtClean="0"/>
              <a:t>2n-2</a:t>
            </a:r>
            <a:r>
              <a:rPr lang="en-US" sz="2200" dirty="0" smtClean="0"/>
              <a:t>} that span the edge set </a:t>
            </a:r>
            <a:r>
              <a:rPr lang="en-US" sz="2200" i="1" dirty="0" smtClean="0"/>
              <a:t>E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Theorem</a:t>
            </a:r>
            <a:r>
              <a:rPr lang="en-US" sz="2200" dirty="0" smtClean="0"/>
              <a:t>: Complete graphs are 1-factorable</a:t>
            </a:r>
          </a:p>
          <a:p>
            <a:pPr lvl="1"/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990600" y="5105400"/>
            <a:ext cx="47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K</a:t>
            </a:r>
            <a:r>
              <a:rPr lang="en-US" sz="2400" baseline="-25000" dirty="0" smtClean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860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the 1-factorization </a:t>
            </a:r>
            <a:r>
              <a:rPr lang="en-US" dirty="0"/>
              <a:t>P</a:t>
            </a:r>
            <a:r>
              <a:rPr lang="en-US" dirty="0" smtClean="0"/>
              <a:t>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For each 1-factor, randomly assign frequency bands to each pair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48" y="1371600"/>
            <a:ext cx="2286000" cy="100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c 4"/>
          <p:cNvSpPr/>
          <p:nvPr/>
        </p:nvSpPr>
        <p:spPr>
          <a:xfrm rot="10800000">
            <a:off x="4504888" y="1447799"/>
            <a:ext cx="1143000" cy="42664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4504888" y="1874441"/>
            <a:ext cx="1133912" cy="497417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00157" y="1693685"/>
            <a:ext cx="314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of nodes in broadcast group</a:t>
            </a:r>
            <a:endParaRPr lang="en-US" dirty="0"/>
          </a:p>
        </p:txBody>
      </p:sp>
      <p:sp>
        <p:nvSpPr>
          <p:cNvPr id="25" name="Arc 24"/>
          <p:cNvSpPr/>
          <p:nvPr/>
        </p:nvSpPr>
        <p:spPr>
          <a:xfrm rot="17131195" flipH="1">
            <a:off x="4000426" y="1063048"/>
            <a:ext cx="790334" cy="497417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31005" y="873562"/>
            <a:ext cx="205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communicating pair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460396" y="3864761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4" idx="2"/>
            <a:endCxn id="28" idx="6"/>
          </p:cNvCxnSpPr>
          <p:nvPr/>
        </p:nvCxnSpPr>
        <p:spPr>
          <a:xfrm>
            <a:off x="1461788" y="3364703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461788" y="3288503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33781" y="3288503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34" idx="2"/>
          </p:cNvCxnSpPr>
          <p:nvPr/>
        </p:nvCxnSpPr>
        <p:spPr>
          <a:xfrm>
            <a:off x="1460396" y="3951466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460396" y="3875266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447800" y="497560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40" idx="2"/>
            <a:endCxn id="38" idx="6"/>
          </p:cNvCxnSpPr>
          <p:nvPr/>
        </p:nvCxnSpPr>
        <p:spPr>
          <a:xfrm>
            <a:off x="1449192" y="4475547"/>
            <a:ext cx="1138381" cy="57625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1449192" y="4399347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43" idx="2"/>
            <a:endCxn id="41" idx="6"/>
          </p:cNvCxnSpPr>
          <p:nvPr/>
        </p:nvCxnSpPr>
        <p:spPr>
          <a:xfrm flipV="1">
            <a:off x="1447800" y="4475547"/>
            <a:ext cx="1125785" cy="58676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1447800" y="498611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461788" y="600929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>
            <a:stCxn id="49" idx="0"/>
          </p:cNvCxnSpPr>
          <p:nvPr/>
        </p:nvCxnSpPr>
        <p:spPr>
          <a:xfrm flipH="1">
            <a:off x="1536596" y="5433037"/>
            <a:ext cx="2784" cy="73916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463180" y="5433037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461788" y="60198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421185" y="4399347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50" idx="0"/>
          </p:cNvCxnSpPr>
          <p:nvPr/>
        </p:nvCxnSpPr>
        <p:spPr>
          <a:xfrm flipH="1">
            <a:off x="2509981" y="5433037"/>
            <a:ext cx="1392" cy="73916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435173" y="497560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447769" y="3864761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35173" y="5433037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449161" y="600929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611494" y="3072289"/>
            <a:ext cx="7425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Slot: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</a:t>
            </a:r>
            <a:endParaRPr lang="en-US" sz="2400" baseline="-250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:</a:t>
            </a:r>
            <a:endParaRPr lang="en-US" sz="2400" baseline="-250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:</a:t>
            </a:r>
            <a:endParaRPr lang="en-US" sz="2400" baseline="-25000" dirty="0"/>
          </a:p>
        </p:txBody>
      </p:sp>
      <p:sp>
        <p:nvSpPr>
          <p:cNvPr id="67" name="TextBox 66"/>
          <p:cNvSpPr txBox="1"/>
          <p:nvPr/>
        </p:nvSpPr>
        <p:spPr>
          <a:xfrm>
            <a:off x="4424144" y="3048000"/>
            <a:ext cx="129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29200" y="3048000"/>
            <a:ext cx="129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4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4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38800" y="3048000"/>
            <a:ext cx="129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1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5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1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248400" y="3048000"/>
            <a:ext cx="129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5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858000" y="3048000"/>
            <a:ext cx="129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. . .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1</a:t>
            </a:r>
            <a:r>
              <a:rPr lang="en-US" sz="2400" dirty="0"/>
              <a:t> . . </a:t>
            </a:r>
            <a:r>
              <a:rPr lang="en-US" sz="2400" dirty="0" smtClean="0"/>
              <a:t>.</a:t>
            </a:r>
            <a:endParaRPr lang="en-US" sz="2400" baseline="-25000" dirty="0" smtClean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  <a:r>
              <a:rPr lang="en-US" sz="2400" dirty="0"/>
              <a:t> . . </a:t>
            </a:r>
            <a:r>
              <a:rPr lang="en-US" sz="2400" dirty="0" smtClean="0"/>
              <a:t>.</a:t>
            </a:r>
            <a:endParaRPr lang="en-US" sz="2400" baseline="-25000" dirty="0" smtClean="0"/>
          </a:p>
          <a:p>
            <a:pPr>
              <a:lnSpc>
                <a:spcPct val="150000"/>
              </a:lnSpc>
            </a:pPr>
            <a:r>
              <a:rPr lang="en-US" sz="2400" i="1" dirty="0" smtClean="0"/>
              <a:t>f</a:t>
            </a:r>
            <a:r>
              <a:rPr lang="en-US" sz="2400" baseline="-25000" dirty="0" smtClean="0"/>
              <a:t>1</a:t>
            </a:r>
            <a:r>
              <a:rPr lang="en-US" sz="2400" dirty="0"/>
              <a:t> . . 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2" name="Rectangle 71"/>
          <p:cNvSpPr/>
          <p:nvPr/>
        </p:nvSpPr>
        <p:spPr>
          <a:xfrm>
            <a:off x="4373869" y="3198168"/>
            <a:ext cx="3029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 1      2       3      4       5  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4876800" y="3441621"/>
            <a:ext cx="0" cy="219717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482016" y="3441621"/>
            <a:ext cx="0" cy="219717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096000" y="3441621"/>
            <a:ext cx="0" cy="219717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705600" y="3429000"/>
            <a:ext cx="0" cy="219717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147506" y="318558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546372" y="31646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83" name="TextBox 82"/>
          <p:cNvSpPr txBox="1"/>
          <p:nvPr/>
        </p:nvSpPr>
        <p:spPr>
          <a:xfrm>
            <a:off x="1143000" y="375629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2573585" y="37409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85" name="TextBox 84"/>
          <p:cNvSpPr txBox="1"/>
          <p:nvPr/>
        </p:nvSpPr>
        <p:spPr>
          <a:xfrm>
            <a:off x="1150665" y="429642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549531" y="427549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87" name="TextBox 86"/>
          <p:cNvSpPr txBox="1"/>
          <p:nvPr/>
        </p:nvSpPr>
        <p:spPr>
          <a:xfrm>
            <a:off x="1146159" y="486713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2576744" y="48517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89" name="TextBox 88"/>
          <p:cNvSpPr txBox="1"/>
          <p:nvPr/>
        </p:nvSpPr>
        <p:spPr>
          <a:xfrm>
            <a:off x="1202790" y="533011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2573585" y="532227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91" name="TextBox 90"/>
          <p:cNvSpPr txBox="1"/>
          <p:nvPr/>
        </p:nvSpPr>
        <p:spPr>
          <a:xfrm>
            <a:off x="1198284" y="590082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92" name="TextBox 91"/>
          <p:cNvSpPr txBox="1"/>
          <p:nvPr/>
        </p:nvSpPr>
        <p:spPr>
          <a:xfrm>
            <a:off x="2601656" y="589594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66" name="Rectangle 65"/>
          <p:cNvSpPr/>
          <p:nvPr/>
        </p:nvSpPr>
        <p:spPr>
          <a:xfrm>
            <a:off x="685800" y="3429000"/>
            <a:ext cx="53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73" name="Rectangle 72"/>
          <p:cNvSpPr/>
          <p:nvPr/>
        </p:nvSpPr>
        <p:spPr>
          <a:xfrm>
            <a:off x="685800" y="4495800"/>
            <a:ext cx="53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75" name="Rectangle 74"/>
          <p:cNvSpPr/>
          <p:nvPr/>
        </p:nvSpPr>
        <p:spPr>
          <a:xfrm>
            <a:off x="685800" y="5558135"/>
            <a:ext cx="53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80" name="Rectangle 79"/>
          <p:cNvSpPr/>
          <p:nvPr/>
        </p:nvSpPr>
        <p:spPr>
          <a:xfrm>
            <a:off x="1905000" y="2895600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  <p:sp>
        <p:nvSpPr>
          <p:cNvPr id="81" name="Rectangle 80"/>
          <p:cNvSpPr/>
          <p:nvPr/>
        </p:nvSpPr>
        <p:spPr>
          <a:xfrm>
            <a:off x="1905000" y="3505200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93" name="Rectangle 92"/>
          <p:cNvSpPr/>
          <p:nvPr/>
        </p:nvSpPr>
        <p:spPr>
          <a:xfrm>
            <a:off x="1676400" y="4191000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94" name="Rectangle 93"/>
          <p:cNvSpPr/>
          <p:nvPr/>
        </p:nvSpPr>
        <p:spPr>
          <a:xfrm>
            <a:off x="1676400" y="4796135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4</a:t>
            </a:r>
            <a:endParaRPr lang="en-US" sz="2400" dirty="0"/>
          </a:p>
        </p:txBody>
      </p:sp>
      <p:sp>
        <p:nvSpPr>
          <p:cNvPr id="95" name="Rectangle 94"/>
          <p:cNvSpPr/>
          <p:nvPr/>
        </p:nvSpPr>
        <p:spPr>
          <a:xfrm>
            <a:off x="1572940" y="5562600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1</a:t>
            </a:r>
            <a:endParaRPr lang="en-US" sz="2400" dirty="0"/>
          </a:p>
        </p:txBody>
      </p:sp>
      <p:sp>
        <p:nvSpPr>
          <p:cNvPr id="96" name="Rectangle 95"/>
          <p:cNvSpPr/>
          <p:nvPr/>
        </p:nvSpPr>
        <p:spPr>
          <a:xfrm>
            <a:off x="2133600" y="5562600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5</a:t>
            </a:r>
            <a:endParaRPr lang="en-US" sz="2400" dirty="0"/>
          </a:p>
        </p:txBody>
      </p:sp>
      <p:sp>
        <p:nvSpPr>
          <p:cNvPr id="9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7000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0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  <p:bldP spid="28" grpId="0" animBg="1"/>
      <p:bldP spid="34" grpId="0" animBg="1"/>
      <p:bldP spid="37" grpId="0" animBg="1"/>
      <p:bldP spid="40" grpId="0" animBg="1"/>
      <p:bldP spid="43" grpId="0" animBg="1"/>
      <p:bldP spid="46" grpId="0" animBg="1"/>
      <p:bldP spid="49" grpId="0" animBg="1"/>
      <p:bldP spid="52" grpId="0" animBg="1"/>
      <p:bldP spid="41" grpId="0" animBg="1"/>
      <p:bldP spid="38" grpId="0" animBg="1"/>
      <p:bldP spid="30" grpId="0" animBg="1"/>
      <p:bldP spid="50" grpId="0" animBg="1"/>
      <p:bldP spid="47" grpId="0" animBg="1"/>
      <p:bldP spid="62" grpId="0"/>
      <p:bldP spid="67" grpId="0"/>
      <p:bldP spid="68" grpId="0"/>
      <p:bldP spid="69" grpId="0"/>
      <p:bldP spid="70" grpId="0"/>
      <p:bldP spid="71" grpId="0"/>
      <p:bldP spid="72" grpId="0"/>
      <p:bldP spid="79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66" grpId="0"/>
      <p:bldP spid="73" grpId="0"/>
      <p:bldP spid="75" grpId="0"/>
      <p:bldP spid="80" grpId="0"/>
      <p:bldP spid="81" grpId="0"/>
      <p:bldP spid="93" grpId="0"/>
      <p:bldP spid="94" grpId="0"/>
      <p:bldP spid="95" grpId="0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81224"/>
              </p:ext>
            </p:extLst>
          </p:nvPr>
        </p:nvGraphicFramePr>
        <p:xfrm>
          <a:off x="5696855" y="514894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2" name="Visio" r:id="rId3" imgW="911590" imgH="1443065" progId="Visio.Drawing.11">
                  <p:embed/>
                </p:oleObj>
              </mc:Choice>
              <mc:Fallback>
                <p:oleObj name="Visio" r:id="rId3" imgW="911590" imgH="1443065" progId="Visio.Drawing.11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6855" y="514894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Content Placeholder 2"/>
          <p:cNvSpPr>
            <a:spLocks noGrp="1"/>
          </p:cNvSpPr>
          <p:nvPr>
            <p:ph idx="1"/>
          </p:nvPr>
        </p:nvSpPr>
        <p:spPr>
          <a:xfrm>
            <a:off x="74613" y="960437"/>
            <a:ext cx="8991600" cy="2011363"/>
          </a:xfrm>
        </p:spPr>
        <p:txBody>
          <a:bodyPr/>
          <a:lstStyle/>
          <a:p>
            <a:pPr marL="57150" indent="0"/>
            <a:r>
              <a:rPr lang="en-US" dirty="0"/>
              <a:t>Sender sequentially relays </a:t>
            </a:r>
            <a:r>
              <a:rPr lang="en-US" dirty="0" smtClean="0"/>
              <a:t>information</a:t>
            </a:r>
          </a:p>
          <a:p>
            <a:pPr marL="57150" indent="0"/>
            <a:r>
              <a:rPr lang="en-US" dirty="0" smtClean="0"/>
              <a:t>to </a:t>
            </a:r>
            <a:r>
              <a:rPr lang="en-US" dirty="0"/>
              <a:t>intended </a:t>
            </a:r>
            <a:r>
              <a:rPr lang="en-US" dirty="0" smtClean="0"/>
              <a:t>receivers</a:t>
            </a:r>
          </a:p>
          <a:p>
            <a:pPr marL="57150" indent="0"/>
            <a:endParaRPr lang="en-US" dirty="0" smtClean="0"/>
          </a:p>
          <a:p>
            <a:pPr marL="57150" indent="0"/>
            <a:r>
              <a:rPr lang="en-US" dirty="0" smtClean="0"/>
              <a:t>Applicable to </a:t>
            </a:r>
            <a:r>
              <a:rPr lang="en-US" dirty="0" smtClean="0"/>
              <a:t>infrastructure-based </a:t>
            </a:r>
            <a:r>
              <a:rPr lang="en-US" dirty="0" smtClean="0"/>
              <a:t>nets</a:t>
            </a:r>
          </a:p>
          <a:p>
            <a:pPr marL="57150" indent="0"/>
            <a:endParaRPr lang="en-US" dirty="0"/>
          </a:p>
          <a:p>
            <a:pPr marL="57150" indent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TDBS</a:t>
            </a:r>
            <a:r>
              <a:rPr lang="en-US" dirty="0"/>
              <a:t> – </a:t>
            </a:r>
            <a:r>
              <a:rPr lang="en-US" dirty="0" smtClean="0"/>
              <a:t>SU: </a:t>
            </a:r>
            <a:r>
              <a:rPr lang="en-US" dirty="0"/>
              <a:t>Sequential Unicast </a:t>
            </a:r>
            <a:r>
              <a:rPr lang="en-US" dirty="0" smtClean="0"/>
              <a:t>Mode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035221" y="5162490"/>
            <a:ext cx="442886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35221" y="4400490"/>
            <a:ext cx="442886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35221" y="3636902"/>
            <a:ext cx="442886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482326" y="3898147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3065510" y="3126077"/>
            <a:ext cx="1" cy="272777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101694" y="3124829"/>
            <a:ext cx="0" cy="2709912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106808" y="3124828"/>
            <a:ext cx="0" cy="270991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9600" y="6000690"/>
            <a:ext cx="6495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Time slot: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1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2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3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4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966278" y="5877318"/>
            <a:ext cx="449780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44580" y="3124827"/>
            <a:ext cx="0" cy="2752491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0812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85206"/>
              </p:ext>
            </p:extLst>
          </p:nvPr>
        </p:nvGraphicFramePr>
        <p:xfrm>
          <a:off x="5591677" y="1524000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3" name="Visio" r:id="rId5" imgW="908710" imgH="1274826" progId="Visio.Drawing.11">
                  <p:embed/>
                </p:oleObj>
              </mc:Choice>
              <mc:Fallback>
                <p:oleObj name="Visio" r:id="rId5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677" y="1524000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307941"/>
              </p:ext>
            </p:extLst>
          </p:nvPr>
        </p:nvGraphicFramePr>
        <p:xfrm>
          <a:off x="6286827" y="6477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4" name="Visio" r:id="rId7" imgW="911590" imgH="1443065" progId="Visio.Drawing.11">
                  <p:embed/>
                </p:oleObj>
              </mc:Choice>
              <mc:Fallback>
                <p:oleObj name="Visio" r:id="rId7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827" y="6477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99685"/>
              </p:ext>
            </p:extLst>
          </p:nvPr>
        </p:nvGraphicFramePr>
        <p:xfrm>
          <a:off x="6825391" y="191001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5" name="Visio" r:id="rId8" imgW="911753" imgH="1443152" progId="Visio.Drawing.11">
                  <p:embed/>
                </p:oleObj>
              </mc:Choice>
              <mc:Fallback>
                <p:oleObj name="Visio" r:id="rId8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5391" y="191001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746021"/>
              </p:ext>
            </p:extLst>
          </p:nvPr>
        </p:nvGraphicFramePr>
        <p:xfrm>
          <a:off x="7327653" y="762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6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653" y="762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889573"/>
              </p:ext>
            </p:extLst>
          </p:nvPr>
        </p:nvGraphicFramePr>
        <p:xfrm>
          <a:off x="7848600" y="122421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7" name="Visio" r:id="rId11" imgW="911753" imgH="1443152" progId="Visio.Drawing.11">
                  <p:embed/>
                </p:oleObj>
              </mc:Choice>
              <mc:Fallback>
                <p:oleObj name="Visio" r:id="rId11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22421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5569799" y="1709956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4510" y="92278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12972" y="1015767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30455" y="1501048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14688" y="2176244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5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883844" y="1188793"/>
            <a:ext cx="457200" cy="61297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9" idx="3"/>
          </p:cNvCxnSpPr>
          <p:nvPr/>
        </p:nvCxnSpPr>
        <p:spPr>
          <a:xfrm flipV="1">
            <a:off x="5968944" y="1322899"/>
            <a:ext cx="1344028" cy="5871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9" idx="1"/>
          </p:cNvCxnSpPr>
          <p:nvPr/>
        </p:nvCxnSpPr>
        <p:spPr>
          <a:xfrm flipV="1">
            <a:off x="5968944" y="1701103"/>
            <a:ext cx="1861511" cy="280097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63" idx="1"/>
          </p:cNvCxnSpPr>
          <p:nvPr/>
        </p:nvCxnSpPr>
        <p:spPr>
          <a:xfrm>
            <a:off x="5867400" y="2110066"/>
            <a:ext cx="947288" cy="266233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68482"/>
              </p:ext>
            </p:extLst>
          </p:nvPr>
        </p:nvGraphicFramePr>
        <p:xfrm>
          <a:off x="2062536" y="3712128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8" name="Visio" r:id="rId13" imgW="908710" imgH="1274826" progId="Visio.Drawing.11">
                  <p:embed/>
                </p:oleObj>
              </mc:Choice>
              <mc:Fallback>
                <p:oleObj name="Visio" r:id="rId13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536" y="3712128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2040658" y="3898084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88196"/>
              </p:ext>
            </p:extLst>
          </p:nvPr>
        </p:nvGraphicFramePr>
        <p:xfrm>
          <a:off x="2518411" y="3636902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9" name="Visio" r:id="rId14" imgW="911590" imgH="1443065" progId="Visio.Drawing.11">
                  <p:embed/>
                </p:oleObj>
              </mc:Choice>
              <mc:Fallback>
                <p:oleObj name="Visio" r:id="rId1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411" y="3636902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2496094" y="3911991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14236"/>
              </p:ext>
            </p:extLst>
          </p:nvPr>
        </p:nvGraphicFramePr>
        <p:xfrm>
          <a:off x="3161710" y="4479022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0" name="Visio" r:id="rId15" imgW="908710" imgH="1274826" progId="Visio.Drawing.11">
                  <p:embed/>
                </p:oleObj>
              </mc:Choice>
              <mc:Fallback>
                <p:oleObj name="Visio" r:id="rId15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710" y="4479022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/>
          <p:cNvSpPr txBox="1"/>
          <p:nvPr/>
        </p:nvSpPr>
        <p:spPr>
          <a:xfrm>
            <a:off x="3139832" y="4664978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087803"/>
              </p:ext>
            </p:extLst>
          </p:nvPr>
        </p:nvGraphicFramePr>
        <p:xfrm>
          <a:off x="3671428" y="440049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1" name="Visio" r:id="rId16" imgW="911590" imgH="1443065" progId="Visio.Drawing.11">
                  <p:embed/>
                </p:oleObj>
              </mc:Choice>
              <mc:Fallback>
                <p:oleObj name="Visio" r:id="rId16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428" y="440049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3656747" y="4654257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490318"/>
              </p:ext>
            </p:extLst>
          </p:nvPr>
        </p:nvGraphicFramePr>
        <p:xfrm>
          <a:off x="4224578" y="5208133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2" name="Visio" r:id="rId17" imgW="908710" imgH="1274826" progId="Visio.Drawing.11">
                  <p:embed/>
                </p:oleObj>
              </mc:Choice>
              <mc:Fallback>
                <p:oleObj name="Visio" r:id="rId17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578" y="5208133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202700" y="539408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087729"/>
              </p:ext>
            </p:extLst>
          </p:nvPr>
        </p:nvGraphicFramePr>
        <p:xfrm>
          <a:off x="4677237" y="5122029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3" name="Visio" r:id="rId18" imgW="911753" imgH="1443152" progId="Visio.Drawing.11">
                  <p:embed/>
                </p:oleObj>
              </mc:Choice>
              <mc:Fallback>
                <p:oleObj name="Visio" r:id="rId18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7237" y="5122029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4659092" y="5398866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979704"/>
              </p:ext>
            </p:extLst>
          </p:nvPr>
        </p:nvGraphicFramePr>
        <p:xfrm>
          <a:off x="5198324" y="5224793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4" name="Visio" r:id="rId19" imgW="908710" imgH="1274826" progId="Visio.Drawing.11">
                  <p:embed/>
                </p:oleObj>
              </mc:Choice>
              <mc:Fallback>
                <p:oleObj name="Visio" r:id="rId19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8324" y="5224793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TextBox 99"/>
          <p:cNvSpPr txBox="1"/>
          <p:nvPr/>
        </p:nvSpPr>
        <p:spPr>
          <a:xfrm>
            <a:off x="5176446" y="541074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696855" y="541074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5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482326" y="4604114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515629" y="5394089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482326" y="3149762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9754" y="5245941"/>
            <a:ext cx="2295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K</a:t>
            </a:r>
            <a:r>
              <a:rPr lang="en-US" dirty="0" smtClean="0"/>
              <a:t>: number of channels</a:t>
            </a:r>
          </a:p>
          <a:p>
            <a:r>
              <a:rPr lang="en-US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: number of nodes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98746"/>
              </p:ext>
            </p:extLst>
          </p:nvPr>
        </p:nvGraphicFramePr>
        <p:xfrm>
          <a:off x="6542368" y="3505200"/>
          <a:ext cx="2449232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5" name="Equation" r:id="rId20" imgW="1003300" imgH="431800" progId="Equation.3">
                  <p:embed/>
                </p:oleObj>
              </mc:Choice>
              <mc:Fallback>
                <p:oleObj name="Equation" r:id="rId20" imgW="1003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542368" y="3505200"/>
                        <a:ext cx="2449232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590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80" grpId="0"/>
      <p:bldP spid="82" grpId="0"/>
      <p:bldP spid="85" grpId="0"/>
      <p:bldP spid="89" grpId="0"/>
      <p:bldP spid="100" grpId="0"/>
      <p:bldP spid="10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SU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1-factorizations guarantee that every node will meet </a:t>
            </a:r>
            <a:r>
              <a:rPr lang="en-US" dirty="0" smtClean="0">
                <a:solidFill>
                  <a:srgbClr val="0000FF"/>
                </a:solidFill>
              </a:rPr>
              <a:t>every other </a:t>
            </a:r>
            <a:r>
              <a:rPr lang="en-US" dirty="0" smtClean="0"/>
              <a:t>node in (2</a:t>
            </a:r>
            <a:r>
              <a:rPr lang="en-US" i="1" dirty="0" smtClean="0"/>
              <a:t>n </a:t>
            </a:r>
            <a:r>
              <a:rPr lang="en-US" dirty="0" smtClean="0"/>
              <a:t>- 1) slots</a:t>
            </a:r>
          </a:p>
          <a:p>
            <a:pPr marL="0" indent="0"/>
            <a:endParaRPr lang="en-US" dirty="0"/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Compromise of a node reveals the rendezvous of </a:t>
            </a:r>
            <a:r>
              <a:rPr lang="en-US" dirty="0" smtClean="0">
                <a:solidFill>
                  <a:srgbClr val="0000FF"/>
                </a:solidFill>
              </a:rPr>
              <a:t>that node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002920"/>
              </p:ext>
            </p:extLst>
          </p:nvPr>
        </p:nvGraphicFramePr>
        <p:xfrm>
          <a:off x="381000" y="1905000"/>
          <a:ext cx="8458200" cy="2540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5820"/>
                <a:gridCol w="845820"/>
                <a:gridCol w="845820"/>
                <a:gridCol w="845820"/>
                <a:gridCol w="845820"/>
                <a:gridCol w="845820"/>
                <a:gridCol w="845820"/>
                <a:gridCol w="845820"/>
                <a:gridCol w="845820"/>
                <a:gridCol w="845820"/>
              </a:tblGrid>
              <a:tr h="431577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0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1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2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3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4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5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6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0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1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F</a:t>
                      </a:r>
                      <a:r>
                        <a:rPr lang="en-US" sz="2400" baseline="-25000" dirty="0" smtClean="0"/>
                        <a:t>2</a:t>
                      </a:r>
                      <a:endParaRPr lang="en-US" sz="2400" baseline="-25000" dirty="0"/>
                    </a:p>
                  </a:txBody>
                  <a:tcPr/>
                </a:tc>
              </a:tr>
              <a:tr h="5207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1   3</a:t>
                      </a:r>
                      <a:endParaRPr lang="en-US" sz="2400" dirty="0"/>
                    </a:p>
                  </a:txBody>
                  <a:tcPr/>
                </a:tc>
              </a:tr>
              <a:tr h="5207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2   7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3   8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4   2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5   3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6   4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7   5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8   6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2   7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3   8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4   2</a:t>
                      </a:r>
                      <a:endParaRPr lang="en-US" sz="2400" dirty="0"/>
                    </a:p>
                  </a:txBody>
                  <a:tcPr/>
                </a:tc>
              </a:tr>
              <a:tr h="5207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3   6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4   7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5   8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6   2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7   3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8   4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2   5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3   6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4   7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5   8</a:t>
                      </a:r>
                      <a:endParaRPr lang="en-US" sz="2400" dirty="0"/>
                    </a:p>
                  </a:txBody>
                  <a:tcPr/>
                </a:tc>
              </a:tr>
              <a:tr h="5207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4   5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5   6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6   7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7   8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8   2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2   3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3   4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4   5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5   6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6   7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6324600" y="1752600"/>
            <a:ext cx="0" cy="28194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4800" y="2286000"/>
            <a:ext cx="6172200" cy="6858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8600" y="2895600"/>
            <a:ext cx="1066800" cy="4572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43000" y="2362200"/>
            <a:ext cx="1066800" cy="4572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81200" y="2895600"/>
            <a:ext cx="1066800" cy="4572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19400" y="3429000"/>
            <a:ext cx="1066800" cy="4572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7600" y="3962400"/>
            <a:ext cx="1066800" cy="4572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95800" y="3962400"/>
            <a:ext cx="1066800" cy="4572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34000" y="3429000"/>
            <a:ext cx="1066800" cy="457200"/>
          </a:xfrm>
          <a:prstGeom prst="ellipse">
            <a:avLst/>
          </a:prstGeom>
          <a:noFill/>
          <a:ln>
            <a:solidFill>
              <a:srgbClr val="2CB95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4876800"/>
            <a:ext cx="8885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Slot: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1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2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3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4            5            6             7             8           9             10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5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875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754339"/>
              </p:ext>
            </p:extLst>
          </p:nvPr>
        </p:nvGraphicFramePr>
        <p:xfrm>
          <a:off x="7327653" y="762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4" name="Visio" r:id="rId3" imgW="911590" imgH="1443065" progId="Visio.Drawing.11">
                  <p:embed/>
                </p:oleObj>
              </mc:Choice>
              <mc:Fallback>
                <p:oleObj name="Visio" r:id="rId3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653" y="762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196295"/>
              </p:ext>
            </p:extLst>
          </p:nvPr>
        </p:nvGraphicFramePr>
        <p:xfrm>
          <a:off x="7848600" y="122421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" name="Visio" r:id="rId5" imgW="911753" imgH="1443152" progId="Visio.Drawing.11">
                  <p:embed/>
                </p:oleObj>
              </mc:Choice>
              <mc:Fallback>
                <p:oleObj name="Visio" r:id="rId5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22421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4199"/>
              </p:ext>
            </p:extLst>
          </p:nvPr>
        </p:nvGraphicFramePr>
        <p:xfrm>
          <a:off x="7329750" y="843211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" name="Visio" r:id="rId7" imgW="908710" imgH="1274826" progId="Visio.Drawing.11">
                  <p:embed/>
                </p:oleObj>
              </mc:Choice>
              <mc:Fallback>
                <p:oleObj name="Visio" r:id="rId7" imgW="908710" imgH="1274826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750" y="843211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233229"/>
              </p:ext>
            </p:extLst>
          </p:nvPr>
        </p:nvGraphicFramePr>
        <p:xfrm>
          <a:off x="7848631" y="1312178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7" name="Visio" r:id="rId9" imgW="908710" imgH="1274826" progId="Visio.Drawing.11">
                  <p:embed/>
                </p:oleObj>
              </mc:Choice>
              <mc:Fallback>
                <p:oleObj name="Visio" r:id="rId9" imgW="908710" imgH="1274826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31" y="1312178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928183"/>
              </p:ext>
            </p:extLst>
          </p:nvPr>
        </p:nvGraphicFramePr>
        <p:xfrm>
          <a:off x="6286500" y="6477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8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6477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468773"/>
              </p:ext>
            </p:extLst>
          </p:nvPr>
        </p:nvGraphicFramePr>
        <p:xfrm>
          <a:off x="6292180" y="721688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9" name="Visio" r:id="rId11" imgW="908710" imgH="1274826" progId="Visio.Drawing.11">
                  <p:embed/>
                </p:oleObj>
              </mc:Choice>
              <mc:Fallback>
                <p:oleObj name="Visio" r:id="rId11" imgW="908710" imgH="1274826" progId="Visio.Drawing.11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180" y="721688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TDBS–AB</a:t>
            </a:r>
            <a:r>
              <a:rPr lang="en-US" dirty="0"/>
              <a:t>: Assisted Broadcast Mode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3825"/>
            <a:ext cx="2133600" cy="365125"/>
          </a:xfrm>
        </p:spPr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6459" y="990600"/>
            <a:ext cx="3952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Any </a:t>
            </a:r>
            <a:r>
              <a:rPr lang="en-US" sz="2000" dirty="0"/>
              <a:t>node that receives a broadcast message </a:t>
            </a:r>
            <a:r>
              <a:rPr lang="en-US" sz="2000" dirty="0" smtClean="0"/>
              <a:t>acts </a:t>
            </a:r>
            <a:r>
              <a:rPr lang="en-US" sz="2000" dirty="0"/>
              <a:t>as a broadcast relay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Applicable to ad hoc based nets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044714"/>
              </p:ext>
            </p:extLst>
          </p:nvPr>
        </p:nvGraphicFramePr>
        <p:xfrm>
          <a:off x="5591677" y="1524000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" name="Visio" r:id="rId12" imgW="908710" imgH="1274826" progId="Visio.Drawing.11">
                  <p:embed/>
                </p:oleObj>
              </mc:Choice>
              <mc:Fallback>
                <p:oleObj name="Visio" r:id="rId12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677" y="1524000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965227"/>
              </p:ext>
            </p:extLst>
          </p:nvPr>
        </p:nvGraphicFramePr>
        <p:xfrm>
          <a:off x="6825391" y="191001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1" name="Visio" r:id="rId13" imgW="911753" imgH="1443152" progId="Visio.Drawing.11">
                  <p:embed/>
                </p:oleObj>
              </mc:Choice>
              <mc:Fallback>
                <p:oleObj name="Visio" r:id="rId13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5391" y="191001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5569799" y="1709956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64510" y="92278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312972" y="1015767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30455" y="1501048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14688" y="2176244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5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5883844" y="1188793"/>
            <a:ext cx="457200" cy="61297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58" idx="3"/>
          </p:cNvCxnSpPr>
          <p:nvPr/>
        </p:nvCxnSpPr>
        <p:spPr>
          <a:xfrm flipV="1">
            <a:off x="5968944" y="1322899"/>
            <a:ext cx="1344028" cy="5871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43" idx="2"/>
          </p:cNvCxnSpPr>
          <p:nvPr/>
        </p:nvCxnSpPr>
        <p:spPr>
          <a:xfrm flipH="1">
            <a:off x="7165087" y="1452811"/>
            <a:ext cx="350400" cy="833189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9" idx="3"/>
            <a:endCxn id="61" idx="1"/>
          </p:cNvCxnSpPr>
          <p:nvPr/>
        </p:nvCxnSpPr>
        <p:spPr>
          <a:xfrm>
            <a:off x="6663655" y="1122844"/>
            <a:ext cx="1166800" cy="5782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035221" y="4933263"/>
            <a:ext cx="322257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035221" y="4171263"/>
            <a:ext cx="322257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035221" y="3407675"/>
            <a:ext cx="322257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482326" y="3668920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3065510" y="2896850"/>
            <a:ext cx="1" cy="272777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101694" y="2895602"/>
            <a:ext cx="0" cy="2709912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106808" y="2895601"/>
            <a:ext cx="0" cy="270991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09600" y="5771463"/>
            <a:ext cx="4766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Time slot: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1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2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3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1966278" y="5648091"/>
            <a:ext cx="329152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371465"/>
              </p:ext>
            </p:extLst>
          </p:nvPr>
        </p:nvGraphicFramePr>
        <p:xfrm>
          <a:off x="2062536" y="3482901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2" name="Visio" r:id="rId15" imgW="908710" imgH="1274826" progId="Visio.Drawing.11">
                  <p:embed/>
                </p:oleObj>
              </mc:Choice>
              <mc:Fallback>
                <p:oleObj name="Visio" r:id="rId15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536" y="3482901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2040658" y="3668857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86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05855"/>
              </p:ext>
            </p:extLst>
          </p:nvPr>
        </p:nvGraphicFramePr>
        <p:xfrm>
          <a:off x="2518411" y="3407675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3" name="Visio" r:id="rId16" imgW="911590" imgH="1443065" progId="Visio.Drawing.11">
                  <p:embed/>
                </p:oleObj>
              </mc:Choice>
              <mc:Fallback>
                <p:oleObj name="Visio" r:id="rId16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411" y="3407675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TextBox 86"/>
          <p:cNvSpPr txBox="1"/>
          <p:nvPr/>
        </p:nvSpPr>
        <p:spPr>
          <a:xfrm>
            <a:off x="2496094" y="3682764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051349"/>
              </p:ext>
            </p:extLst>
          </p:nvPr>
        </p:nvGraphicFramePr>
        <p:xfrm>
          <a:off x="3161710" y="4249795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4" name="Visio" r:id="rId17" imgW="908710" imgH="1274826" progId="Visio.Drawing.11">
                  <p:embed/>
                </p:oleObj>
              </mc:Choice>
              <mc:Fallback>
                <p:oleObj name="Visio" r:id="rId17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710" y="4249795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3139832" y="4435751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435538"/>
              </p:ext>
            </p:extLst>
          </p:nvPr>
        </p:nvGraphicFramePr>
        <p:xfrm>
          <a:off x="3671428" y="4171263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" name="Visio" r:id="rId18" imgW="911590" imgH="1443065" progId="Visio.Drawing.11">
                  <p:embed/>
                </p:oleObj>
              </mc:Choice>
              <mc:Fallback>
                <p:oleObj name="Visio" r:id="rId18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428" y="4171263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3656747" y="4425030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227755"/>
              </p:ext>
            </p:extLst>
          </p:nvPr>
        </p:nvGraphicFramePr>
        <p:xfrm>
          <a:off x="4224578" y="4978906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" name="Visio" r:id="rId19" imgW="908710" imgH="1274826" progId="Visio.Drawing.11">
                  <p:embed/>
                </p:oleObj>
              </mc:Choice>
              <mc:Fallback>
                <p:oleObj name="Visio" r:id="rId19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578" y="4978906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4202700" y="5164862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556216"/>
              </p:ext>
            </p:extLst>
          </p:nvPr>
        </p:nvGraphicFramePr>
        <p:xfrm>
          <a:off x="4677237" y="4892802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" name="Visio" r:id="rId20" imgW="911753" imgH="1443152" progId="Visio.Drawing.11">
                  <p:embed/>
                </p:oleObj>
              </mc:Choice>
              <mc:Fallback>
                <p:oleObj name="Visio" r:id="rId20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7237" y="4892802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TextBox 94"/>
          <p:cNvSpPr txBox="1"/>
          <p:nvPr/>
        </p:nvSpPr>
        <p:spPr>
          <a:xfrm>
            <a:off x="4659092" y="516963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5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82326" y="4374887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515629" y="5164862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482326" y="2920535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6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051457"/>
              </p:ext>
            </p:extLst>
          </p:nvPr>
        </p:nvGraphicFramePr>
        <p:xfrm>
          <a:off x="3200872" y="3458456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8" name="Visio" r:id="rId21" imgW="908710" imgH="1274826" progId="Visio.Drawing.11">
                  <p:embed/>
                </p:oleObj>
              </mc:Choice>
              <mc:Fallback>
                <p:oleObj name="Visio" r:id="rId21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872" y="3458456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3178994" y="3644412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108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257276"/>
              </p:ext>
            </p:extLst>
          </p:nvPr>
        </p:nvGraphicFramePr>
        <p:xfrm>
          <a:off x="3656747" y="338323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9" name="Visio" r:id="rId22" imgW="911590" imgH="1443065" progId="Visio.Drawing.11">
                  <p:embed/>
                </p:oleObj>
              </mc:Choice>
              <mc:Fallback>
                <p:oleObj name="Visio" r:id="rId22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747" y="338323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3634430" y="365831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923352" y="4667820"/>
            <a:ext cx="2295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K</a:t>
            </a:r>
            <a:r>
              <a:rPr lang="en-US" dirty="0" smtClean="0"/>
              <a:t>: number of channels</a:t>
            </a:r>
          </a:p>
          <a:p>
            <a:r>
              <a:rPr lang="en-US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: number of nodes</a:t>
            </a:r>
            <a:endParaRPr lang="en-US" dirty="0"/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913676"/>
              </p:ext>
            </p:extLst>
          </p:nvPr>
        </p:nvGraphicFramePr>
        <p:xfrm>
          <a:off x="5638800" y="3276600"/>
          <a:ext cx="29146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0" name="Equation" r:id="rId23" imgW="1193800" imgH="431800" progId="Equation.3">
                  <p:embed/>
                </p:oleObj>
              </mc:Choice>
              <mc:Fallback>
                <p:oleObj name="Equation" r:id="rId23" imgW="1193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638800" y="3276600"/>
                        <a:ext cx="291465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29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9" grpId="0"/>
      <p:bldP spid="91" grpId="0"/>
      <p:bldP spid="93" grpId="0"/>
      <p:bldP spid="95" grpId="0"/>
      <p:bldP spid="107" grpId="0"/>
      <p:bldP spid="109" grpId="0"/>
      <p:bldP spid="1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85248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FH Sequences for the AB Mode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8382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Relay set         of node </a:t>
            </a:r>
            <a:r>
              <a:rPr lang="en-US" sz="2400" i="1" dirty="0" smtClean="0">
                <a:solidFill>
                  <a:srgbClr val="0000FF"/>
                </a:solidFill>
              </a:rPr>
              <a:t>j</a:t>
            </a:r>
            <a:r>
              <a:rPr lang="en-US" sz="2400" dirty="0" smtClean="0"/>
              <a:t>: set of nodes that can relay a transmission originating from </a:t>
            </a:r>
            <a:r>
              <a:rPr lang="en-US" sz="2400" i="1" dirty="0" smtClean="0"/>
              <a:t>j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Goal</a:t>
            </a:r>
            <a:r>
              <a:rPr lang="en-US" sz="2400" dirty="0" smtClean="0"/>
              <a:t>: Maximize       for every </a:t>
            </a:r>
            <a:r>
              <a:rPr lang="en-US" sz="2400" i="1" dirty="0" smtClean="0"/>
              <a:t>j</a:t>
            </a:r>
            <a:r>
              <a:rPr lang="en-US" sz="2400" dirty="0" smtClean="0"/>
              <a:t> and every 1-factor</a:t>
            </a:r>
            <a:endParaRPr lang="en-US" sz="24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41315"/>
              </p:ext>
            </p:extLst>
          </p:nvPr>
        </p:nvGraphicFramePr>
        <p:xfrm>
          <a:off x="1371600" y="762000"/>
          <a:ext cx="4651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4" imgW="190500" imgH="254000" progId="Equation.3">
                  <p:embed/>
                </p:oleObj>
              </mc:Choice>
              <mc:Fallback>
                <p:oleObj name="Equation" r:id="rId4" imgW="190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1600" y="762000"/>
                        <a:ext cx="465138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14730"/>
              </p:ext>
            </p:extLst>
          </p:nvPr>
        </p:nvGraphicFramePr>
        <p:xfrm>
          <a:off x="2125662" y="1895475"/>
          <a:ext cx="4651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Equation" r:id="rId6" imgW="190500" imgH="254000" progId="Equation.3">
                  <p:embed/>
                </p:oleObj>
              </mc:Choice>
              <mc:Fallback>
                <p:oleObj name="Equation" r:id="rId6" imgW="190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5662" y="1895475"/>
                        <a:ext cx="465138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001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 to External Jammers – SU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838201"/>
            <a:ext cx="8991600" cy="1488010"/>
          </a:xfrm>
        </p:spPr>
        <p:txBody>
          <a:bodyPr/>
          <a:lstStyle/>
          <a:p>
            <a:r>
              <a:rPr lang="en-US" dirty="0" smtClean="0"/>
              <a:t>Random Jammer</a:t>
            </a:r>
          </a:p>
          <a:p>
            <a:pPr lvl="1"/>
            <a:r>
              <a:rPr lang="en-US" dirty="0" smtClean="0"/>
              <a:t>E[</a:t>
            </a:r>
            <a:r>
              <a:rPr lang="en-US" i="1" dirty="0" smtClean="0"/>
              <a:t>D</a:t>
            </a:r>
            <a:r>
              <a:rPr lang="en-US" dirty="0" smtClean="0"/>
              <a:t>]: Expected delay for the completion of a broadcast</a:t>
            </a:r>
          </a:p>
          <a:p>
            <a:pPr lvl="1"/>
            <a:r>
              <a:rPr lang="en-US" i="1" dirty="0" smtClean="0"/>
              <a:t>p</a:t>
            </a:r>
            <a:r>
              <a:rPr lang="en-US" dirty="0" smtClean="0"/>
              <a:t>: </a:t>
            </a:r>
            <a:r>
              <a:rPr lang="en-US" i="1" dirty="0" smtClean="0"/>
              <a:t>J</a:t>
            </a:r>
            <a:r>
              <a:rPr lang="en-US" dirty="0" smtClean="0"/>
              <a:t>/</a:t>
            </a:r>
            <a:r>
              <a:rPr lang="en-US" i="1" dirty="0" smtClean="0"/>
              <a:t>K</a:t>
            </a:r>
            <a:r>
              <a:rPr lang="en-US" dirty="0" smtClean="0"/>
              <a:t> fraction of channels jammed by adversary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24" y="2326210"/>
            <a:ext cx="4501076" cy="347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428625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4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to External Jammers – </a:t>
            </a:r>
            <a:r>
              <a:rPr lang="en-US" dirty="0" smtClean="0"/>
              <a:t>AB </a:t>
            </a:r>
            <a:r>
              <a:rPr lang="en-US" dirty="0"/>
              <a:t>Mode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71600"/>
            <a:ext cx="3916753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53425"/>
            <a:ext cx="3934886" cy="283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43890"/>
            <a:ext cx="3581400" cy="270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05200" y="1371600"/>
            <a:ext cx="335352" cy="838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334877"/>
              </p:ext>
            </p:extLst>
          </p:nvPr>
        </p:nvGraphicFramePr>
        <p:xfrm>
          <a:off x="1689100" y="609600"/>
          <a:ext cx="4775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6" imgW="2387600" imgH="431800" progId="Equation.3">
                  <p:embed/>
                </p:oleObj>
              </mc:Choice>
              <mc:Fallback>
                <p:oleObj name="Equation" r:id="rId6" imgW="238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9100" y="609600"/>
                        <a:ext cx="47752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218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 Under Node Compromise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:r>
                  <a:rPr lang="en-US" sz="2000" dirty="0" smtClean="0"/>
                  <a:t>Jammer has compromised </a:t>
                </a:r>
                <a14:m>
                  <m:oMath xmlns:m="http://schemas.openxmlformats.org/officeDocument/2006/math" xmlns=""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𝑟</m:t>
                    </m:r>
                  </m:oMath>
                </a14:m>
                <a:r>
                  <a:rPr lang="en-US" sz="2000" dirty="0" smtClean="0"/>
                  <a:t> nodes (FH sequences become known)</a:t>
                </a:r>
              </a:p>
              <a:p>
                <a:pPr marL="0" indent="0"/>
                <a:r>
                  <a:rPr lang="en-US" sz="2000" dirty="0" smtClean="0"/>
                  <a:t>Uncertainty </a:t>
                </a:r>
                <a:r>
                  <a:rPr lang="en-US" sz="2000" dirty="0"/>
                  <a:t>with respect to the </a:t>
                </a:r>
                <a:r>
                  <a:rPr lang="en-US" sz="2000" dirty="0" smtClean="0"/>
                  <a:t>FH sequences </a:t>
                </a:r>
                <a:r>
                  <a:rPr lang="en-US" sz="2000" dirty="0"/>
                  <a:t>of legitimate </a:t>
                </a:r>
                <a:r>
                  <a:rPr lang="en-US" sz="2000" dirty="0" smtClean="0"/>
                  <a:t>nodes is reduced</a:t>
                </a:r>
                <a:endParaRPr lang="en-US" sz="2000" dirty="0"/>
              </a:p>
              <a:p>
                <a:pPr marL="0" indent="0"/>
                <a:r>
                  <a:rPr lang="en-US" sz="2000" dirty="0" smtClean="0"/>
                  <a:t>E[D] until  legitimate nodes receive a broadcast message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78" t="-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" y="2514600"/>
            <a:ext cx="445647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648200" cy="325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2200" y="5987141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AB mode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8288" y="5983512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SU mode</a:t>
            </a: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20786048">
            <a:off x="3840552" y="2819400"/>
            <a:ext cx="579048" cy="1905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748340">
            <a:off x="8269752" y="2299653"/>
            <a:ext cx="579048" cy="1905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463678">
            <a:off x="3369998" y="4048211"/>
            <a:ext cx="460760" cy="1905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684587">
            <a:off x="7917110" y="3758012"/>
            <a:ext cx="425287" cy="1905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3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Jamming </a:t>
            </a:r>
            <a:r>
              <a:rPr lang="en-US" dirty="0" smtClean="0"/>
              <a:t>of broadcast </a:t>
            </a:r>
            <a:r>
              <a:rPr lang="en-US" dirty="0" smtClean="0"/>
              <a:t>communications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Time delayed broadcast scheme (TDBS) – single hop topologies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Time delayed broadcast scheme – multi-hop </a:t>
            </a:r>
            <a:r>
              <a:rPr lang="en-US" dirty="0" smtClean="0"/>
              <a:t>topologies</a:t>
            </a:r>
            <a:endParaRPr lang="en-US" dirty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Security </a:t>
            </a:r>
            <a:r>
              <a:rPr lang="en-US" dirty="0" smtClean="0"/>
              <a:t>and </a:t>
            </a:r>
            <a:r>
              <a:rPr lang="en-US" dirty="0" smtClean="0"/>
              <a:t>performance</a:t>
            </a:r>
            <a:r>
              <a:rPr lang="en-US" dirty="0" smtClean="0"/>
              <a:t> </a:t>
            </a:r>
            <a:r>
              <a:rPr lang="en-US" dirty="0" smtClean="0"/>
              <a:t>evaluation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9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Multi-Hop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Cluster-based network architecture: Clique clustering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752600" y="3925002"/>
            <a:ext cx="5665881" cy="2520967"/>
            <a:chOff x="645772" y="2667000"/>
            <a:chExt cx="7154016" cy="3505200"/>
          </a:xfrm>
        </p:grpSpPr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6671758" y="3276600"/>
              <a:ext cx="266700" cy="6858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417819" y="3264236"/>
              <a:ext cx="266700" cy="685800"/>
            </a:xfrm>
            <a:prstGeom prst="rect">
              <a:avLst/>
            </a:prstGeom>
            <a:pattFill prst="lgGrid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1533638" y="3255977"/>
              <a:ext cx="266700" cy="685800"/>
            </a:xfrm>
            <a:prstGeom prst="rect">
              <a:avLst/>
            </a:prstGeom>
            <a:pattFill prst="lgGrid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026188" y="3276599"/>
              <a:ext cx="266700" cy="685800"/>
            </a:xfrm>
            <a:prstGeom prst="rect">
              <a:avLst/>
            </a:prstGeom>
            <a:pattFill prst="lgGrid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981700" y="3434834"/>
                  <a:ext cx="701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⋯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1700" y="3434834"/>
                  <a:ext cx="701222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720179" y="3409167"/>
                  <a:ext cx="701222" cy="369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⋯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179" y="3409167"/>
                  <a:ext cx="701222" cy="36933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5759329" y="3293320"/>
              <a:ext cx="266700" cy="6858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5772" y="2667000"/>
              <a:ext cx="2694388" cy="55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Intra-cluster slots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5400" y="2699657"/>
              <a:ext cx="2694388" cy="55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Inter-cluster slots</a:t>
              </a:r>
            </a:p>
          </p:txBody>
        </p:sp>
        <p:sp>
          <p:nvSpPr>
            <p:cNvPr id="30" name="Line 57"/>
            <p:cNvSpPr>
              <a:spLocks noChangeShapeType="1"/>
            </p:cNvSpPr>
            <p:nvPr/>
          </p:nvSpPr>
          <p:spPr bwMode="auto">
            <a:xfrm>
              <a:off x="1146788" y="3979120"/>
              <a:ext cx="2510812" cy="745280"/>
            </a:xfrm>
            <a:prstGeom prst="line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Line 57"/>
            <p:cNvSpPr>
              <a:spLocks noChangeShapeType="1"/>
            </p:cNvSpPr>
            <p:nvPr/>
          </p:nvSpPr>
          <p:spPr bwMode="auto">
            <a:xfrm>
              <a:off x="1720179" y="3950037"/>
              <a:ext cx="2166019" cy="831452"/>
            </a:xfrm>
            <a:prstGeom prst="line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Line 57"/>
            <p:cNvSpPr>
              <a:spLocks noChangeShapeType="1"/>
            </p:cNvSpPr>
            <p:nvPr/>
          </p:nvSpPr>
          <p:spPr bwMode="auto">
            <a:xfrm>
              <a:off x="2501073" y="3983851"/>
              <a:ext cx="1613727" cy="797639"/>
            </a:xfrm>
            <a:prstGeom prst="line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59813" y="4781492"/>
              <a:ext cx="1693667" cy="4929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Interleave</a:t>
              </a:r>
            </a:p>
          </p:txBody>
        </p:sp>
        <p:sp>
          <p:nvSpPr>
            <p:cNvPr id="34" name="Line 57"/>
            <p:cNvSpPr>
              <a:spLocks noChangeShapeType="1"/>
            </p:cNvSpPr>
            <p:nvPr/>
          </p:nvSpPr>
          <p:spPr bwMode="auto">
            <a:xfrm flipH="1">
              <a:off x="4267201" y="3962400"/>
              <a:ext cx="1138782" cy="819090"/>
            </a:xfrm>
            <a:prstGeom prst="line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Line 57"/>
            <p:cNvSpPr>
              <a:spLocks noChangeShapeType="1"/>
            </p:cNvSpPr>
            <p:nvPr/>
          </p:nvSpPr>
          <p:spPr bwMode="auto">
            <a:xfrm flipH="1">
              <a:off x="4419600" y="3983851"/>
              <a:ext cx="1467757" cy="797639"/>
            </a:xfrm>
            <a:prstGeom prst="line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 flipH="1">
              <a:off x="4572000" y="3983851"/>
              <a:ext cx="2228850" cy="797639"/>
            </a:xfrm>
            <a:prstGeom prst="line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Rectangle 21"/>
            <p:cNvSpPr>
              <a:spLocks noChangeArrowheads="1"/>
            </p:cNvSpPr>
            <p:nvPr/>
          </p:nvSpPr>
          <p:spPr bwMode="auto">
            <a:xfrm>
              <a:off x="2688772" y="5486400"/>
              <a:ext cx="266700" cy="6858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3174586" y="5486400"/>
              <a:ext cx="266700" cy="685800"/>
            </a:xfrm>
            <a:prstGeom prst="rect">
              <a:avLst/>
            </a:prstGeom>
            <a:pattFill prst="lgGrid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886200" y="5644634"/>
                  <a:ext cx="701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⋯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200" y="5644634"/>
                  <a:ext cx="70122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3657600" y="5486400"/>
              <a:ext cx="266700" cy="6858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4997335" y="5486400"/>
              <a:ext cx="266700" cy="685800"/>
            </a:xfrm>
            <a:prstGeom prst="rect">
              <a:avLst/>
            </a:prstGeom>
            <a:pattFill prst="lgGrid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5181600" y="5653705"/>
                  <a:ext cx="701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⋯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5653705"/>
                  <a:ext cx="701222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8" name="Group 137"/>
          <p:cNvGrpSpPr/>
          <p:nvPr/>
        </p:nvGrpSpPr>
        <p:grpSpPr>
          <a:xfrm>
            <a:off x="914400" y="1828800"/>
            <a:ext cx="2971800" cy="1905000"/>
            <a:chOff x="760715" y="1726571"/>
            <a:chExt cx="3125485" cy="2007229"/>
          </a:xfrm>
        </p:grpSpPr>
        <p:sp>
          <p:nvSpPr>
            <p:cNvPr id="76" name="Oval 75"/>
            <p:cNvSpPr/>
            <p:nvPr/>
          </p:nvSpPr>
          <p:spPr>
            <a:xfrm>
              <a:off x="2303283" y="2183771"/>
              <a:ext cx="1582917" cy="1537691"/>
            </a:xfrm>
            <a:prstGeom prst="ellipse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760715" y="1891309"/>
              <a:ext cx="1896682" cy="1842491"/>
            </a:xfrm>
            <a:prstGeom prst="ellipse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49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4989313"/>
                </p:ext>
              </p:extLst>
            </p:nvPr>
          </p:nvGraphicFramePr>
          <p:xfrm>
            <a:off x="1917801" y="1726571"/>
            <a:ext cx="3048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7" name="Visio" r:id="rId7" imgW="908710" imgH="1274826" progId="">
                    <p:embed/>
                  </p:oleObj>
                </mc:Choice>
                <mc:Fallback>
                  <p:oleObj name="Visio" r:id="rId7" imgW="908710" imgH="127482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7801" y="1726571"/>
                          <a:ext cx="304800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147914"/>
                </p:ext>
              </p:extLst>
            </p:nvPr>
          </p:nvGraphicFramePr>
          <p:xfrm>
            <a:off x="3335349" y="2421709"/>
            <a:ext cx="304801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8" name="Visio" r:id="rId9" imgW="908710" imgH="1274826" progId="">
                    <p:embed/>
                  </p:oleObj>
                </mc:Choice>
                <mc:Fallback>
                  <p:oleObj name="Visio" r:id="rId9" imgW="908710" imgH="127482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5349" y="2421709"/>
                          <a:ext cx="304801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7383290"/>
                </p:ext>
              </p:extLst>
            </p:nvPr>
          </p:nvGraphicFramePr>
          <p:xfrm>
            <a:off x="1155801" y="2923072"/>
            <a:ext cx="304801" cy="4798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9" name="Visio" r:id="rId10" imgW="908710" imgH="1274826" progId="">
                    <p:embed/>
                  </p:oleObj>
                </mc:Choice>
                <mc:Fallback>
                  <p:oleObj name="Visio" r:id="rId10" imgW="908710" imgH="127482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5801" y="2923072"/>
                          <a:ext cx="304801" cy="4798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2296809"/>
                </p:ext>
              </p:extLst>
            </p:nvPr>
          </p:nvGraphicFramePr>
          <p:xfrm>
            <a:off x="1765401" y="3145608"/>
            <a:ext cx="304801" cy="485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0" name="Visio" r:id="rId11" imgW="908710" imgH="1274826" progId="">
                    <p:embed/>
                  </p:oleObj>
                </mc:Choice>
                <mc:Fallback>
                  <p:oleObj name="Visio" r:id="rId11" imgW="908710" imgH="127482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5401" y="3145608"/>
                          <a:ext cx="304801" cy="485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3099246"/>
                </p:ext>
              </p:extLst>
            </p:nvPr>
          </p:nvGraphicFramePr>
          <p:xfrm>
            <a:off x="3106749" y="3145609"/>
            <a:ext cx="304801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1" name="Visio" r:id="rId12" imgW="908710" imgH="1274826" progId="">
                    <p:embed/>
                  </p:oleObj>
                </mc:Choice>
                <mc:Fallback>
                  <p:oleObj name="Visio" r:id="rId12" imgW="908710" imgH="127482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6749" y="3145609"/>
                          <a:ext cx="304801" cy="495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3217001"/>
                </p:ext>
              </p:extLst>
            </p:nvPr>
          </p:nvGraphicFramePr>
          <p:xfrm>
            <a:off x="1232001" y="2128018"/>
            <a:ext cx="304801" cy="5129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2" name="Visio" r:id="rId13" imgW="908710" imgH="1274826" progId="">
                    <p:embed/>
                  </p:oleObj>
                </mc:Choice>
                <mc:Fallback>
                  <p:oleObj name="Visio" r:id="rId13" imgW="908710" imgH="127482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2001" y="2128018"/>
                          <a:ext cx="304801" cy="5129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4437182"/>
                </p:ext>
              </p:extLst>
            </p:nvPr>
          </p:nvGraphicFramePr>
          <p:xfrm>
            <a:off x="1841601" y="2412372"/>
            <a:ext cx="304801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3" name="Visio" r:id="rId14" imgW="911703" imgH="1443152" progId="Visio.Drawing.11">
                    <p:embed/>
                  </p:oleObj>
                </mc:Choice>
                <mc:Fallback>
                  <p:oleObj name="Visio" r:id="rId14" imgW="911703" imgH="1443152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1601" y="2412372"/>
                          <a:ext cx="304801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3004083"/>
                </p:ext>
              </p:extLst>
            </p:nvPr>
          </p:nvGraphicFramePr>
          <p:xfrm>
            <a:off x="2725749" y="2780060"/>
            <a:ext cx="304801" cy="556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4" name="Visio" r:id="rId16" imgW="911703" imgH="1443152" progId="">
                    <p:embed/>
                  </p:oleObj>
                </mc:Choice>
                <mc:Fallback>
                  <p:oleObj name="Visio" r:id="rId16" imgW="911703" imgH="144315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5749" y="2780060"/>
                          <a:ext cx="304801" cy="5560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9" name="Straight Connector 58"/>
            <p:cNvCxnSpPr/>
            <p:nvPr/>
          </p:nvCxnSpPr>
          <p:spPr>
            <a:xfrm flipV="1">
              <a:off x="3030549" y="2878908"/>
              <a:ext cx="381000" cy="3048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 flipH="1" flipV="1">
              <a:off x="2497149" y="2802708"/>
              <a:ext cx="533400" cy="762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954349" y="2421708"/>
              <a:ext cx="381000" cy="3048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3221049" y="3069408"/>
              <a:ext cx="381000" cy="1524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0800000">
              <a:off x="2878149" y="3336108"/>
              <a:ext cx="228600" cy="1524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1841601" y="2412371"/>
              <a:ext cx="533400" cy="762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536801" y="2564771"/>
              <a:ext cx="304800" cy="1524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1155802" y="2869571"/>
              <a:ext cx="457200" cy="317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60601" y="3326771"/>
              <a:ext cx="304800" cy="1524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1765402" y="3174371"/>
              <a:ext cx="457200" cy="317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1460602" y="2183770"/>
              <a:ext cx="531813" cy="22860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4808976" y="1967509"/>
            <a:ext cx="2963424" cy="1842491"/>
            <a:chOff x="4646915" y="1371600"/>
            <a:chExt cx="3125485" cy="2007229"/>
          </a:xfrm>
        </p:grpSpPr>
        <p:sp>
          <p:nvSpPr>
            <p:cNvPr id="126" name="Oval 125"/>
            <p:cNvSpPr/>
            <p:nvPr/>
          </p:nvSpPr>
          <p:spPr>
            <a:xfrm>
              <a:off x="6189483" y="1828800"/>
              <a:ext cx="1582917" cy="1537691"/>
            </a:xfrm>
            <a:prstGeom prst="ellipse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4646915" y="1536338"/>
              <a:ext cx="1896682" cy="1842491"/>
            </a:xfrm>
            <a:prstGeom prst="ellipse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106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1278315"/>
                </p:ext>
              </p:extLst>
            </p:nvPr>
          </p:nvGraphicFramePr>
          <p:xfrm>
            <a:off x="5804001" y="1371600"/>
            <a:ext cx="3048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5" name="Visio" r:id="rId18" imgW="908710" imgH="1274826" progId="">
                    <p:embed/>
                  </p:oleObj>
                </mc:Choice>
                <mc:Fallback>
                  <p:oleObj name="Visio" r:id="rId18" imgW="908710" imgH="127482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4001" y="1371600"/>
                          <a:ext cx="304800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20" name="Straight Connector 119"/>
            <p:cNvCxnSpPr/>
            <p:nvPr/>
          </p:nvCxnSpPr>
          <p:spPr>
            <a:xfrm flipH="1">
              <a:off x="6005407" y="2133600"/>
              <a:ext cx="548971" cy="352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5914814" y="2895600"/>
              <a:ext cx="737325" cy="2366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Rectangle 21"/>
          <p:cNvSpPr>
            <a:spLocks noChangeArrowheads="1"/>
          </p:cNvSpPr>
          <p:nvPr/>
        </p:nvSpPr>
        <p:spPr bwMode="auto">
          <a:xfrm>
            <a:off x="4808976" y="5952735"/>
            <a:ext cx="211223" cy="4932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42" name="Rectangle 21"/>
          <p:cNvSpPr>
            <a:spLocks noChangeArrowheads="1"/>
          </p:cNvSpPr>
          <p:nvPr/>
        </p:nvSpPr>
        <p:spPr bwMode="auto">
          <a:xfrm>
            <a:off x="5390174" y="4378858"/>
            <a:ext cx="211223" cy="4932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 flipH="1" flipV="1">
            <a:off x="6163203" y="2308476"/>
            <a:ext cx="454331" cy="358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graphicFrame>
        <p:nvGraphicFramePr>
          <p:cNvPr id="7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601606"/>
              </p:ext>
            </p:extLst>
          </p:nvPr>
        </p:nvGraphicFramePr>
        <p:xfrm>
          <a:off x="5900271" y="2615818"/>
          <a:ext cx="289813" cy="506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" name="Visio" r:id="rId19" imgW="911703" imgH="1443152" progId="Visio.Drawing.11">
                  <p:embed/>
                </p:oleObj>
              </mc:Choice>
              <mc:Fallback>
                <p:oleObj name="Visio" r:id="rId19" imgW="91170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271" y="2615818"/>
                        <a:ext cx="289813" cy="506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354867"/>
              </p:ext>
            </p:extLst>
          </p:nvPr>
        </p:nvGraphicFramePr>
        <p:xfrm>
          <a:off x="5223228" y="3067086"/>
          <a:ext cx="289813" cy="46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" name="Visio" r:id="rId20" imgW="908710" imgH="1274826" progId="">
                  <p:embed/>
                </p:oleObj>
              </mc:Choice>
              <mc:Fallback>
                <p:oleObj name="Visio" r:id="rId20" imgW="908710" imgH="12748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3228" y="3067086"/>
                        <a:ext cx="289813" cy="46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919543"/>
              </p:ext>
            </p:extLst>
          </p:nvPr>
        </p:nvGraphicFramePr>
        <p:xfrm>
          <a:off x="5763170" y="3260878"/>
          <a:ext cx="289813" cy="46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8" name="Visio" r:id="rId21" imgW="908710" imgH="1274826" progId="">
                  <p:embed/>
                </p:oleObj>
              </mc:Choice>
              <mc:Fallback>
                <p:oleObj name="Visio" r:id="rId21" imgW="908710" imgH="12748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3170" y="3260878"/>
                        <a:ext cx="289813" cy="46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09274"/>
              </p:ext>
            </p:extLst>
          </p:nvPr>
        </p:nvGraphicFramePr>
        <p:xfrm>
          <a:off x="5245267" y="2284131"/>
          <a:ext cx="289813" cy="46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" name="Visio" r:id="rId22" imgW="908710" imgH="1274826" progId="">
                  <p:embed/>
                </p:oleObj>
              </mc:Choice>
              <mc:Fallback>
                <p:oleObj name="Visio" r:id="rId22" imgW="908710" imgH="12748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267" y="2284131"/>
                        <a:ext cx="289813" cy="46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901583"/>
              </p:ext>
            </p:extLst>
          </p:nvPr>
        </p:nvGraphicFramePr>
        <p:xfrm>
          <a:off x="6709430" y="2958420"/>
          <a:ext cx="289813" cy="527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" name="Visio" r:id="rId23" imgW="911703" imgH="1443152" progId="">
                  <p:embed/>
                </p:oleObj>
              </mc:Choice>
              <mc:Fallback>
                <p:oleObj name="Visio" r:id="rId23" imgW="911703" imgH="14431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9430" y="2958420"/>
                        <a:ext cx="289813" cy="527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71572"/>
              </p:ext>
            </p:extLst>
          </p:nvPr>
        </p:nvGraphicFramePr>
        <p:xfrm>
          <a:off x="6591413" y="2304267"/>
          <a:ext cx="289813" cy="47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" name="Visio" r:id="rId24" imgW="908710" imgH="1274826" progId="">
                  <p:embed/>
                </p:oleObj>
              </mc:Choice>
              <mc:Fallback>
                <p:oleObj name="Visio" r:id="rId24" imgW="908710" imgH="12748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413" y="2304267"/>
                        <a:ext cx="289813" cy="470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690406"/>
              </p:ext>
            </p:extLst>
          </p:nvPr>
        </p:nvGraphicFramePr>
        <p:xfrm>
          <a:off x="7145198" y="2515831"/>
          <a:ext cx="289813" cy="47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2" name="Visio" r:id="rId25" imgW="908710" imgH="1274826" progId="">
                  <p:embed/>
                </p:oleObj>
              </mc:Choice>
              <mc:Fallback>
                <p:oleObj name="Visio" r:id="rId25" imgW="908710" imgH="12748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198" y="2515831"/>
                        <a:ext cx="289813" cy="470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584084"/>
              </p:ext>
            </p:extLst>
          </p:nvPr>
        </p:nvGraphicFramePr>
        <p:xfrm>
          <a:off x="7128668" y="3175565"/>
          <a:ext cx="289813" cy="47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3" name="Visio" r:id="rId26" imgW="908710" imgH="1274826" progId="">
                  <p:embed/>
                </p:oleObj>
              </mc:Choice>
              <mc:Fallback>
                <p:oleObj name="Visio" r:id="rId26" imgW="908710" imgH="12748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8668" y="3175565"/>
                        <a:ext cx="289813" cy="470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798940"/>
              </p:ext>
            </p:extLst>
          </p:nvPr>
        </p:nvGraphicFramePr>
        <p:xfrm>
          <a:off x="2782808" y="2196896"/>
          <a:ext cx="289813" cy="47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" name="Visio" r:id="rId27" imgW="908710" imgH="1274826" progId="">
                  <p:embed/>
                </p:oleObj>
              </mc:Choice>
              <mc:Fallback>
                <p:oleObj name="Visio" r:id="rId27" imgW="908710" imgH="12748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08" y="2196896"/>
                        <a:ext cx="289813" cy="470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282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Intra-cluster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Divide set of frequencies to 4 sets</a:t>
            </a:r>
          </a:p>
          <a:p>
            <a:pPr marL="0" indent="0"/>
            <a:r>
              <a:rPr lang="en-US" dirty="0" smtClean="0"/>
              <a:t>Apply 4-color theorem</a:t>
            </a:r>
          </a:p>
          <a:p>
            <a:pPr marL="0" indent="0"/>
            <a:r>
              <a:rPr lang="en-US" dirty="0" smtClean="0"/>
              <a:t>Construct FH sequences for the nodes within each cluster (AB or SU mode)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5486400" cy="409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39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5876918" y="3817391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Inter-cluster </a:t>
            </a:r>
            <a:r>
              <a:rPr lang="en-US" dirty="0"/>
              <a:t>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Cluster labeling</a:t>
            </a:r>
            <a:r>
              <a:rPr lang="en-US" dirty="0" smtClean="0"/>
              <a:t>: Clusters with same </a:t>
            </a:r>
            <a:r>
              <a:rPr lang="en-US" dirty="0" smtClean="0"/>
              <a:t>color </a:t>
            </a:r>
            <a:r>
              <a:rPr lang="en-US" dirty="0" smtClean="0"/>
              <a:t>transmit on the same slot</a:t>
            </a:r>
          </a:p>
          <a:p>
            <a:r>
              <a:rPr lang="en-US" dirty="0" smtClean="0"/>
              <a:t>Create bipartite graphs between gateway nodes (break ties, merge)</a:t>
            </a:r>
          </a:p>
          <a:p>
            <a:r>
              <a:rPr lang="en-US" dirty="0" smtClean="0"/>
              <a:t>Assign random permutation of frequencies to </a:t>
            </a:r>
            <a:r>
              <a:rPr lang="en-US" dirty="0"/>
              <a:t>edges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86001"/>
            <a:ext cx="510928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5817496" y="320660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5" idx="2"/>
            <a:endCxn id="16" idx="6"/>
          </p:cNvCxnSpPr>
          <p:nvPr/>
        </p:nvCxnSpPr>
        <p:spPr>
          <a:xfrm>
            <a:off x="5818888" y="2706547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818888" y="2630347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90881" y="2630347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8" idx="2"/>
          </p:cNvCxnSpPr>
          <p:nvPr/>
        </p:nvCxnSpPr>
        <p:spPr>
          <a:xfrm>
            <a:off x="5817496" y="3293310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817496" y="321711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806292" y="3741191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78285" y="3741191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4869" y="320660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04606" y="252742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03472" y="250649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7,8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500100" y="309813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6930685" y="3082750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9,10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507765" y="363827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906631" y="3617336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11, 12</a:t>
            </a:r>
            <a:endParaRPr lang="en-US" sz="2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955023" y="6106906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5895601" y="549612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2" idx="2"/>
            <a:endCxn id="43" idx="6"/>
          </p:cNvCxnSpPr>
          <p:nvPr/>
        </p:nvCxnSpPr>
        <p:spPr>
          <a:xfrm>
            <a:off x="5896993" y="4996062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5896993" y="4919862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868986" y="4919862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45" idx="2"/>
          </p:cNvCxnSpPr>
          <p:nvPr/>
        </p:nvCxnSpPr>
        <p:spPr>
          <a:xfrm>
            <a:off x="5895601" y="5582825"/>
            <a:ext cx="11243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5895601" y="550662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884397" y="6030706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856390" y="6030706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882974" y="549612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486400" y="481694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14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981577" y="4796007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15,18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5578205" y="53876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7008790" y="5372265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6,13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5486400" y="592778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16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984736" y="590685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17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421492" y="3485598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18</a:t>
            </a:r>
          </a:p>
        </p:txBody>
      </p:sp>
      <p:sp>
        <p:nvSpPr>
          <p:cNvPr id="8" name="Rectangle 7"/>
          <p:cNvSpPr/>
          <p:nvPr/>
        </p:nvSpPr>
        <p:spPr>
          <a:xfrm>
            <a:off x="7767213" y="3124200"/>
            <a:ext cx="1000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cluster A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794477" y="5391110"/>
            <a:ext cx="1000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cluster D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248400" y="2209800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  <p:sp>
        <p:nvSpPr>
          <p:cNvPr id="58" name="Rectangle 57"/>
          <p:cNvSpPr/>
          <p:nvPr/>
        </p:nvSpPr>
        <p:spPr>
          <a:xfrm>
            <a:off x="6172200" y="2819400"/>
            <a:ext cx="512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11</a:t>
            </a:r>
            <a:endParaRPr lang="en-US" sz="2400" dirty="0"/>
          </a:p>
        </p:txBody>
      </p:sp>
      <p:sp>
        <p:nvSpPr>
          <p:cNvPr id="59" name="Rectangle 58"/>
          <p:cNvSpPr/>
          <p:nvPr/>
        </p:nvSpPr>
        <p:spPr>
          <a:xfrm>
            <a:off x="6172200" y="3352800"/>
            <a:ext cx="512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22</a:t>
            </a:r>
            <a:endParaRPr lang="en-US" sz="2400" dirty="0"/>
          </a:p>
        </p:txBody>
      </p:sp>
      <p:sp>
        <p:nvSpPr>
          <p:cNvPr id="60" name="Rectangle 59"/>
          <p:cNvSpPr/>
          <p:nvPr/>
        </p:nvSpPr>
        <p:spPr>
          <a:xfrm>
            <a:off x="6248400" y="4495800"/>
            <a:ext cx="512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33</a:t>
            </a:r>
            <a:endParaRPr lang="en-US" sz="2400" dirty="0"/>
          </a:p>
        </p:txBody>
      </p:sp>
      <p:sp>
        <p:nvSpPr>
          <p:cNvPr id="61" name="Rectangle 60"/>
          <p:cNvSpPr/>
          <p:nvPr/>
        </p:nvSpPr>
        <p:spPr>
          <a:xfrm>
            <a:off x="6248400" y="5029200"/>
            <a:ext cx="408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8</a:t>
            </a:r>
            <a:endParaRPr lang="en-US" sz="2400" dirty="0"/>
          </a:p>
        </p:txBody>
      </p:sp>
      <p:sp>
        <p:nvSpPr>
          <p:cNvPr id="62" name="Rectangle 61"/>
          <p:cNvSpPr/>
          <p:nvPr/>
        </p:nvSpPr>
        <p:spPr>
          <a:xfrm>
            <a:off x="6248400" y="5638800"/>
            <a:ext cx="512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25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855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21" grpId="0" animBg="1"/>
      <p:bldP spid="24" grpId="0" animBg="1"/>
      <p:bldP spid="26" grpId="0" animBg="1"/>
      <p:bldP spid="29" grpId="0"/>
      <p:bldP spid="30" grpId="0"/>
      <p:bldP spid="31" grpId="0"/>
      <p:bldP spid="32" grpId="0"/>
      <p:bldP spid="33" grpId="0"/>
      <p:bldP spid="34" grpId="0"/>
      <p:bldP spid="40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  <p:bldP spid="53" grpId="0"/>
      <p:bldP spid="54" grpId="0"/>
      <p:bldP spid="8" grpId="0"/>
      <p:bldP spid="57" grpId="0"/>
      <p:bldP spid="56" grpId="0"/>
      <p:bldP spid="58" grpId="0"/>
      <p:bldP spid="59" grpId="0"/>
      <p:bldP spid="60" grpId="0"/>
      <p:bldP spid="61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oukas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31813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Multi-hop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</a:t>
            </a:r>
            <a:r>
              <a:rPr lang="en-US" dirty="0" smtClean="0"/>
              <a:t>metrics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/>
            <a:endParaRPr lang="en-US" dirty="0" smtClean="0"/>
          </a:p>
          <a:p>
            <a:pPr marL="457200" lvl="1" indent="0"/>
            <a:endParaRPr lang="en-US" dirty="0"/>
          </a:p>
          <a:p>
            <a:pPr marL="457200" lvl="1" indent="0"/>
            <a:endParaRPr lang="en-US" dirty="0" smtClean="0"/>
          </a:p>
          <a:p>
            <a:pPr marL="457200" lvl="1" indent="0"/>
            <a:endParaRPr lang="en-US" dirty="0"/>
          </a:p>
          <a:p>
            <a:pPr marL="171450" indent="0"/>
            <a:endParaRPr lang="en-US" dirty="0" smtClean="0"/>
          </a:p>
          <a:p>
            <a:pPr marL="171450" indent="0"/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i="1" baseline="-25000" dirty="0"/>
              <a:t> </a:t>
            </a:r>
            <a:r>
              <a:rPr lang="en-US" dirty="0" smtClean="0"/>
              <a:t>: # of adjacent clusters on average</a:t>
            </a:r>
          </a:p>
          <a:p>
            <a:pPr marL="171450" indent="0"/>
            <a:r>
              <a:rPr lang="en-US" i="1" dirty="0" smtClean="0"/>
              <a:t>N</a:t>
            </a:r>
            <a:r>
              <a:rPr lang="en-US" baseline="-25000" dirty="0" smtClean="0"/>
              <a:t>L</a:t>
            </a:r>
            <a:r>
              <a:rPr lang="en-US" dirty="0" smtClean="0"/>
              <a:t> :# of “bridge links” between two adjacent clusters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sp>
        <p:nvSpPr>
          <p:cNvPr id="5" name="Arc 4"/>
          <p:cNvSpPr/>
          <p:nvPr/>
        </p:nvSpPr>
        <p:spPr>
          <a:xfrm>
            <a:off x="2743200" y="1752600"/>
            <a:ext cx="1819275" cy="914400"/>
          </a:xfrm>
          <a:prstGeom prst="arc">
            <a:avLst>
              <a:gd name="adj1" fmla="val 16200000"/>
              <a:gd name="adj2" fmla="val 30598"/>
            </a:avLst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7960286">
            <a:off x="3211212" y="2545369"/>
            <a:ext cx="1819275" cy="914400"/>
          </a:xfrm>
          <a:prstGeom prst="arc">
            <a:avLst>
              <a:gd name="adj1" fmla="val 16200000"/>
              <a:gd name="adj2" fmla="val 30598"/>
            </a:avLst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H="1">
            <a:off x="4575058" y="1752600"/>
            <a:ext cx="1819275" cy="914400"/>
          </a:xfrm>
          <a:prstGeom prst="arc">
            <a:avLst>
              <a:gd name="adj1" fmla="val 16200000"/>
              <a:gd name="adj2" fmla="val 30598"/>
            </a:avLst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 flipV="1">
            <a:off x="4562475" y="1295400"/>
            <a:ext cx="12726" cy="92249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3639714" flipH="1">
            <a:off x="4125612" y="2545369"/>
            <a:ext cx="1819275" cy="914400"/>
          </a:xfrm>
          <a:prstGeom prst="arc">
            <a:avLst>
              <a:gd name="adj1" fmla="val 16200000"/>
              <a:gd name="adj2" fmla="val 30598"/>
            </a:avLst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562475" y="2217895"/>
            <a:ext cx="0" cy="105870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8200" y="2025134"/>
            <a:ext cx="109517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E[</a:t>
            </a:r>
            <a:r>
              <a:rPr lang="en-US" sz="2800" i="1" dirty="0" err="1"/>
              <a:t>D</a:t>
            </a:r>
            <a:r>
              <a:rPr lang="en-US" sz="2800" baseline="-25000" dirty="0" err="1"/>
              <a:t>f</a:t>
            </a:r>
            <a:r>
              <a:rPr lang="en-US" sz="2800" dirty="0" smtClean="0"/>
              <a:t>]</a:t>
            </a:r>
          </a:p>
          <a:p>
            <a:endParaRPr lang="en-US" sz="2800" dirty="0"/>
          </a:p>
          <a:p>
            <a:r>
              <a:rPr lang="en-US" sz="2800" dirty="0" smtClean="0"/>
              <a:t>E[</a:t>
            </a:r>
            <a:r>
              <a:rPr lang="en-US" sz="2800" i="1" dirty="0" smtClean="0"/>
              <a:t>D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]</a:t>
            </a:r>
          </a:p>
          <a:p>
            <a:endParaRPr lang="en-US" sz="2800" dirty="0"/>
          </a:p>
          <a:p>
            <a:r>
              <a:rPr lang="en-US" sz="2800" dirty="0" smtClean="0"/>
              <a:t>E[</a:t>
            </a:r>
            <a:r>
              <a:rPr lang="en-US" sz="2800" i="1" dirty="0" smtClean="0"/>
              <a:t>DIV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35249" y="2217895"/>
            <a:ext cx="374951" cy="6739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479" y="1600200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445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Multi-hop Broadcasting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888251"/>
            <a:ext cx="3962400" cy="272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25" y="3733800"/>
            <a:ext cx="4328079" cy="301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61999"/>
            <a:ext cx="3980723" cy="285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84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Time-delayed Broadcast Scheme</a:t>
            </a:r>
          </a:p>
          <a:p>
            <a:pPr marL="461963" lvl="1" indent="-4763"/>
            <a:r>
              <a:rPr lang="en-US" dirty="0" smtClean="0"/>
              <a:t>Anti-jamming scheme for broadcast communications </a:t>
            </a:r>
            <a:r>
              <a:rPr lang="en-US" dirty="0" smtClean="0">
                <a:solidFill>
                  <a:srgbClr val="0000FF"/>
                </a:solidFill>
              </a:rPr>
              <a:t>under internal threat model</a:t>
            </a:r>
          </a:p>
          <a:p>
            <a:pPr marL="461963" lvl="1" indent="-4763"/>
            <a:r>
              <a:rPr lang="en-US" dirty="0" smtClean="0"/>
              <a:t>Trades delay and communication efficiency with jamming resilience</a:t>
            </a:r>
          </a:p>
          <a:p>
            <a:pPr marL="461963" lvl="1" indent="-4763"/>
            <a:r>
              <a:rPr lang="en-US" dirty="0" smtClean="0"/>
              <a:t>Realizes broadcast as a </a:t>
            </a:r>
            <a:r>
              <a:rPr lang="en-US" dirty="0" smtClean="0">
                <a:solidFill>
                  <a:srgbClr val="0000FF"/>
                </a:solidFill>
              </a:rPr>
              <a:t>series of unicasts </a:t>
            </a:r>
            <a:r>
              <a:rPr lang="en-US" dirty="0" smtClean="0"/>
              <a:t>distributed in frequency and time</a:t>
            </a:r>
          </a:p>
          <a:p>
            <a:pPr marL="461963" lvl="1" indent="-4763"/>
            <a:r>
              <a:rPr lang="en-US" dirty="0" smtClean="0"/>
              <a:t>Uses a mapping to 1-factorization of complete graphs to improve </a:t>
            </a:r>
            <a:r>
              <a:rPr lang="en-US" dirty="0" smtClean="0">
                <a:solidFill>
                  <a:srgbClr val="0000FF"/>
                </a:solidFill>
              </a:rPr>
              <a:t>resilience</a:t>
            </a:r>
            <a:r>
              <a:rPr lang="en-US" dirty="0" smtClean="0"/>
              <a:t> while </a:t>
            </a:r>
            <a:r>
              <a:rPr lang="en-US" dirty="0" smtClean="0">
                <a:solidFill>
                  <a:srgbClr val="0000FF"/>
                </a:solidFill>
              </a:rPr>
              <a:t>reducing</a:t>
            </a:r>
            <a:r>
              <a:rPr lang="en-US" dirty="0" smtClean="0"/>
              <a:t> delay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Future TDBS features </a:t>
            </a:r>
          </a:p>
          <a:p>
            <a:pPr marL="400050" lvl="1" indent="0"/>
            <a:r>
              <a:rPr lang="en-US" dirty="0" smtClean="0">
                <a:solidFill>
                  <a:srgbClr val="0000FF"/>
                </a:solidFill>
              </a:rPr>
              <a:t>Dynamic addition </a:t>
            </a:r>
            <a:r>
              <a:rPr lang="en-US" dirty="0" smtClean="0"/>
              <a:t>and deletion of broadcast group members</a:t>
            </a:r>
          </a:p>
          <a:p>
            <a:pPr marL="400050" lvl="1" indent="0"/>
            <a:r>
              <a:rPr lang="en-US" dirty="0" smtClean="0"/>
              <a:t>Investigation of FH adjustment for </a:t>
            </a:r>
            <a:r>
              <a:rPr lang="en-US" dirty="0" smtClean="0">
                <a:solidFill>
                  <a:srgbClr val="0000FF"/>
                </a:solidFill>
              </a:rPr>
              <a:t>collision avoidance</a:t>
            </a:r>
            <a:r>
              <a:rPr lang="en-US" dirty="0" smtClean="0"/>
              <a:t> among neighboring clusters</a:t>
            </a:r>
          </a:p>
          <a:p>
            <a:pPr marL="400050" lvl="1" indent="0"/>
            <a:r>
              <a:rPr lang="en-US" dirty="0" smtClean="0"/>
              <a:t>FH </a:t>
            </a:r>
            <a:r>
              <a:rPr lang="en-US" dirty="0" smtClean="0">
                <a:solidFill>
                  <a:srgbClr val="0000FF"/>
                </a:solidFill>
              </a:rPr>
              <a:t>resynchronization</a:t>
            </a:r>
            <a:r>
              <a:rPr lang="en-US" dirty="0" smtClean="0"/>
              <a:t> in case of synchronization loss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4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295400" y="2131109"/>
            <a:ext cx="6324600" cy="3048000"/>
          </a:xfrm>
          <a:prstGeom prst="ellipse">
            <a:avLst/>
          </a:prstGeom>
          <a:gradFill rotWithShape="1">
            <a:gsLst>
              <a:gs pos="0">
                <a:srgbClr val="BDDE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Jamming of the Wireless </a:t>
            </a:r>
            <a:r>
              <a:rPr lang="en-US" dirty="0"/>
              <a:t>M</a:t>
            </a:r>
            <a:r>
              <a:rPr lang="en-US" dirty="0" smtClean="0"/>
              <a:t>edium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nature of wireless medium leaves it exposed to </a:t>
            </a:r>
            <a:r>
              <a:rPr lang="en-US" b="1" dirty="0">
                <a:solidFill>
                  <a:srgbClr val="0000FF"/>
                </a:solidFill>
              </a:rPr>
              <a:t>Jamming</a:t>
            </a:r>
          </a:p>
          <a:p>
            <a:endParaRPr lang="en-US" dirty="0"/>
          </a:p>
          <a:p>
            <a:pPr marL="1260475" indent="-1260475"/>
            <a:r>
              <a:rPr lang="en-US" b="1" dirty="0">
                <a:solidFill>
                  <a:srgbClr val="0000FF"/>
                </a:solidFill>
              </a:rPr>
              <a:t>Jamming</a:t>
            </a:r>
            <a:r>
              <a:rPr lang="en-US" dirty="0"/>
              <a:t>: Deliberate interference with radio </a:t>
            </a:r>
            <a:r>
              <a:rPr lang="en-US" dirty="0" smtClean="0"/>
              <a:t>transmissions </a:t>
            </a:r>
            <a:r>
              <a:rPr lang="en-US" dirty="0"/>
              <a:t>in order to decrease SNR and corrupt signal beyond recovery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045224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ender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3997405"/>
            <a:ext cx="1425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Receiver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46198" y="3886200"/>
            <a:ext cx="163464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28600" y="3207433"/>
            <a:ext cx="1819275" cy="120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15"/>
          <p:cNvGrpSpPr/>
          <p:nvPr/>
        </p:nvGrpSpPr>
        <p:grpSpPr>
          <a:xfrm>
            <a:off x="5029200" y="5051839"/>
            <a:ext cx="1705118" cy="1263804"/>
            <a:chOff x="1676400" y="5257800"/>
            <a:chExt cx="1828800" cy="137160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1676400" y="5334000"/>
              <a:ext cx="1819275" cy="120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6" descr="http://www.school-for-champions.com/science/images/noise_reduction-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5257800"/>
              <a:ext cx="1600200" cy="1371600"/>
            </a:xfrm>
            <a:prstGeom prst="rect">
              <a:avLst/>
            </a:prstGeom>
            <a:noFill/>
          </p:spPr>
        </p:pic>
      </p:grpSp>
      <p:cxnSp>
        <p:nvCxnSpPr>
          <p:cNvPr id="19" name="Straight Arrow Connector 18"/>
          <p:cNvCxnSpPr>
            <a:endCxn id="22" idx="4"/>
          </p:cNvCxnSpPr>
          <p:nvPr/>
        </p:nvCxnSpPr>
        <p:spPr>
          <a:xfrm flipV="1">
            <a:off x="4699699" y="4072626"/>
            <a:ext cx="12351" cy="71779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25341" y="4520625"/>
            <a:ext cx="167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Jamming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457700" y="3563927"/>
            <a:ext cx="508699" cy="5086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22"/>
          <p:cNvSpPr/>
          <p:nvPr/>
        </p:nvSpPr>
        <p:spPr>
          <a:xfrm>
            <a:off x="4463665" y="3571827"/>
            <a:ext cx="489335" cy="473397"/>
          </a:xfrm>
          <a:prstGeom prst="mathPlus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66399" y="3886200"/>
            <a:ext cx="1634647" cy="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21769"/>
            <a:ext cx="632508" cy="10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6421" y="4860397"/>
            <a:ext cx="460995" cy="63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58738" y="6473825"/>
            <a:ext cx="2133600" cy="365125"/>
          </a:xfrm>
        </p:spPr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780625"/>
              </p:ext>
            </p:extLst>
          </p:nvPr>
        </p:nvGraphicFramePr>
        <p:xfrm>
          <a:off x="2474723" y="3463026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Visio" r:id="rId7" imgW="908710" imgH="1274826" progId="Visio.Drawing.11">
                  <p:embed/>
                </p:oleObj>
              </mc:Choice>
              <mc:Fallback>
                <p:oleObj name="Visio" r:id="rId7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723" y="3463026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728704"/>
              </p:ext>
            </p:extLst>
          </p:nvPr>
        </p:nvGraphicFramePr>
        <p:xfrm>
          <a:off x="6601046" y="339398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Visio" r:id="rId9" imgW="911753" imgH="1443152" progId="Visio.Drawing.11">
                  <p:embed/>
                </p:oleObj>
              </mc:Choice>
              <mc:Fallback>
                <p:oleObj name="Visio" r:id="rId9" imgW="911753" imgH="1443152" progId="Visio.Drawing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046" y="339398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7010400" y="2939925"/>
            <a:ext cx="1705118" cy="1263804"/>
            <a:chOff x="1676400" y="5257800"/>
            <a:chExt cx="1828800" cy="1371600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1676400" y="5334000"/>
              <a:ext cx="1819275" cy="120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6" descr="http://www.school-for-champions.com/science/images/noise_reduction-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5257800"/>
              <a:ext cx="1600200" cy="13716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4469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5715000"/>
          </a:xfrm>
        </p:spPr>
        <p:txBody>
          <a:bodyPr/>
          <a:lstStyle/>
          <a:p>
            <a:r>
              <a:rPr lang="en-US" dirty="0" smtClean="0"/>
              <a:t>Spread-spectrum (SS) communications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/>
            <a:endParaRPr lang="en-US" sz="1600" dirty="0" smtClean="0"/>
          </a:p>
          <a:p>
            <a:pPr marL="0" indent="0"/>
            <a:endParaRPr lang="en-US" sz="1600" dirty="0" smtClean="0"/>
          </a:p>
          <a:p>
            <a:pPr marL="0" indent="0"/>
            <a:r>
              <a:rPr lang="en-US" dirty="0" smtClean="0"/>
              <a:t>Adversary has to spread his energy on a large bandwidth </a:t>
            </a:r>
          </a:p>
          <a:p>
            <a:pPr marL="0" indent="0"/>
            <a:endParaRPr lang="en-US" sz="1200" dirty="0" smtClean="0"/>
          </a:p>
          <a:p>
            <a:pPr marL="400050" lvl="1" indent="0"/>
            <a:endParaRPr lang="en-US" dirty="0" smtClean="0"/>
          </a:p>
          <a:p>
            <a:pPr marL="400050" lvl="1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352800"/>
            <a:ext cx="41433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Anti-Jamming Techniques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5600" y="3581400"/>
            <a:ext cx="1447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48200" y="5181601"/>
            <a:ext cx="2286000" cy="158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734593" y="4191795"/>
            <a:ext cx="2284413" cy="0"/>
          </a:xfrm>
          <a:prstGeom prst="line">
            <a:avLst/>
          </a:prstGeom>
          <a:ln w="1905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344194" y="4190207"/>
            <a:ext cx="2284412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62513" y="5164138"/>
            <a:ext cx="6397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cs typeface="Arial" charset="0"/>
              </a:rPr>
              <a:t>slot 1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4953001" y="4189413"/>
            <a:ext cx="2284412" cy="1587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562601" y="4189413"/>
            <a:ext cx="2284412" cy="1587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6325394" y="4190207"/>
            <a:ext cx="2284412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6896100" y="5219701"/>
            <a:ext cx="15240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6934200" y="5105401"/>
            <a:ext cx="3048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7124700" y="5067301"/>
            <a:ext cx="15240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39000" y="5181601"/>
            <a:ext cx="1143000" cy="158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010401" y="4189413"/>
            <a:ext cx="2284412" cy="1587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5454650" y="5164138"/>
            <a:ext cx="641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cs typeface="Arial" charset="0"/>
              </a:rPr>
              <a:t>slot 2</a:t>
            </a: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6096000" y="5164138"/>
            <a:ext cx="639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cs typeface="Arial" charset="0"/>
              </a:rPr>
              <a:t>slot 3</a:t>
            </a: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7435850" y="5164138"/>
            <a:ext cx="700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slot m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724400" y="4724401"/>
            <a:ext cx="152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24400" y="4191001"/>
            <a:ext cx="152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24400" y="3733801"/>
            <a:ext cx="152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724400" y="3276601"/>
            <a:ext cx="152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4527550" y="4800601"/>
            <a:ext cx="315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1600" baseline="-2500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sp>
        <p:nvSpPr>
          <p:cNvPr id="29" name="TextBox 32"/>
          <p:cNvSpPr txBox="1">
            <a:spLocks noChangeArrowheads="1"/>
          </p:cNvSpPr>
          <p:nvPr/>
        </p:nvSpPr>
        <p:spPr bwMode="auto">
          <a:xfrm>
            <a:off x="4527550" y="4310063"/>
            <a:ext cx="315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1600" baseline="-25000">
                <a:solidFill>
                  <a:prstClr val="black"/>
                </a:solidFill>
                <a:cs typeface="Arial" charset="0"/>
              </a:rPr>
              <a:t>2</a:t>
            </a:r>
          </a:p>
        </p:txBody>
      </p:sp>
      <p:sp>
        <p:nvSpPr>
          <p:cNvPr id="30" name="TextBox 33"/>
          <p:cNvSpPr txBox="1">
            <a:spLocks noChangeArrowheads="1"/>
          </p:cNvSpPr>
          <p:nvPr/>
        </p:nvSpPr>
        <p:spPr bwMode="auto">
          <a:xfrm>
            <a:off x="4527550" y="3810001"/>
            <a:ext cx="315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1600" baseline="-25000">
                <a:solidFill>
                  <a:prstClr val="black"/>
                </a:solidFill>
                <a:cs typeface="Arial" charset="0"/>
              </a:rPr>
              <a:t>3</a:t>
            </a:r>
          </a:p>
        </p:txBody>
      </p:sp>
      <p:sp>
        <p:nvSpPr>
          <p:cNvPr id="31" name="TextBox 34"/>
          <p:cNvSpPr txBox="1">
            <a:spLocks noChangeArrowheads="1"/>
          </p:cNvSpPr>
          <p:nvPr/>
        </p:nvSpPr>
        <p:spPr bwMode="auto">
          <a:xfrm>
            <a:off x="4527550" y="3352801"/>
            <a:ext cx="315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1600" baseline="-25000">
                <a:solidFill>
                  <a:prstClr val="black"/>
                </a:solidFill>
                <a:cs typeface="Arial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05400" y="3929063"/>
            <a:ext cx="152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15000" y="4419601"/>
            <a:ext cx="1524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96200" y="3429001"/>
            <a:ext cx="152400" cy="1524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Arc 34"/>
          <p:cNvSpPr/>
          <p:nvPr/>
        </p:nvSpPr>
        <p:spPr>
          <a:xfrm>
            <a:off x="5105400" y="3733801"/>
            <a:ext cx="685800" cy="990600"/>
          </a:xfrm>
          <a:prstGeom prst="arc">
            <a:avLst>
              <a:gd name="adj1" fmla="val 14447331"/>
              <a:gd name="adj2" fmla="val 1089162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Arc 35"/>
          <p:cNvSpPr/>
          <p:nvPr/>
        </p:nvSpPr>
        <p:spPr>
          <a:xfrm>
            <a:off x="5791200" y="3886201"/>
            <a:ext cx="1752600" cy="990600"/>
          </a:xfrm>
          <a:prstGeom prst="arc">
            <a:avLst>
              <a:gd name="adj1" fmla="val 11226376"/>
              <a:gd name="adj2" fmla="val 17810959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Arc 36"/>
          <p:cNvSpPr/>
          <p:nvPr/>
        </p:nvSpPr>
        <p:spPr>
          <a:xfrm>
            <a:off x="7086600" y="3090863"/>
            <a:ext cx="685800" cy="533400"/>
          </a:xfrm>
          <a:prstGeom prst="arc">
            <a:avLst>
              <a:gd name="adj1" fmla="val 14447331"/>
              <a:gd name="adj2" fmla="val 354052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38725" y="4114801"/>
            <a:ext cx="3270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kern="0" dirty="0">
                <a:solidFill>
                  <a:prstClr val="black"/>
                </a:solidFill>
                <a:latin typeface="Times New Roman"/>
                <a:cs typeface="Times New Roman"/>
                <a:sym typeface="CMMI10"/>
              </a:rPr>
              <a:t>l</a:t>
            </a:r>
            <a:r>
              <a:rPr lang="en-US" kern="0" baseline="-25000" dirty="0">
                <a:solidFill>
                  <a:prstClr val="black"/>
                </a:solidFill>
                <a:cs typeface="Arial" charset="0"/>
              </a:rPr>
              <a:t>1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48325" y="4518026"/>
            <a:ext cx="3270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kern="0" dirty="0">
                <a:solidFill>
                  <a:prstClr val="black"/>
                </a:solidFill>
                <a:latin typeface="Times New Roman"/>
                <a:cs typeface="Times New Roman"/>
                <a:sym typeface="CMMI10"/>
              </a:rPr>
              <a:t>l</a:t>
            </a:r>
            <a:r>
              <a:rPr lang="en-US" kern="0" baseline="-25000" dirty="0">
                <a:solidFill>
                  <a:prstClr val="black"/>
                </a:solidFill>
                <a:cs typeface="Arial" charset="0"/>
              </a:rPr>
              <a:t>4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51750" y="3581401"/>
            <a:ext cx="3270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kern="0" dirty="0">
                <a:solidFill>
                  <a:prstClr val="black"/>
                </a:solidFill>
                <a:latin typeface="Times New Roman"/>
                <a:cs typeface="Times New Roman"/>
                <a:sym typeface="CMMI10"/>
              </a:rPr>
              <a:t>l</a:t>
            </a:r>
            <a:r>
              <a:rPr lang="en-US" kern="0" baseline="-25000" dirty="0">
                <a:solidFill>
                  <a:prstClr val="black"/>
                </a:solidFill>
                <a:cs typeface="Arial" charset="0"/>
              </a:rPr>
              <a:t>2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53000" y="5452646"/>
            <a:ext cx="337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baseline="-25000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: location of 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transmission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at slot </a:t>
            </a:r>
            <a:r>
              <a:rPr lang="en-US" sz="1600" i="1" dirty="0" err="1">
                <a:solidFill>
                  <a:prstClr val="black"/>
                </a:solidFill>
                <a:cs typeface="Arial" charset="0"/>
              </a:rPr>
              <a:t>i</a:t>
            </a:r>
            <a:endParaRPr lang="en-US" sz="1400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10"/>
          </p:nvPr>
        </p:nvSpPr>
        <p:spPr>
          <a:xfrm>
            <a:off x="58738" y="6473825"/>
            <a:ext cx="2133600" cy="365125"/>
          </a:xfrm>
        </p:spPr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62200" y="2133600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PN</a:t>
            </a:r>
            <a:r>
              <a:rPr lang="en-US" sz="2800" baseline="-25000" dirty="0" err="1" smtClean="0"/>
              <a:t>i</a:t>
            </a:r>
            <a:endParaRPr lang="en-US" sz="2800" baseline="-25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846198" y="2013266"/>
            <a:ext cx="163464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28600" y="1334499"/>
            <a:ext cx="1819275" cy="120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Arrow Connector 51"/>
          <p:cNvCxnSpPr>
            <a:endCxn id="54" idx="4"/>
          </p:cNvCxnSpPr>
          <p:nvPr/>
        </p:nvCxnSpPr>
        <p:spPr>
          <a:xfrm flipV="1">
            <a:off x="4343400" y="2199692"/>
            <a:ext cx="368650" cy="32785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4457700" y="1690993"/>
            <a:ext cx="508699" cy="5086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lus 54"/>
          <p:cNvSpPr/>
          <p:nvPr/>
        </p:nvSpPr>
        <p:spPr>
          <a:xfrm>
            <a:off x="4463665" y="1698893"/>
            <a:ext cx="489335" cy="473397"/>
          </a:xfrm>
          <a:prstGeom prst="mathPlus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966399" y="2013266"/>
            <a:ext cx="1634647" cy="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12671"/>
            <a:ext cx="632508" cy="10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7337" y="2527543"/>
            <a:ext cx="460995" cy="63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943988"/>
              </p:ext>
            </p:extLst>
          </p:nvPr>
        </p:nvGraphicFramePr>
        <p:xfrm>
          <a:off x="2474723" y="1590092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Visio" r:id="rId8" imgW="908710" imgH="1274826" progId="Visio.Drawing.11">
                  <p:embed/>
                </p:oleObj>
              </mc:Choice>
              <mc:Fallback>
                <p:oleObj name="Visio" r:id="rId8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723" y="1590092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280441"/>
              </p:ext>
            </p:extLst>
          </p:nvPr>
        </p:nvGraphicFramePr>
        <p:xfrm>
          <a:off x="6622861" y="1497266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Visio" r:id="rId10" imgW="911753" imgH="1443152" progId="Visio.Drawing.11">
                  <p:embed/>
                </p:oleObj>
              </mc:Choice>
              <mc:Fallback>
                <p:oleObj name="Visio" r:id="rId10" imgW="911753" imgH="1443152" progId="Visio.Drawing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861" y="1497266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7010400" y="997730"/>
            <a:ext cx="1819275" cy="120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TextBox 65"/>
          <p:cNvSpPr txBox="1"/>
          <p:nvPr/>
        </p:nvSpPr>
        <p:spPr>
          <a:xfrm>
            <a:off x="6515734" y="2133600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PN</a:t>
            </a:r>
            <a:r>
              <a:rPr lang="en-US" sz="2800" baseline="-25000" dirty="0" err="1" smtClean="0"/>
              <a:t>i</a:t>
            </a:r>
            <a:endParaRPr lang="en-US" sz="2800" baseline="-25000" dirty="0"/>
          </a:p>
        </p:txBody>
      </p:sp>
      <p:sp>
        <p:nvSpPr>
          <p:cNvPr id="6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2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SS to Broadcast Communications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55032" y="1143000"/>
            <a:ext cx="3352800" cy="3352800"/>
          </a:xfrm>
          <a:prstGeom prst="ellipse">
            <a:avLst/>
          </a:prstGeom>
          <a:solidFill>
            <a:schemeClr val="accent6">
              <a:alpha val="1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142319"/>
              </p:ext>
            </p:extLst>
          </p:nvPr>
        </p:nvGraphicFramePr>
        <p:xfrm>
          <a:off x="4432150" y="2286000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1" name="Visio" r:id="rId3" imgW="908710" imgH="1274826" progId="Visio.Drawing.11">
                  <p:embed/>
                </p:oleObj>
              </mc:Choice>
              <mc:Fallback>
                <p:oleObj name="Visio" r:id="rId3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150" y="2286000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7374"/>
              </p:ext>
            </p:extLst>
          </p:nvPr>
        </p:nvGraphicFramePr>
        <p:xfrm>
          <a:off x="5803750" y="18288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" name="Visio" r:id="rId5" imgW="911590" imgH="1443065" progId="Visio.Drawing.11">
                  <p:embed/>
                </p:oleObj>
              </mc:Choice>
              <mc:Fallback>
                <p:oleObj name="Visio" r:id="rId5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750" y="18288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092684"/>
              </p:ext>
            </p:extLst>
          </p:nvPr>
        </p:nvGraphicFramePr>
        <p:xfrm>
          <a:off x="3441550" y="29718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3" name="Visio" r:id="rId7" imgW="911590" imgH="1443065" progId="Visio.Drawing.11">
                  <p:embed/>
                </p:oleObj>
              </mc:Choice>
              <mc:Fallback>
                <p:oleObj name="Visio" r:id="rId7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550" y="29718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652545"/>
              </p:ext>
            </p:extLst>
          </p:nvPr>
        </p:nvGraphicFramePr>
        <p:xfrm>
          <a:off x="5515728" y="29718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4" name="Visio" r:id="rId8" imgW="911753" imgH="1443152" progId="Visio.Drawing.11">
                  <p:embed/>
                </p:oleObj>
              </mc:Choice>
              <mc:Fallback>
                <p:oleObj name="Visio" r:id="rId8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5728" y="29718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162645"/>
              </p:ext>
            </p:extLst>
          </p:nvPr>
        </p:nvGraphicFramePr>
        <p:xfrm>
          <a:off x="4355950" y="10668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5" name="Visio" r:id="rId10" imgW="911753" imgH="1443152" progId="Visio.Drawing.11">
                  <p:embed/>
                </p:oleObj>
              </mc:Choice>
              <mc:Fallback>
                <p:oleObj name="Visio" r:id="rId10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50" y="10668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054627"/>
              </p:ext>
            </p:extLst>
          </p:nvPr>
        </p:nvGraphicFramePr>
        <p:xfrm>
          <a:off x="4415590" y="33528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6" name="Visio" r:id="rId12" imgW="911590" imgH="1443065" progId="Visio.Drawing.11">
                  <p:embed/>
                </p:oleObj>
              </mc:Choice>
              <mc:Fallback>
                <p:oleObj name="Visio" r:id="rId12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5590" y="33528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673428"/>
              </p:ext>
            </p:extLst>
          </p:nvPr>
        </p:nvGraphicFramePr>
        <p:xfrm>
          <a:off x="3060550" y="22098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7" name="Visio" r:id="rId13" imgW="911590" imgH="1443065" progId="Visio.Drawing.11">
                  <p:embed/>
                </p:oleObj>
              </mc:Choice>
              <mc:Fallback>
                <p:oleObj name="Visio" r:id="rId13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550" y="22098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369931" y="2813590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4631432" y="1294055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3379331" y="2455974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3455531" y="3580055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4323090" y="4034135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5436731" y="3580055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35977" y="2432590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21" y="3427655"/>
            <a:ext cx="632508" cy="10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34142" y="3046655"/>
            <a:ext cx="460995" cy="63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/>
          <p:cNvSpPr/>
          <p:nvPr/>
        </p:nvSpPr>
        <p:spPr>
          <a:xfrm flipH="1">
            <a:off x="1689902" y="2920179"/>
            <a:ext cx="1973953" cy="197395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1169531" y="2437055"/>
            <a:ext cx="2990477" cy="2990477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636130" y="1873288"/>
            <a:ext cx="4114799" cy="4114799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416167"/>
              </p:ext>
            </p:extLst>
          </p:nvPr>
        </p:nvGraphicFramePr>
        <p:xfrm>
          <a:off x="3447142" y="2974646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8" name="Visio" r:id="rId16" imgW="911753" imgH="1443152" progId="Visio.Drawing.11">
                  <p:embed/>
                </p:oleObj>
              </mc:Choice>
              <mc:Fallback>
                <p:oleObj name="Visio" r:id="rId16" imgW="911753" imgH="1443152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7142" y="2974646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400386"/>
              </p:ext>
            </p:extLst>
          </p:nvPr>
        </p:nvGraphicFramePr>
        <p:xfrm>
          <a:off x="3060126" y="2204603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9" name="Visio" r:id="rId18" imgW="911753" imgH="1443152" progId="Visio.Drawing.11">
                  <p:embed/>
                </p:oleObj>
              </mc:Choice>
              <mc:Fallback>
                <p:oleObj name="Visio" r:id="rId18" imgW="911753" imgH="1443152" progId="Visio.Drawing.11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126" y="2204603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27212"/>
              </p:ext>
            </p:extLst>
          </p:nvPr>
        </p:nvGraphicFramePr>
        <p:xfrm>
          <a:off x="4409515" y="3348335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0" name="Visio" r:id="rId20" imgW="911753" imgH="1443152" progId="Visio.Drawing.11">
                  <p:embed/>
                </p:oleObj>
              </mc:Choice>
              <mc:Fallback>
                <p:oleObj name="Visio" r:id="rId20" imgW="911753" imgH="1443152" progId="Visio.Drawing.11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9515" y="3348335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30907" y="3492175"/>
            <a:ext cx="460995" cy="63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2404391" y="4417367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r>
              <a:rPr lang="en-US" sz="2400" baseline="-25000" dirty="0" err="1" smtClean="0"/>
              <a:t>i</a:t>
            </a:r>
            <a:endParaRPr lang="en-US" sz="2400" baseline="-25000" dirty="0"/>
          </a:p>
        </p:txBody>
      </p:sp>
      <p:sp>
        <p:nvSpPr>
          <p:cNvPr id="3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8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592704" y="2362200"/>
            <a:ext cx="3352800" cy="3352800"/>
          </a:xfrm>
          <a:prstGeom prst="ellipse">
            <a:avLst/>
          </a:prstGeom>
          <a:solidFill>
            <a:schemeClr val="accent6">
              <a:alpha val="1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0"/>
            </a:schemeClr>
          </a:solidFill>
        </p:spPr>
        <p:txBody>
          <a:bodyPr/>
          <a:lstStyle/>
          <a:p>
            <a:r>
              <a:rPr lang="en-US" dirty="0" smtClean="0"/>
              <a:t>Broadcast Communications in Wireless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Omni-directional antennas – Broadcast advantage</a:t>
            </a:r>
          </a:p>
          <a:p>
            <a:pPr lvl="1"/>
            <a:r>
              <a:rPr lang="en-US" dirty="0" smtClean="0"/>
              <a:t>A single transmission can reach multiple receivers</a:t>
            </a:r>
          </a:p>
          <a:p>
            <a:pPr lvl="1"/>
            <a:r>
              <a:rPr lang="en-US" dirty="0" smtClean="0"/>
              <a:t>Energy and bandwidth efficient </a:t>
            </a:r>
          </a:p>
          <a:p>
            <a:pPr lvl="1"/>
            <a:r>
              <a:rPr lang="en-US" dirty="0" smtClean="0"/>
              <a:t>Extensively used to disseminate control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073740"/>
              </p:ext>
            </p:extLst>
          </p:nvPr>
        </p:nvGraphicFramePr>
        <p:xfrm>
          <a:off x="8441422" y="3048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4" name="Visio" r:id="rId3" imgW="911590" imgH="1443065" progId="Visio.Drawing.11">
                  <p:embed/>
                </p:oleObj>
              </mc:Choice>
              <mc:Fallback>
                <p:oleObj name="Visio" r:id="rId3" imgW="911590" imgH="1443065" progId="Visio.Drawing.11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1422" y="3048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789007"/>
              </p:ext>
            </p:extLst>
          </p:nvPr>
        </p:nvGraphicFramePr>
        <p:xfrm>
          <a:off x="6079222" y="4191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5" name="Visio" r:id="rId5" imgW="911590" imgH="1443065" progId="Visio.Drawing.11">
                  <p:embed/>
                </p:oleObj>
              </mc:Choice>
              <mc:Fallback>
                <p:oleObj name="Visio" r:id="rId5" imgW="911590" imgH="1443065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9222" y="4191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179757"/>
              </p:ext>
            </p:extLst>
          </p:nvPr>
        </p:nvGraphicFramePr>
        <p:xfrm>
          <a:off x="8153400" y="4191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" name="Visio" r:id="rId6" imgW="911753" imgH="1443152" progId="Visio.Drawing.11">
                  <p:embed/>
                </p:oleObj>
              </mc:Choice>
              <mc:Fallback>
                <p:oleObj name="Visio" r:id="rId6" imgW="911753" imgH="1443152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191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129588"/>
              </p:ext>
            </p:extLst>
          </p:nvPr>
        </p:nvGraphicFramePr>
        <p:xfrm>
          <a:off x="6993622" y="2286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7" name="Visio" r:id="rId8" imgW="911753" imgH="1443152" progId="Visio.Drawing.11">
                  <p:embed/>
                </p:oleObj>
              </mc:Choice>
              <mc:Fallback>
                <p:oleObj name="Visio" r:id="rId8" imgW="911753" imgH="1443152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3622" y="2286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536630"/>
              </p:ext>
            </p:extLst>
          </p:nvPr>
        </p:nvGraphicFramePr>
        <p:xfrm>
          <a:off x="7053262" y="4572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8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262" y="4572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795919"/>
              </p:ext>
            </p:extLst>
          </p:nvPr>
        </p:nvGraphicFramePr>
        <p:xfrm>
          <a:off x="5698222" y="3429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" name="Visio" r:id="rId11" imgW="911590" imgH="1443065" progId="Visio.Drawing.11">
                  <p:embed/>
                </p:oleObj>
              </mc:Choice>
              <mc:Fallback>
                <p:oleObj name="Visio" r:id="rId11" imgW="911590" imgH="1443065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8222" y="3429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Impact of </a:t>
            </a:r>
            <a:r>
              <a:rPr lang="en-US" dirty="0" smtClean="0"/>
              <a:t>Broadcast </a:t>
            </a:r>
            <a:r>
              <a:rPr lang="en-US" dirty="0" smtClean="0"/>
              <a:t>Jamming </a:t>
            </a:r>
            <a:r>
              <a:rPr lang="en-US" dirty="0" smtClean="0"/>
              <a:t>on </a:t>
            </a:r>
            <a:r>
              <a:rPr lang="en-US" dirty="0" smtClean="0"/>
              <a:t>Wireless Networks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103016" y="4022468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</a:t>
            </a:r>
            <a:endParaRPr lang="en-US" sz="1400" dirty="0"/>
          </a:p>
        </p:txBody>
      </p:sp>
      <p:pic>
        <p:nvPicPr>
          <p:cNvPr id="6170" name="Picture 26" descr="http://www.easyvectors.com/assets/images/vectors/afbig/transmission-tower-antenna-clip-ar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4329"/>
            <a:ext cx="1446496" cy="16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C:\Users\Loukas\AppData\Local\Microsoft\Windows\Temporary Internet Files\Content.IE5\MUA80F4P\MC900439798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686111"/>
            <a:ext cx="655638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 descr="C:\Users\Loukas\AppData\Local\Microsoft\Windows\Temporary Internet Files\Content.IE5\MUA80F4P\MC900439798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29" y="4686111"/>
            <a:ext cx="655638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8" descr="C:\Users\Loukas\AppData\Local\Microsoft\Windows\Temporary Internet Files\Content.IE5\MUA80F4P\MC900439798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73" y="2977204"/>
            <a:ext cx="655638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C:\Users\Loukas\AppData\Local\Microsoft\Windows\Temporary Internet Files\Content.IE5\MUA80F4P\MC900439798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7783"/>
            <a:ext cx="655638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8" descr="C:\Users\Loukas\AppData\Local\Microsoft\Windows\Temporary Internet Files\Content.IE5\MUA80F4P\MC900439798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54562"/>
            <a:ext cx="655638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H="1">
            <a:off x="914400" y="3252711"/>
            <a:ext cx="1295400" cy="52312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3" idx="0"/>
          </p:cNvCxnSpPr>
          <p:nvPr/>
        </p:nvCxnSpPr>
        <p:spPr>
          <a:xfrm flipH="1">
            <a:off x="785019" y="3252711"/>
            <a:ext cx="1424781" cy="1501851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0" idx="0"/>
          </p:cNvCxnSpPr>
          <p:nvPr/>
        </p:nvCxnSpPr>
        <p:spPr>
          <a:xfrm>
            <a:off x="2323448" y="3375602"/>
            <a:ext cx="0" cy="1310509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38400" y="3252711"/>
            <a:ext cx="1524000" cy="26156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6172" idx="0"/>
          </p:cNvCxnSpPr>
          <p:nvPr/>
        </p:nvCxnSpPr>
        <p:spPr>
          <a:xfrm>
            <a:off x="2438400" y="3305023"/>
            <a:ext cx="1699419" cy="1381088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81000" y="5751284"/>
            <a:ext cx="42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infrastructure-based: Cell broadcasting, paging, synchronization</a:t>
            </a:r>
            <a:endParaRPr lang="en-US" sz="1600" dirty="0"/>
          </a:p>
        </p:txBody>
      </p:sp>
      <p:sp>
        <p:nvSpPr>
          <p:cNvPr id="55" name="Rectangle 54"/>
          <p:cNvSpPr/>
          <p:nvPr/>
        </p:nvSpPr>
        <p:spPr>
          <a:xfrm>
            <a:off x="4892999" y="5867400"/>
            <a:ext cx="3992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d-hoc: bootstrapping, channel access, routing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endCxn id="15" idx="7"/>
          </p:cNvCxnSpPr>
          <p:nvPr/>
        </p:nvCxnSpPr>
        <p:spPr>
          <a:xfrm flipV="1">
            <a:off x="7269104" y="2853206"/>
            <a:ext cx="1185394" cy="103299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336984"/>
              </p:ext>
            </p:extLst>
          </p:nvPr>
        </p:nvGraphicFramePr>
        <p:xfrm>
          <a:off x="7069822" y="3505200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" name="Visio" r:id="rId14" imgW="908710" imgH="1274826" progId="Visio.Drawing.11">
                  <p:embed/>
                </p:oleObj>
              </mc:Choice>
              <mc:Fallback>
                <p:oleObj name="Visio" r:id="rId14" imgW="908710" imgH="1274826" progId="Visio.Drawing.11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22" y="3505200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5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 -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Problem:</a:t>
            </a:r>
            <a:r>
              <a:rPr lang="en-US" dirty="0" smtClean="0"/>
              <a:t> </a:t>
            </a:r>
          </a:p>
          <a:p>
            <a:pPr marL="344488" indent="0"/>
            <a:r>
              <a:rPr lang="en-US" dirty="0" smtClean="0"/>
              <a:t>Develop anti-jamming methods for broadcast communications</a:t>
            </a:r>
          </a:p>
          <a:p>
            <a:pPr marL="344488" indent="0"/>
            <a:endParaRPr lang="en-US" sz="1200" dirty="0" smtClean="0"/>
          </a:p>
          <a:p>
            <a:r>
              <a:rPr lang="en-US" dirty="0" smtClean="0"/>
              <a:t>	Internal threat model – compromise of network devices</a:t>
            </a:r>
          </a:p>
          <a:p>
            <a:endParaRPr lang="en-US" b="1" dirty="0" smtClean="0"/>
          </a:p>
          <a:p>
            <a:r>
              <a:rPr lang="en-US" b="1" dirty="0" smtClean="0"/>
              <a:t>Contributions: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Propose a frequency hopping (FH) technique for broadcasting</a:t>
            </a:r>
          </a:p>
          <a:p>
            <a:endParaRPr lang="en-US" sz="1400" dirty="0" smtClean="0"/>
          </a:p>
          <a:p>
            <a:r>
              <a:rPr lang="en-US" dirty="0"/>
              <a:t>	</a:t>
            </a:r>
            <a:r>
              <a:rPr lang="en-US" dirty="0" smtClean="0"/>
              <a:t>Map the FH design to 1-factorization problem in complete graphs</a:t>
            </a:r>
          </a:p>
          <a:p>
            <a:endParaRPr lang="en-US" sz="1200" dirty="0" smtClean="0"/>
          </a:p>
          <a:p>
            <a:r>
              <a:rPr lang="en-US" dirty="0"/>
              <a:t>	</a:t>
            </a:r>
            <a:r>
              <a:rPr lang="en-US" dirty="0" smtClean="0"/>
              <a:t>Show resilience to jamming under node compromise</a:t>
            </a:r>
          </a:p>
          <a:p>
            <a:endParaRPr lang="en-US" sz="1200" dirty="0" smtClean="0"/>
          </a:p>
          <a:p>
            <a:r>
              <a:rPr lang="en-US" dirty="0"/>
              <a:t>	</a:t>
            </a:r>
            <a:r>
              <a:rPr lang="en-US" dirty="0" smtClean="0"/>
              <a:t>Eliminate </a:t>
            </a:r>
            <a:r>
              <a:rPr lang="en-US" dirty="0" smtClean="0"/>
              <a:t>common secrets such as PN codes, keys, etc. 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17838" y="649287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6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Work – Internal Jammer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Uncoordinated Frequency Hopping (UFH) [</a:t>
            </a:r>
            <a:r>
              <a:rPr lang="en-US" dirty="0" err="1" smtClean="0"/>
              <a:t>Pöpper</a:t>
            </a:r>
            <a:r>
              <a:rPr lang="en-US" dirty="0" smtClean="0"/>
              <a:t> et al, JSAC 2010]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Uncoordinated Direct-Sequence SS [</a:t>
            </a:r>
            <a:r>
              <a:rPr lang="en-US" dirty="0" err="1" smtClean="0"/>
              <a:t>Pöpper</a:t>
            </a:r>
            <a:r>
              <a:rPr lang="en-US" dirty="0" smtClean="0"/>
              <a:t> et al, </a:t>
            </a:r>
            <a:r>
              <a:rPr lang="en-US" dirty="0" err="1" smtClean="0"/>
              <a:t>Usenix</a:t>
            </a:r>
            <a:r>
              <a:rPr lang="en-US" dirty="0" smtClean="0"/>
              <a:t> 2009]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Randomized Differential DSSS [Liu et al, </a:t>
            </a:r>
            <a:r>
              <a:rPr lang="en-US" dirty="0" err="1" smtClean="0"/>
              <a:t>Infocom</a:t>
            </a:r>
            <a:r>
              <a:rPr lang="en-US" dirty="0" smtClean="0"/>
              <a:t> 2010]</a:t>
            </a:r>
          </a:p>
          <a:p>
            <a:endParaRPr lang="en-US" dirty="0" smtClean="0"/>
          </a:p>
          <a:p>
            <a:endParaRPr lang="en-US" dirty="0"/>
          </a:p>
          <a:p>
            <a:pPr marL="0" indent="0"/>
            <a:r>
              <a:rPr lang="en-US" dirty="0" smtClean="0"/>
              <a:t>Tree-based keying schemes for identifying inside jammers [Chiang and Yu, </a:t>
            </a:r>
            <a:r>
              <a:rPr lang="en-US" dirty="0" err="1" smtClean="0"/>
              <a:t>Infocom</a:t>
            </a:r>
            <a:r>
              <a:rPr lang="en-US" dirty="0" smtClean="0"/>
              <a:t> 2008]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WiSec 2009: Loukas Lazos, Sisi Liu, and Marwan Krunz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1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ontent Placeholder 2"/>
          <p:cNvSpPr>
            <a:spLocks noGrp="1"/>
          </p:cNvSpPr>
          <p:nvPr>
            <p:ph idx="1"/>
          </p:nvPr>
        </p:nvSpPr>
        <p:spPr>
          <a:xfrm>
            <a:off x="74613" y="960437"/>
            <a:ext cx="8991600" cy="5287963"/>
          </a:xfrm>
        </p:spPr>
        <p:txBody>
          <a:bodyPr/>
          <a:lstStyle/>
          <a:p>
            <a:pPr marL="57150" indent="0"/>
            <a:r>
              <a:rPr lang="en-US" dirty="0" smtClean="0"/>
              <a:t>A series of unicast transmissions </a:t>
            </a:r>
          </a:p>
          <a:p>
            <a:pPr marL="57150" indent="0"/>
            <a:r>
              <a:rPr lang="en-US" dirty="0" smtClean="0"/>
              <a:t>spread over frequency and time</a:t>
            </a:r>
          </a:p>
          <a:p>
            <a:pPr marL="57150" indent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Time-Delayed Broadcast Scheme (TDBS)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DC6B9-2096-4EB6-991A-59FFB42E9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9E38-96CD-48E0-8766-26C6C0AE0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035221" y="5162490"/>
            <a:ext cx="516164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35221" y="4400490"/>
            <a:ext cx="516164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35221" y="3636902"/>
            <a:ext cx="516164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482326" y="3898147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3065510" y="3126077"/>
            <a:ext cx="1" cy="272777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101694" y="3124829"/>
            <a:ext cx="0" cy="2709912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106808" y="3124828"/>
            <a:ext cx="0" cy="270991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9600" y="6000690"/>
            <a:ext cx="6495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Time slot: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1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2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3 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4        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    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5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1966278" y="5877318"/>
            <a:ext cx="523058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44580" y="3124827"/>
            <a:ext cx="0" cy="2752491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196866" y="3140591"/>
            <a:ext cx="0" cy="270866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8048" y="4505383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08120" y="6473825"/>
            <a:ext cx="371648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WiSec</a:t>
            </a:r>
            <a:r>
              <a:rPr lang="en-US" dirty="0" smtClean="0"/>
              <a:t> 2011</a:t>
            </a:r>
            <a:r>
              <a:rPr lang="en-US" dirty="0"/>
              <a:t>: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smtClean="0"/>
              <a:t>Liu, </a:t>
            </a:r>
            <a:r>
              <a:rPr lang="en-US" dirty="0" err="1" smtClean="0"/>
              <a:t>Loukas</a:t>
            </a:r>
            <a:r>
              <a:rPr lang="en-US" dirty="0" smtClean="0"/>
              <a:t> </a:t>
            </a:r>
            <a:r>
              <a:rPr lang="en-US" dirty="0" err="1" smtClean="0"/>
              <a:t>Lazos</a:t>
            </a:r>
            <a:r>
              <a:rPr lang="en-US" dirty="0" smtClean="0"/>
              <a:t>, and Marwan </a:t>
            </a:r>
            <a:r>
              <a:rPr lang="en-US" dirty="0" err="1" smtClean="0"/>
              <a:t>Krunz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51112"/>
              </p:ext>
            </p:extLst>
          </p:nvPr>
        </p:nvGraphicFramePr>
        <p:xfrm>
          <a:off x="5591677" y="1524000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" name="Visio" r:id="rId4" imgW="908710" imgH="1274826" progId="Visio.Drawing.11">
                  <p:embed/>
                </p:oleObj>
              </mc:Choice>
              <mc:Fallback>
                <p:oleObj name="Visio" r:id="rId4" imgW="908710" imgH="1274826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677" y="1524000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54214"/>
              </p:ext>
            </p:extLst>
          </p:nvPr>
        </p:nvGraphicFramePr>
        <p:xfrm>
          <a:off x="6286827" y="6477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" name="Visio" r:id="rId6" imgW="911590" imgH="1443065" progId="Visio.Drawing.11">
                  <p:embed/>
                </p:oleObj>
              </mc:Choice>
              <mc:Fallback>
                <p:oleObj name="Visio" r:id="rId6" imgW="911590" imgH="1443065" progId="Visio.Drawing.1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827" y="6477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98927"/>
              </p:ext>
            </p:extLst>
          </p:nvPr>
        </p:nvGraphicFramePr>
        <p:xfrm>
          <a:off x="6825391" y="191001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" name="Visio" r:id="rId8" imgW="911753" imgH="1443152" progId="Visio.Drawing.11">
                  <p:embed/>
                </p:oleObj>
              </mc:Choice>
              <mc:Fallback>
                <p:oleObj name="Visio" r:id="rId8" imgW="911753" imgH="1443152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5391" y="191001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233925"/>
              </p:ext>
            </p:extLst>
          </p:nvPr>
        </p:nvGraphicFramePr>
        <p:xfrm>
          <a:off x="7327653" y="76200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4" name="Visio" r:id="rId10" imgW="911590" imgH="1443065" progId="Visio.Drawing.11">
                  <p:embed/>
                </p:oleObj>
              </mc:Choice>
              <mc:Fallback>
                <p:oleObj name="Visio" r:id="rId10" imgW="911590" imgH="1443065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653" y="76200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471160"/>
              </p:ext>
            </p:extLst>
          </p:nvPr>
        </p:nvGraphicFramePr>
        <p:xfrm>
          <a:off x="7848600" y="1224211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" name="Visio" r:id="rId11" imgW="911753" imgH="1443152" progId="Visio.Drawing.11">
                  <p:embed/>
                </p:oleObj>
              </mc:Choice>
              <mc:Fallback>
                <p:oleObj name="Visio" r:id="rId11" imgW="911753" imgH="1443152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224211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5569799" y="1709956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4510" y="92278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12972" y="1015767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30455" y="1501048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14688" y="2176244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5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883844" y="1188793"/>
            <a:ext cx="457200" cy="61297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9" idx="3"/>
          </p:cNvCxnSpPr>
          <p:nvPr/>
        </p:nvCxnSpPr>
        <p:spPr>
          <a:xfrm flipV="1">
            <a:off x="5968944" y="1322899"/>
            <a:ext cx="1344028" cy="5871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9" idx="1"/>
          </p:cNvCxnSpPr>
          <p:nvPr/>
        </p:nvCxnSpPr>
        <p:spPr>
          <a:xfrm flipV="1">
            <a:off x="5968944" y="1701103"/>
            <a:ext cx="1861511" cy="280097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63" idx="1"/>
          </p:cNvCxnSpPr>
          <p:nvPr/>
        </p:nvCxnSpPr>
        <p:spPr>
          <a:xfrm>
            <a:off x="5867400" y="2110066"/>
            <a:ext cx="947288" cy="266233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600237"/>
              </p:ext>
            </p:extLst>
          </p:nvPr>
        </p:nvGraphicFramePr>
        <p:xfrm>
          <a:off x="2062536" y="3712128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" name="Visio" r:id="rId13" imgW="908710" imgH="1274826" progId="Visio.Drawing.11">
                  <p:embed/>
                </p:oleObj>
              </mc:Choice>
              <mc:Fallback>
                <p:oleObj name="Visio" r:id="rId13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536" y="3712128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2040658" y="3898084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532794"/>
              </p:ext>
            </p:extLst>
          </p:nvPr>
        </p:nvGraphicFramePr>
        <p:xfrm>
          <a:off x="2518411" y="3636902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" name="Visio" r:id="rId14" imgW="911590" imgH="1443065" progId="Visio.Drawing.11">
                  <p:embed/>
                </p:oleObj>
              </mc:Choice>
              <mc:Fallback>
                <p:oleObj name="Visio" r:id="rId14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411" y="3636902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2496094" y="3911991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733800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820506"/>
              </p:ext>
            </p:extLst>
          </p:nvPr>
        </p:nvGraphicFramePr>
        <p:xfrm>
          <a:off x="3161710" y="4479022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8" name="Visio" r:id="rId15" imgW="908710" imgH="1274826" progId="Visio.Drawing.11">
                  <p:embed/>
                </p:oleObj>
              </mc:Choice>
              <mc:Fallback>
                <p:oleObj name="Visio" r:id="rId15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710" y="4479022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/>
          <p:cNvSpPr txBox="1"/>
          <p:nvPr/>
        </p:nvSpPr>
        <p:spPr>
          <a:xfrm>
            <a:off x="3139832" y="4664978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7778"/>
              </p:ext>
            </p:extLst>
          </p:nvPr>
        </p:nvGraphicFramePr>
        <p:xfrm>
          <a:off x="3671428" y="4400490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9" name="Visio" r:id="rId16" imgW="911590" imgH="1443065" progId="Visio.Drawing.11">
                  <p:embed/>
                </p:oleObj>
              </mc:Choice>
              <mc:Fallback>
                <p:oleObj name="Visio" r:id="rId16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428" y="4400490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3656747" y="4654257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069843"/>
              </p:ext>
            </p:extLst>
          </p:nvPr>
        </p:nvGraphicFramePr>
        <p:xfrm>
          <a:off x="4224578" y="5208133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" name="Visio" r:id="rId17" imgW="908710" imgH="1274826" progId="Visio.Drawing.11">
                  <p:embed/>
                </p:oleObj>
              </mc:Choice>
              <mc:Fallback>
                <p:oleObj name="Visio" r:id="rId17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578" y="5208133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202700" y="539408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075330"/>
              </p:ext>
            </p:extLst>
          </p:nvPr>
        </p:nvGraphicFramePr>
        <p:xfrm>
          <a:off x="4677237" y="5122029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" name="Visio" r:id="rId18" imgW="911753" imgH="1443152" progId="Visio.Drawing.11">
                  <p:embed/>
                </p:oleObj>
              </mc:Choice>
              <mc:Fallback>
                <p:oleObj name="Visio" r:id="rId18" imgW="911753" imgH="14431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7237" y="5122029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4659092" y="5398866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091457"/>
              </p:ext>
            </p:extLst>
          </p:nvPr>
        </p:nvGraphicFramePr>
        <p:xfrm>
          <a:off x="6782652" y="4424494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" name="Visio" r:id="rId19" imgW="911590" imgH="1443065" progId="Visio.Drawing.11">
                  <p:embed/>
                </p:oleObj>
              </mc:Choice>
              <mc:Fallback>
                <p:oleObj name="Visio" r:id="rId19" imgW="911590" imgH="144306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2652" y="4424494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760335" y="4699583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5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9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789342"/>
              </p:ext>
            </p:extLst>
          </p:nvPr>
        </p:nvGraphicFramePr>
        <p:xfrm>
          <a:off x="6292180" y="4479784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" name="Visio" r:id="rId20" imgW="908710" imgH="1274826" progId="Visio.Drawing.11">
                  <p:embed/>
                </p:oleObj>
              </mc:Choice>
              <mc:Fallback>
                <p:oleObj name="Visio" r:id="rId20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180" y="4479784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6270302" y="4665740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68900"/>
              </p:ext>
            </p:extLst>
          </p:nvPr>
        </p:nvGraphicFramePr>
        <p:xfrm>
          <a:off x="5198324" y="5224793"/>
          <a:ext cx="371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" name="Visio" r:id="rId21" imgW="908710" imgH="1274826" progId="Visio.Drawing.11">
                  <p:embed/>
                </p:oleObj>
              </mc:Choice>
              <mc:Fallback>
                <p:oleObj name="Visio" r:id="rId21" imgW="908710" imgH="1274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8324" y="5224793"/>
                        <a:ext cx="3714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TextBox 99"/>
          <p:cNvSpPr txBox="1"/>
          <p:nvPr/>
        </p:nvSpPr>
        <p:spPr>
          <a:xfrm>
            <a:off x="5176446" y="541074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>
                <a:solidFill>
                  <a:prstClr val="black"/>
                </a:solidFill>
                <a:cs typeface="Arial" charset="0"/>
              </a:rPr>
              <a:t>1</a:t>
            </a:r>
          </a:p>
        </p:txBody>
      </p:sp>
      <p:pic>
        <p:nvPicPr>
          <p:cNvPr id="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1460" y="3048000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455601"/>
              </p:ext>
            </p:extLst>
          </p:nvPr>
        </p:nvGraphicFramePr>
        <p:xfrm>
          <a:off x="5711818" y="5125059"/>
          <a:ext cx="371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" name="Visio" r:id="rId22" imgW="911753" imgH="1443152" progId="Visio.Drawing.11">
                  <p:embed/>
                </p:oleObj>
              </mc:Choice>
              <mc:Fallback>
                <p:oleObj name="Visio" r:id="rId22" imgW="911753" imgH="1443152" progId="Visio.Drawing.11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818" y="5125059"/>
                        <a:ext cx="3714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TextBox 102"/>
          <p:cNvSpPr txBox="1"/>
          <p:nvPr/>
        </p:nvSpPr>
        <p:spPr>
          <a:xfrm>
            <a:off x="5696855" y="5410749"/>
            <a:ext cx="39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n</a:t>
            </a:r>
            <a:r>
              <a:rPr lang="en-US" sz="2000" baseline="-25000" dirty="0" smtClean="0">
                <a:solidFill>
                  <a:prstClr val="black"/>
                </a:solidFill>
                <a:cs typeface="Arial" charset="0"/>
              </a:rPr>
              <a:t>5</a:t>
            </a:r>
            <a:endParaRPr lang="en-US" sz="2000" baseline="-25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0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9761" y="5312018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2131" y="3733800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TextBox 104"/>
          <p:cNvSpPr txBox="1"/>
          <p:nvPr/>
        </p:nvSpPr>
        <p:spPr>
          <a:xfrm>
            <a:off x="1482326" y="4604114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3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515629" y="5394089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4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482326" y="3149762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</a:t>
            </a:r>
            <a:endParaRPr lang="en-US" sz="2000" baseline="-25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92374" y="1781517"/>
            <a:ext cx="484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x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8592" y="3024778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475" y="3733800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053" y="4458352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417" y="5312379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8048" y="5295358"/>
            <a:ext cx="360770" cy="4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835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80" grpId="0"/>
      <p:bldP spid="82" grpId="0"/>
      <p:bldP spid="85" grpId="0"/>
      <p:bldP spid="89" grpId="0"/>
      <p:bldP spid="96" grpId="0"/>
      <p:bldP spid="98" grpId="0"/>
      <p:bldP spid="100" grpId="0"/>
      <p:bldP spid="103" grpId="0"/>
      <p:bldP spid="20" grpId="0"/>
      <p:bldP spid="20" grpId="1"/>
    </p:bldLst>
  </p:timing>
</p:sld>
</file>

<file path=ppt/theme/theme1.xml><?xml version="1.0" encoding="utf-8"?>
<a:theme xmlns:a="http://schemas.openxmlformats.org/drawingml/2006/main" name="Wisec09_jam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isec09_jam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isec09_jam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4207</TotalTime>
  <Words>1582</Words>
  <Application>Microsoft Macintosh PowerPoint</Application>
  <PresentationFormat>On-screen Show (4:3)</PresentationFormat>
  <Paragraphs>476</Paragraphs>
  <Slides>25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Wisec09_jamming</vt:lpstr>
      <vt:lpstr>1_Wisec09_jamming</vt:lpstr>
      <vt:lpstr>2_Wisec09_jamming</vt:lpstr>
      <vt:lpstr>Visio</vt:lpstr>
      <vt:lpstr>Microsoft Equation</vt:lpstr>
      <vt:lpstr>Thwarting Inside Jamming Attacks on Wireless Broadcast Communications</vt:lpstr>
      <vt:lpstr>Roadmap</vt:lpstr>
      <vt:lpstr>Jamming of the Wireless Medium</vt:lpstr>
      <vt:lpstr>Conventional Anti-Jamming Techniques</vt:lpstr>
      <vt:lpstr>Extending SS to Broadcast Communications</vt:lpstr>
      <vt:lpstr>Broadcast Communications in Wireless Networks</vt:lpstr>
      <vt:lpstr>Problem Statement - Contributions</vt:lpstr>
      <vt:lpstr>Relevant Work – Internal Jammer Model</vt:lpstr>
      <vt:lpstr>Time-Delayed Broadcast Scheme (TDBS)</vt:lpstr>
      <vt:lpstr>TDBS – Design Motivation</vt:lpstr>
      <vt:lpstr>Some Definitions</vt:lpstr>
      <vt:lpstr>Mapping to the 1-factorization Problem</vt:lpstr>
      <vt:lpstr>TDBS – SU: Sequential Unicast Mode</vt:lpstr>
      <vt:lpstr>Properties of the SU mode</vt:lpstr>
      <vt:lpstr>TDBS–AB: Assisted Broadcast Mode</vt:lpstr>
      <vt:lpstr>Constructing FH Sequences for the AB Mode</vt:lpstr>
      <vt:lpstr>Resilience to External Jammers – SU Mode</vt:lpstr>
      <vt:lpstr>Resilience to External Jammers – AB Mode</vt:lpstr>
      <vt:lpstr>Resilience Under Node Compromise</vt:lpstr>
      <vt:lpstr>Extension to Multi-Hop Networks</vt:lpstr>
      <vt:lpstr>Intra-cluster phase</vt:lpstr>
      <vt:lpstr>Inter-cluster phase</vt:lpstr>
      <vt:lpstr>Evaluation of Multi-hop Scenario</vt:lpstr>
      <vt:lpstr>Evaluation of Multi-hop Broadcasting</vt:lpstr>
      <vt:lpstr>Final Remarks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Thwarting Inside Jamming Attacks on Wireless Broadcast Communications</dc:title>
  <dc:creator>420 Lab</dc:creator>
  <cp:lastModifiedBy>Loukas Lazos</cp:lastModifiedBy>
  <cp:revision>99</cp:revision>
  <dcterms:created xsi:type="dcterms:W3CDTF">2011-06-05T23:43:21Z</dcterms:created>
  <dcterms:modified xsi:type="dcterms:W3CDTF">2011-06-15T15:30:26Z</dcterms:modified>
</cp:coreProperties>
</file>