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2" r:id="rId2"/>
    <p:sldId id="288" r:id="rId3"/>
    <p:sldId id="290" r:id="rId4"/>
    <p:sldId id="258" r:id="rId5"/>
    <p:sldId id="280" r:id="rId6"/>
    <p:sldId id="275" r:id="rId7"/>
    <p:sldId id="259" r:id="rId8"/>
    <p:sldId id="260" r:id="rId9"/>
    <p:sldId id="261" r:id="rId10"/>
    <p:sldId id="289" r:id="rId11"/>
    <p:sldId id="268" r:id="rId12"/>
    <p:sldId id="262" r:id="rId13"/>
    <p:sldId id="284" r:id="rId14"/>
    <p:sldId id="285" r:id="rId15"/>
    <p:sldId id="274" r:id="rId16"/>
    <p:sldId id="286" r:id="rId17"/>
    <p:sldId id="266" r:id="rId18"/>
    <p:sldId id="287" r:id="rId19"/>
    <p:sldId id="267" r:id="rId20"/>
    <p:sldId id="272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59" autoAdjust="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F6F4-7288-4B9D-8F0A-4C870F4BD898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BC7B2-B739-4B18-8DC5-CB88DA4C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F653-1AEB-41BE-A7A0-D35AC7EBFC6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97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F653-1AEB-41BE-A7A0-D35AC7EBFC6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97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F653-1AEB-41BE-A7A0-D35AC7EBFC6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97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F653-1AEB-41BE-A7A0-D35AC7EBFC6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97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2C4F-BAA0-4CCF-97FD-48DEDC65C956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5" y="0"/>
            <a:ext cx="1066800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1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9AD-6D72-4EB8-A64F-6D82DD4B6EF7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6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F2D-3506-45EC-AEF3-2B87CD25D303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643144"/>
            <a:ext cx="8721742" cy="51698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95942" y="58369"/>
            <a:ext cx="8698464" cy="5847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fld id="{E00F8DF9-9EC1-45C9-8D11-BE0AF8EB2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643144"/>
            <a:ext cx="8721742" cy="51698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95942" y="58369"/>
            <a:ext cx="8698464" cy="5847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fld id="{E00F8DF9-9EC1-45C9-8D11-BE0AF8EB2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643144"/>
            <a:ext cx="8721742" cy="51698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95942" y="58369"/>
            <a:ext cx="8698464" cy="5847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fld id="{E00F8DF9-9EC1-45C9-8D11-BE0AF8EB2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8623-C8A8-4727-B61D-089C31288FC0}" type="datetime1">
              <a:rPr lang="en-US" smtClean="0"/>
              <a:t>12/8/2014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5" y="0"/>
            <a:ext cx="1066800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9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AB02-2313-44CB-827C-E679372017DA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5" y="0"/>
            <a:ext cx="1066800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5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CBFA-C355-4187-8210-6E260F6BDE91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5" y="0"/>
            <a:ext cx="1066800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822-D4F3-4CE0-BFB0-A78B93FF4B61}" type="datetime1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5" y="0"/>
            <a:ext cx="1066800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62DB-191C-4C51-BA66-2EB7849FB0B0}" type="datetime1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5" y="0"/>
            <a:ext cx="1066800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8694-4B1F-4329-B9B7-2180907BFB20}" type="datetime1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5" y="0"/>
            <a:ext cx="1066800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A144-78EC-49D2-BA6F-7A7088D590D7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1D3E-500D-43E9-9D00-7ECE7EC74B2C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CE9A-2679-4DA9-988A-74E9441EC672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58E3-0012-4465-A5E7-18706776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tvue.cs.arizona.edu/" TargetMode="External"/><Relationship Id="rId2" Type="http://schemas.openxmlformats.org/officeDocument/2006/relationships/hyperlink" Target="http://www.cs.arizona.edu/~thienn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Anomaly Detection Using Autonomous</a:t>
            </a:r>
            <a:br>
              <a:rPr lang="en-US" dirty="0"/>
            </a:br>
            <a:r>
              <a:rPr lang="en-US" dirty="0"/>
              <a:t>System Flow Aggregates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>
                <a:solidFill>
                  <a:schemeClr val="tx1"/>
                </a:solidFill>
              </a:rPr>
              <a:t>Thienne </a:t>
            </a:r>
            <a:r>
              <a:rPr lang="en-US" sz="3400" b="1" dirty="0" smtClean="0">
                <a:solidFill>
                  <a:schemeClr val="tx1"/>
                </a:solidFill>
              </a:rPr>
              <a:t>Johnson</a:t>
            </a:r>
            <a:r>
              <a:rPr lang="en-US" sz="3400" b="1" baseline="30000" dirty="0" smtClean="0">
                <a:solidFill>
                  <a:schemeClr val="tx1"/>
                </a:solidFill>
              </a:rPr>
              <a:t>1,2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>
                <a:solidFill>
                  <a:schemeClr val="tx1"/>
                </a:solidFill>
              </a:rPr>
              <a:t>and Loukas </a:t>
            </a:r>
            <a:r>
              <a:rPr lang="en-US" sz="3400" b="1" dirty="0" smtClean="0">
                <a:solidFill>
                  <a:schemeClr val="tx1"/>
                </a:solidFill>
              </a:rPr>
              <a:t>Lazos</a:t>
            </a:r>
            <a:r>
              <a:rPr lang="en-US" sz="34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3400" b="1" dirty="0">
                <a:solidFill>
                  <a:schemeClr val="tx1"/>
                </a:solidFill>
              </a:rPr>
              <a:t/>
            </a:r>
            <a:br>
              <a:rPr lang="en-US" sz="3400" b="1" dirty="0">
                <a:solidFill>
                  <a:schemeClr val="tx1"/>
                </a:solidFill>
              </a:rPr>
            </a:b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Department </a:t>
            </a:r>
            <a:r>
              <a:rPr lang="en-US" dirty="0">
                <a:solidFill>
                  <a:schemeClr val="tx1"/>
                </a:solidFill>
              </a:rPr>
              <a:t>of Electrical and Computer </a:t>
            </a:r>
            <a:r>
              <a:rPr lang="en-US" dirty="0" smtClean="0">
                <a:solidFill>
                  <a:schemeClr val="tx1"/>
                </a:solidFill>
              </a:rPr>
              <a:t>Engineering</a:t>
            </a:r>
          </a:p>
          <a:p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Department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Computer Science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Arizona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2099" y="6400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IEEE GLOBECOM </a:t>
            </a:r>
            <a:r>
              <a:rPr lang="en-US" b="1" dirty="0" smtClean="0"/>
              <a:t>2014</a:t>
            </a:r>
            <a:r>
              <a:rPr lang="en-US" b="1" dirty="0"/>
              <a:t>	</a:t>
            </a:r>
            <a:r>
              <a:rPr lang="en-US" b="1" dirty="0" smtClean="0"/>
              <a:t>December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697913" cy="91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	 – Metrics for data aggregation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864" y="1066800"/>
            <a:ext cx="8229600" cy="419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Different anomalies affect different network flow parameters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" y="16764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During aggregation </a:t>
            </a:r>
            <a:r>
              <a:rPr lang="en-US" sz="2400" dirty="0"/>
              <a:t>period </a:t>
            </a:r>
            <a:r>
              <a:rPr lang="en-US" sz="2400" i="1" dirty="0" smtClean="0"/>
              <a:t>A: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1. Packet </a:t>
            </a:r>
            <a:r>
              <a:rPr lang="en-US" sz="2400" i="1" dirty="0"/>
              <a:t>count </a:t>
            </a:r>
            <a:r>
              <a:rPr lang="en-US" sz="2400" i="1" dirty="0" smtClean="0"/>
              <a:t>(N): </a:t>
            </a:r>
            <a:r>
              <a:rPr lang="en-US" sz="2400" dirty="0" smtClean="0"/>
              <a:t>number </a:t>
            </a:r>
            <a:r>
              <a:rPr lang="en-US" sz="2400" dirty="0"/>
              <a:t>of </a:t>
            </a:r>
            <a:r>
              <a:rPr lang="en-US" sz="2400" dirty="0" smtClean="0"/>
              <a:t>packets associated </a:t>
            </a:r>
            <a:r>
              <a:rPr lang="en-US" sz="2400" dirty="0"/>
              <a:t>with the </a:t>
            </a:r>
            <a:r>
              <a:rPr lang="en-US" sz="2400" dirty="0" smtClean="0"/>
              <a:t>AS flow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2. </a:t>
            </a:r>
            <a:r>
              <a:rPr lang="en-US" sz="2400" i="1" dirty="0" smtClean="0"/>
              <a:t>Traffic volume (V): </a:t>
            </a:r>
            <a:r>
              <a:rPr lang="en-US" sz="2400" dirty="0" smtClean="0"/>
              <a:t>traffic volume associated with the </a:t>
            </a:r>
            <a:r>
              <a:rPr lang="en-US" sz="2400" i="1" dirty="0" smtClean="0"/>
              <a:t>AS </a:t>
            </a:r>
            <a:r>
              <a:rPr lang="en-US" sz="2400" dirty="0" smtClean="0"/>
              <a:t>flow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3. </a:t>
            </a:r>
            <a:r>
              <a:rPr lang="en-US" sz="2400" i="1" dirty="0" smtClean="0"/>
              <a:t>IP </a:t>
            </a:r>
            <a:r>
              <a:rPr lang="en-US" sz="2400" i="1" dirty="0"/>
              <a:t>Flow count </a:t>
            </a:r>
            <a:r>
              <a:rPr lang="en-US" sz="2400" i="1" dirty="0" smtClean="0"/>
              <a:t>(IP): </a:t>
            </a:r>
            <a:r>
              <a:rPr lang="en-US" sz="2400" dirty="0" smtClean="0"/>
              <a:t>number </a:t>
            </a:r>
            <a:r>
              <a:rPr lang="en-US" sz="2400" dirty="0"/>
              <a:t>of </a:t>
            </a:r>
            <a:r>
              <a:rPr lang="en-US" sz="2400" dirty="0" smtClean="0"/>
              <a:t>IP flows </a:t>
            </a:r>
            <a:r>
              <a:rPr lang="en-US" sz="2400" dirty="0"/>
              <a:t>associated with the </a:t>
            </a:r>
            <a:r>
              <a:rPr lang="en-US" sz="2400" dirty="0" smtClean="0"/>
              <a:t>AS flow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i="1" dirty="0" smtClean="0">
                <a:solidFill>
                  <a:schemeClr val="tx2"/>
                </a:solidFill>
              </a:rPr>
              <a:t>4. AS </a:t>
            </a:r>
            <a:r>
              <a:rPr lang="en-US" sz="2400" i="1" dirty="0">
                <a:solidFill>
                  <a:schemeClr val="tx2"/>
                </a:solidFill>
              </a:rPr>
              <a:t>Flow count </a:t>
            </a:r>
            <a:r>
              <a:rPr lang="en-US" sz="2400" i="1" dirty="0" smtClean="0">
                <a:solidFill>
                  <a:schemeClr val="tx2"/>
                </a:solidFill>
              </a:rPr>
              <a:t>(F): </a:t>
            </a:r>
            <a:r>
              <a:rPr lang="en-US" sz="2400" dirty="0">
                <a:solidFill>
                  <a:schemeClr val="tx2"/>
                </a:solidFill>
              </a:rPr>
              <a:t>The number of </a:t>
            </a:r>
            <a:r>
              <a:rPr lang="en-US" sz="2400" dirty="0" smtClean="0">
                <a:solidFill>
                  <a:schemeClr val="tx2"/>
                </a:solidFill>
              </a:rPr>
              <a:t>AS flows </a:t>
            </a:r>
            <a:r>
              <a:rPr lang="en-US" sz="2400" dirty="0">
                <a:solidFill>
                  <a:schemeClr val="tx2"/>
                </a:solidFill>
              </a:rPr>
              <a:t>that are </a:t>
            </a:r>
            <a:r>
              <a:rPr lang="en-US" sz="2400" dirty="0" smtClean="0">
                <a:solidFill>
                  <a:schemeClr val="tx2"/>
                </a:solidFill>
              </a:rPr>
              <a:t>active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092720"/>
            <a:ext cx="7696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.Flows from spoofed IP addresses (network/16) are aggregated as a </a:t>
            </a:r>
            <a:r>
              <a:rPr lang="en-US" sz="2000" dirty="0"/>
              <a:t>flow </a:t>
            </a:r>
            <a:r>
              <a:rPr lang="en-US" sz="2000" dirty="0" smtClean="0"/>
              <a:t> from Fake AS nodes</a:t>
            </a:r>
          </a:p>
          <a:p>
            <a:r>
              <a:rPr lang="en-US" sz="2000" dirty="0" smtClean="0"/>
              <a:t>.Flows from </a:t>
            </a:r>
            <a:r>
              <a:rPr lang="en-US" sz="2000" dirty="0" err="1" smtClean="0"/>
              <a:t>ASes</a:t>
            </a:r>
            <a:r>
              <a:rPr lang="en-US" sz="2000" dirty="0" smtClean="0"/>
              <a:t> not contacted before could be an anomalous event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28600" y="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8697913" cy="58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Data aggregation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4" descr="C:\Users\Loukas\Dropbox\paper_anomalydetection-ICC\images\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28475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76" y="1069831"/>
            <a:ext cx="8610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Training </a:t>
            </a:r>
            <a:r>
              <a:rPr lang="en-US" sz="2400" b="1" dirty="0" smtClean="0"/>
              <a:t>Phase: </a:t>
            </a:r>
            <a:r>
              <a:rPr lang="en-US" sz="2400" dirty="0" smtClean="0"/>
              <a:t>intervals </a:t>
            </a:r>
            <a:r>
              <a:rPr lang="en-US" sz="2400" i="1" dirty="0"/>
              <a:t>I</a:t>
            </a:r>
            <a:r>
              <a:rPr lang="en-US" sz="2400" baseline="-25000" dirty="0"/>
              <a:t>1</a:t>
            </a:r>
            <a:r>
              <a:rPr lang="en-US" sz="2400" i="1" dirty="0"/>
              <a:t>,...,</a:t>
            </a:r>
            <a:r>
              <a:rPr lang="en-US" sz="2400" i="1" dirty="0" err="1" smtClean="0"/>
              <a:t>I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Traffic </a:t>
            </a:r>
            <a:r>
              <a:rPr lang="en-US" sz="2400" dirty="0"/>
              <a:t>for </a:t>
            </a:r>
            <a:r>
              <a:rPr lang="en-US" sz="2400" dirty="0" smtClean="0"/>
              <a:t>each </a:t>
            </a:r>
            <a:r>
              <a:rPr lang="en-US" sz="2400" dirty="0"/>
              <a:t>of the </a:t>
            </a:r>
            <a:r>
              <a:rPr lang="en-US" sz="2400" i="1" dirty="0"/>
              <a:t>m </a:t>
            </a:r>
            <a:r>
              <a:rPr lang="en-US" sz="2400" dirty="0"/>
              <a:t>intervals </a:t>
            </a:r>
            <a:r>
              <a:rPr lang="en-US" sz="2400" dirty="0" smtClean="0"/>
              <a:t>is represented </a:t>
            </a:r>
            <a:r>
              <a:rPr lang="en-US" sz="2400" dirty="0"/>
              <a:t>by the same model.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222" y="4876800"/>
            <a:ext cx="858785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Online Phase: </a:t>
            </a:r>
            <a:r>
              <a:rPr lang="en-US" sz="2400" dirty="0" smtClean="0"/>
              <a:t>traffic model for the </a:t>
            </a:r>
            <a:r>
              <a:rPr lang="en-US" sz="2400" dirty="0"/>
              <a:t>online phase is computed over an epoch, which is </a:t>
            </a:r>
            <a:r>
              <a:rPr lang="en-US" sz="2400" dirty="0" smtClean="0"/>
              <a:t>shorter than </a:t>
            </a:r>
            <a:r>
              <a:rPr lang="en-US" sz="2400" dirty="0"/>
              <a:t>an interval. </a:t>
            </a:r>
            <a:endParaRPr lang="en-US" sz="2400" dirty="0" smtClean="0"/>
          </a:p>
          <a:p>
            <a:r>
              <a:rPr lang="en-US" sz="2400" dirty="0" smtClean="0"/>
              <a:t>Collect </a:t>
            </a:r>
            <a:r>
              <a:rPr lang="en-US" sz="2400" i="1" dirty="0" smtClean="0"/>
              <a:t>k </a:t>
            </a:r>
            <a:r>
              <a:rPr lang="en-US" sz="2400" dirty="0"/>
              <a:t>samples for </a:t>
            </a:r>
            <a:r>
              <a:rPr lang="en-US" sz="2400" i="1" dirty="0" smtClean="0"/>
              <a:t>each metric</a:t>
            </a:r>
            <a:r>
              <a:rPr lang="en-US" sz="2400" dirty="0" smtClean="0"/>
              <a:t> </a:t>
            </a:r>
            <a:r>
              <a:rPr lang="en-US" sz="2400" dirty="0"/>
              <a:t>using the aggregate values over </a:t>
            </a:r>
            <a:r>
              <a:rPr lang="en-US" sz="2400" i="1" dirty="0"/>
              <a:t>k </a:t>
            </a:r>
            <a:r>
              <a:rPr lang="en-US" sz="2400" dirty="0"/>
              <a:t>aggregation </a:t>
            </a:r>
            <a:r>
              <a:rPr lang="en-US" sz="2400" dirty="0" smtClean="0"/>
              <a:t>periods 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74222" y="11373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14288"/>
            <a:ext cx="8697913" cy="91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– Statistical Analysis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867400" cy="462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76" y="1069831"/>
            <a:ext cx="46253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For every AS flow, and every metric: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161499" y="9099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14288"/>
            <a:ext cx="8697913" cy="91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Statistical Analysis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821521" y="462308"/>
            <a:ext cx="3827238" cy="2656659"/>
            <a:chOff x="462980" y="1375433"/>
            <a:chExt cx="5686027" cy="471469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69474" y="5426139"/>
              <a:ext cx="4854011" cy="85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921874" y="1375433"/>
              <a:ext cx="1424" cy="42031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16993" y="5434685"/>
              <a:ext cx="832014" cy="655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pmf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980" y="2941363"/>
              <a:ext cx="452970" cy="655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21874" y="3612415"/>
              <a:ext cx="4435267" cy="1809451"/>
            </a:xfrm>
            <a:custGeom>
              <a:avLst/>
              <a:gdLst>
                <a:gd name="connsiteX0" fmla="*/ 0 w 4435267"/>
                <a:gd name="connsiteY0" fmla="*/ 1761570 h 1809451"/>
                <a:gd name="connsiteX1" fmla="*/ 384561 w 4435267"/>
                <a:gd name="connsiteY1" fmla="*/ 1727387 h 1809451"/>
                <a:gd name="connsiteX2" fmla="*/ 1290415 w 4435267"/>
                <a:gd name="connsiteY2" fmla="*/ 1000994 h 1809451"/>
                <a:gd name="connsiteX3" fmla="*/ 2384276 w 4435267"/>
                <a:gd name="connsiteY3" fmla="*/ 1136 h 1809451"/>
                <a:gd name="connsiteX4" fmla="*/ 3537959 w 4435267"/>
                <a:gd name="connsiteY4" fmla="*/ 1206093 h 1809451"/>
                <a:gd name="connsiteX5" fmla="*/ 4435267 w 4435267"/>
                <a:gd name="connsiteY5" fmla="*/ 1778661 h 180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5267" h="1809451">
                  <a:moveTo>
                    <a:pt x="0" y="1761570"/>
                  </a:moveTo>
                  <a:cubicBezTo>
                    <a:pt x="84746" y="1807860"/>
                    <a:pt x="169492" y="1854150"/>
                    <a:pt x="384561" y="1727387"/>
                  </a:cubicBezTo>
                  <a:cubicBezTo>
                    <a:pt x="599630" y="1600624"/>
                    <a:pt x="957129" y="1288702"/>
                    <a:pt x="1290415" y="1000994"/>
                  </a:cubicBezTo>
                  <a:cubicBezTo>
                    <a:pt x="1623701" y="713285"/>
                    <a:pt x="2009685" y="-33047"/>
                    <a:pt x="2384276" y="1136"/>
                  </a:cubicBezTo>
                  <a:cubicBezTo>
                    <a:pt x="2758867" y="35319"/>
                    <a:pt x="3196127" y="909839"/>
                    <a:pt x="3537959" y="1206093"/>
                  </a:cubicBezTo>
                  <a:cubicBezTo>
                    <a:pt x="3879791" y="1502347"/>
                    <a:pt x="4157529" y="1640504"/>
                    <a:pt x="4435267" y="17786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57482" y="2428209"/>
              <a:ext cx="4409629" cy="2989384"/>
            </a:xfrm>
            <a:custGeom>
              <a:avLst/>
              <a:gdLst>
                <a:gd name="connsiteX0" fmla="*/ 0 w 4409629"/>
                <a:gd name="connsiteY0" fmla="*/ 2955201 h 2989384"/>
                <a:gd name="connsiteX1" fmla="*/ 760575 w 4409629"/>
                <a:gd name="connsiteY1" fmla="*/ 2177534 h 2989384"/>
                <a:gd name="connsiteX2" fmla="*/ 1478422 w 4409629"/>
                <a:gd name="connsiteY2" fmla="*/ 494012 h 2989384"/>
                <a:gd name="connsiteX3" fmla="*/ 2683379 w 4409629"/>
                <a:gd name="connsiteY3" fmla="*/ 75268 h 2989384"/>
                <a:gd name="connsiteX4" fmla="*/ 3238856 w 4409629"/>
                <a:gd name="connsiteY4" fmla="*/ 1792973 h 2989384"/>
                <a:gd name="connsiteX5" fmla="*/ 4409629 w 4409629"/>
                <a:gd name="connsiteY5" fmla="*/ 2989384 h 298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9629" h="2989384">
                  <a:moveTo>
                    <a:pt x="0" y="2955201"/>
                  </a:moveTo>
                  <a:cubicBezTo>
                    <a:pt x="257085" y="2771466"/>
                    <a:pt x="514171" y="2587732"/>
                    <a:pt x="760575" y="2177534"/>
                  </a:cubicBezTo>
                  <a:cubicBezTo>
                    <a:pt x="1006979" y="1767336"/>
                    <a:pt x="1157955" y="844390"/>
                    <a:pt x="1478422" y="494012"/>
                  </a:cubicBezTo>
                  <a:cubicBezTo>
                    <a:pt x="1798889" y="143634"/>
                    <a:pt x="2389973" y="-141226"/>
                    <a:pt x="2683379" y="75268"/>
                  </a:cubicBezTo>
                  <a:cubicBezTo>
                    <a:pt x="2976785" y="291761"/>
                    <a:pt x="2951148" y="1307287"/>
                    <a:pt x="3238856" y="1792973"/>
                  </a:cubicBezTo>
                  <a:cubicBezTo>
                    <a:pt x="3526564" y="2278659"/>
                    <a:pt x="3968096" y="2634021"/>
                    <a:pt x="4409629" y="2989384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4769" y="2867635"/>
              <a:ext cx="486312" cy="655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26" name="Straight Connector 25"/>
            <p:cNvCxnSpPr>
              <a:endCxn id="18" idx="3"/>
            </p:cNvCxnSpPr>
            <p:nvPr/>
          </p:nvCxnSpPr>
          <p:spPr>
            <a:xfrm>
              <a:off x="3296708" y="2436755"/>
              <a:ext cx="9442" cy="11767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96832" y="2472141"/>
              <a:ext cx="19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6274" y="3638748"/>
              <a:ext cx="19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865446" y="4800088"/>
              <a:ext cx="2072510" cy="655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Training data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57484" y="2267469"/>
              <a:ext cx="1965638" cy="1147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Real-time </a:t>
              </a:r>
            </a:p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1325" y="4796135"/>
            <a:ext cx="628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(KL(P,Q) if the </a:t>
            </a:r>
            <a:r>
              <a:rPr lang="en-US" sz="2400" dirty="0" err="1" smtClean="0"/>
              <a:t>Kullback-Liebler</a:t>
            </a:r>
            <a:r>
              <a:rPr lang="en-US" sz="2400" dirty="0" smtClean="0"/>
              <a:t> divergence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74905" y="5257800"/>
                <a:ext cx="4674613" cy="131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𝐾𝐿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</a:rPr>
                            <m:t>log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05" y="5257800"/>
                <a:ext cx="4674613" cy="13126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89858" y="2967335"/>
            <a:ext cx="21246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Jeffrey distance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2537" y="3429000"/>
                <a:ext cx="5579348" cy="8989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  <a:ea typeface="Cambria Math"/>
                        </a:rPr>
                        <m:t>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𝐾𝐿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𝐾𝐿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537" y="3429000"/>
                <a:ext cx="5579348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52327" y="1385492"/>
            <a:ext cx="39617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Measure statistical divergence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180258" y="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288"/>
            <a:ext cx="8697913" cy="91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	</a:t>
            </a:r>
            <a:r>
              <a:rPr lang="en-US" sz="2800" dirty="0" smtClean="0"/>
              <a:t> – Statistical Analysis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9243" y="1143000"/>
            <a:ext cx="854551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Distances </a:t>
            </a:r>
            <a:r>
              <a:rPr lang="en-US" sz="2400" dirty="0"/>
              <a:t>are normalized to </a:t>
            </a:r>
            <a:r>
              <a:rPr lang="en-US" sz="2400" dirty="0" smtClean="0"/>
              <a:t>ensure equal </a:t>
            </a:r>
            <a:r>
              <a:rPr lang="en-US" sz="2400" dirty="0"/>
              <a:t>distance scales when multiple metrics are combined </a:t>
            </a:r>
            <a:r>
              <a:rPr lang="en-US" sz="2400" dirty="0" smtClean="0"/>
              <a:t>to one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0279" y="3048000"/>
                <a:ext cx="6943439" cy="120590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 (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95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79" y="3048000"/>
                <a:ext cx="6943439" cy="12059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Callout 3 4"/>
          <p:cNvSpPr/>
          <p:nvPr/>
        </p:nvSpPr>
        <p:spPr>
          <a:xfrm>
            <a:off x="5105400" y="4709336"/>
            <a:ext cx="3200400" cy="1386664"/>
          </a:xfrm>
          <a:prstGeom prst="borderCallout3">
            <a:avLst>
              <a:gd name="adj1" fmla="val -7320"/>
              <a:gd name="adj2" fmla="val 59109"/>
              <a:gd name="adj3" fmla="val -17112"/>
              <a:gd name="adj4" fmla="val 60409"/>
              <a:gd name="adj5" fmla="val -27807"/>
              <a:gd name="adj6" fmla="val 54762"/>
              <a:gd name="adj7" fmla="val -31120"/>
              <a:gd name="adj8" fmla="val 498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 that fall in the 95</a:t>
            </a:r>
            <a:r>
              <a:rPr lang="en-US" baseline="30000" dirty="0" smtClean="0"/>
              <a:t>th</a:t>
            </a:r>
            <a:r>
              <a:rPr lang="en-US" dirty="0" smtClean="0"/>
              <a:t> percentile of historical distance for metric </a:t>
            </a:r>
            <a:r>
              <a:rPr lang="en-US" i="1" dirty="0" err="1" smtClean="0"/>
              <a:t>i</a:t>
            </a:r>
            <a:r>
              <a:rPr lang="en-US" dirty="0" smtClean="0"/>
              <a:t> accumulated over moving window W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8600" y="14288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14288"/>
            <a:ext cx="8697913" cy="91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Composite Metrics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686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To capture the multi-dimensional nature of </a:t>
            </a:r>
            <a:r>
              <a:rPr lang="en-US" sz="2400" dirty="0" smtClean="0"/>
              <a:t>network behaviors</a:t>
            </a:r>
            <a:r>
              <a:rPr lang="en-US" sz="2400" dirty="0"/>
              <a:t>, </a:t>
            </a:r>
            <a:r>
              <a:rPr lang="en-US" sz="2400" dirty="0" smtClean="0"/>
              <a:t>composite  metrics combine several basic </a:t>
            </a:r>
            <a:r>
              <a:rPr lang="en-US" sz="2400" dirty="0"/>
              <a:t>metrics 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8314" y="34290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Weights could </a:t>
            </a:r>
            <a:r>
              <a:rPr lang="en-US" sz="2000" dirty="0"/>
              <a:t>be adjusted to favor a subset of metrics, depending </a:t>
            </a:r>
            <a:r>
              <a:rPr lang="en-US" sz="2000" dirty="0" smtClean="0"/>
              <a:t>on the </a:t>
            </a:r>
            <a:r>
              <a:rPr lang="en-US" sz="2000" dirty="0"/>
              <a:t>nature of the </a:t>
            </a:r>
            <a:r>
              <a:rPr lang="en-US" sz="2000" dirty="0" smtClean="0"/>
              <a:t>anomaly to </a:t>
            </a:r>
            <a:r>
              <a:rPr lang="en-US" sz="2000" dirty="0"/>
              <a:t>be detected</a:t>
            </a:r>
            <a:r>
              <a:rPr lang="en-US" sz="20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0" y="2455572"/>
                <a:ext cx="5081776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𝑱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𝑱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𝑱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𝑰𝑷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𝑱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5572"/>
                <a:ext cx="5081776" cy="578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96000" y="2421748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weighting formula among the different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4806340"/>
            <a:ext cx="5105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Foreach</a:t>
            </a:r>
            <a:r>
              <a:rPr lang="en-US" sz="2000" dirty="0" smtClean="0"/>
              <a:t> Epoch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Ci &gt; Threshold?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Alert abnormal behavior</a:t>
            </a:r>
          </a:p>
        </p:txBody>
      </p:sp>
    </p:spTree>
    <p:extLst>
      <p:ext uri="{BB962C8B-B14F-4D97-AF65-F5344CB8AC3E}">
        <p14:creationId xmlns:p14="http://schemas.microsoft.com/office/powerpoint/2010/main" val="658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3648"/>
            <a:ext cx="8698464" cy="918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	</a:t>
            </a:r>
            <a:r>
              <a:rPr lang="en-US" sz="2800" dirty="0" smtClean="0"/>
              <a:t> - Training data update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1113388"/>
            <a:ext cx="7924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Moving </a:t>
            </a:r>
            <a:r>
              <a:rPr lang="en-US" sz="2400" dirty="0"/>
              <a:t>window mechanism for maintaining the training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854" y="13648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7" y="1752599"/>
            <a:ext cx="7690513" cy="39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987155"/>
            <a:ext cx="2514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D(E,W) &lt; </a:t>
            </a:r>
            <a:r>
              <a:rPr lang="en-US" i="1" dirty="0"/>
              <a:t>Threshold</a:t>
            </a:r>
            <a:endParaRPr lang="en-US" dirty="0"/>
          </a:p>
          <a:p>
            <a:r>
              <a:rPr lang="en-US" dirty="0"/>
              <a:t>	</a:t>
            </a:r>
            <a:r>
              <a:rPr lang="en-US" i="1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3649"/>
            <a:ext cx="8698464" cy="595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Case study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2" y="1317487"/>
            <a:ext cx="7043739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09601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MIT </a:t>
            </a:r>
            <a:r>
              <a:rPr lang="en-US" sz="2000" dirty="0"/>
              <a:t>LLS DDOS 1.0 intrusion dataset </a:t>
            </a:r>
            <a:r>
              <a:rPr lang="en-US" sz="2000" dirty="0" smtClean="0"/>
              <a:t>which </a:t>
            </a:r>
            <a:r>
              <a:rPr lang="en-US" sz="2000" dirty="0"/>
              <a:t>simulates several </a:t>
            </a:r>
            <a:r>
              <a:rPr lang="en-US" sz="2000" dirty="0" err="1"/>
              <a:t>DoS</a:t>
            </a:r>
            <a:r>
              <a:rPr lang="en-US" sz="2000" dirty="0"/>
              <a:t> attacks and background </a:t>
            </a:r>
            <a:r>
              <a:rPr lang="en-US" sz="2000" dirty="0" smtClean="0"/>
              <a:t>traffic.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1326"/>
            <a:ext cx="4389955" cy="267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030846"/>
            <a:ext cx="4648200" cy="27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92816" y="3725264"/>
            <a:ext cx="17091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Anomaly in AS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1039" y="3706452"/>
            <a:ext cx="17091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Anomaly in AS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18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48" y="228600"/>
            <a:ext cx="4505078" cy="269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42783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4424"/>
            <a:ext cx="4332287" cy="27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288268"/>
            <a:ext cx="37870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Volumetric analysis – no AS distinction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477" y="838200"/>
            <a:ext cx="17091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Anomaly in AS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2286000" cy="2011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of use with </a:t>
            </a:r>
            <a:r>
              <a:rPr lang="en-US" sz="2800" dirty="0" err="1" smtClean="0"/>
              <a:t>IMap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65" y="381000"/>
            <a:ext cx="6324601" cy="5762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72" y="6247937"/>
            <a:ext cx="916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Fowler, J; </a:t>
            </a:r>
            <a:r>
              <a:rPr lang="en-US" dirty="0" smtClean="0"/>
              <a:t>Johnson, </a:t>
            </a:r>
            <a:r>
              <a:rPr lang="en-US" dirty="0"/>
              <a:t>T; </a:t>
            </a:r>
            <a:r>
              <a:rPr lang="en-US" dirty="0" err="1"/>
              <a:t>Simonetto,P</a:t>
            </a:r>
            <a:r>
              <a:rPr lang="en-US" dirty="0"/>
              <a:t>; Lazos, P; Kobourov, S.; </a:t>
            </a:r>
            <a:r>
              <a:rPr lang="en-US" dirty="0" smtClean="0"/>
              <a:t>Schneider</a:t>
            </a:r>
            <a:r>
              <a:rPr lang="en-US" dirty="0"/>
              <a:t>, M. and </a:t>
            </a:r>
            <a:r>
              <a:rPr lang="en-US" dirty="0" err="1" smtClean="0"/>
              <a:t>Acedo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err="1"/>
              <a:t>IMap</a:t>
            </a:r>
            <a:r>
              <a:rPr lang="en-US" dirty="0"/>
              <a:t>: Visualizing Network Activity over Internet Maps, </a:t>
            </a:r>
            <a:r>
              <a:rPr lang="en-US" dirty="0" err="1" smtClean="0"/>
              <a:t>Vizsec</a:t>
            </a:r>
            <a:r>
              <a:rPr lang="en-US" dirty="0" smtClean="0"/>
              <a:t> </a:t>
            </a:r>
            <a:r>
              <a:rPr lang="en-US" dirty="0"/>
              <a:t>2014.</a:t>
            </a:r>
          </a:p>
        </p:txBody>
      </p:sp>
      <p:sp>
        <p:nvSpPr>
          <p:cNvPr id="8" name="Line Callout 1 (Accent Bar) 7"/>
          <p:cNvSpPr/>
          <p:nvPr/>
        </p:nvSpPr>
        <p:spPr>
          <a:xfrm>
            <a:off x="685800" y="3020704"/>
            <a:ext cx="1600200" cy="762000"/>
          </a:xfrm>
          <a:prstGeom prst="accentCallout1">
            <a:avLst>
              <a:gd name="adj1" fmla="val 8004"/>
              <a:gd name="adj2" fmla="val 105953"/>
              <a:gd name="adj3" fmla="val -43321"/>
              <a:gd name="adj4" fmla="val 131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Anomaly scores per 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138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Anomalies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8001"/>
            <a:ext cx="8278381" cy="3972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3" y="511847"/>
            <a:ext cx="9144000" cy="42786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3812" y="4939642"/>
            <a:ext cx="8372091" cy="1897039"/>
            <a:chOff x="273812" y="4939642"/>
            <a:chExt cx="8372091" cy="18970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3812" y="5356605"/>
              <a:ext cx="1295399" cy="12224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228" y="4939642"/>
              <a:ext cx="895232" cy="126469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129" y="5234828"/>
              <a:ext cx="958774" cy="8293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96" y="5264035"/>
              <a:ext cx="895232" cy="1264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5571988"/>
              <a:ext cx="895232" cy="1264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445" y="5123446"/>
              <a:ext cx="895232" cy="1264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3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429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NIDS </a:t>
            </a:r>
            <a:r>
              <a:rPr lang="en-US" sz="2400" dirty="0"/>
              <a:t>based on AS flow aggregates</a:t>
            </a:r>
            <a:r>
              <a:rPr lang="en-US" sz="2400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Reduction </a:t>
            </a:r>
            <a:r>
              <a:rPr lang="en-US" sz="2400" dirty="0"/>
              <a:t>in storage and computation </a:t>
            </a:r>
            <a:r>
              <a:rPr lang="en-US" sz="2400" dirty="0" smtClean="0"/>
              <a:t>overhead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Basic network anomaly detection metrics are adapted to the AS domain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Composite </a:t>
            </a:r>
            <a:r>
              <a:rPr lang="en-US" sz="2400" dirty="0"/>
              <a:t>metrics of network </a:t>
            </a:r>
            <a:r>
              <a:rPr lang="en-US" sz="2400" dirty="0" smtClean="0"/>
              <a:t>activity combine </a:t>
            </a:r>
            <a:r>
              <a:rPr lang="en-US" sz="2400" dirty="0"/>
              <a:t>several basic </a:t>
            </a:r>
            <a:r>
              <a:rPr lang="en-US" sz="2400" dirty="0" smtClean="0"/>
              <a:t>metrics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New </a:t>
            </a:r>
            <a:r>
              <a:rPr lang="en-US" sz="2400" dirty="0"/>
              <a:t>basic metric that counts the number </a:t>
            </a:r>
            <a:r>
              <a:rPr lang="en-US" sz="2400" dirty="0" smtClean="0"/>
              <a:t>of AS </a:t>
            </a:r>
            <a:r>
              <a:rPr lang="en-US" sz="2400" dirty="0"/>
              <a:t>flows </a:t>
            </a:r>
            <a:r>
              <a:rPr lang="en-US" sz="2400" dirty="0" smtClean="0"/>
              <a:t>for </a:t>
            </a:r>
            <a:r>
              <a:rPr lang="en-US" sz="2400" dirty="0"/>
              <a:t>detecting anomalous </a:t>
            </a:r>
            <a:r>
              <a:rPr lang="en-US" sz="2400" dirty="0" smtClean="0"/>
              <a:t>events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414700"/>
            <a:ext cx="818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supported by </a:t>
            </a:r>
            <a:r>
              <a:rPr lang="en-US" dirty="0"/>
              <a:t>Office of </a:t>
            </a:r>
            <a:r>
              <a:rPr lang="en-US" dirty="0" smtClean="0"/>
              <a:t>Naval Research </a:t>
            </a:r>
            <a:r>
              <a:rPr lang="en-US" dirty="0"/>
              <a:t>under Contract </a:t>
            </a:r>
            <a:r>
              <a:rPr lang="en-US" dirty="0" smtClean="0"/>
              <a:t>N00014-11-D-0033/0002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334000"/>
            <a:ext cx="8229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Formal study on composite </a:t>
            </a:r>
            <a:r>
              <a:rPr lang="en-US" sz="2400" dirty="0"/>
              <a:t>metrics targeting known anomalies</a:t>
            </a:r>
          </a:p>
        </p:txBody>
      </p:sp>
    </p:spTree>
    <p:extLst>
      <p:ext uri="{BB962C8B-B14F-4D97-AF65-F5344CB8AC3E}">
        <p14:creationId xmlns:p14="http://schemas.microsoft.com/office/powerpoint/2010/main" val="23344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http://www.cs.arizona.edu/~thienne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NETVUE website: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http://netvue.cs.arizona.edu/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2099" y="6400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IEEE GLOBECOM </a:t>
            </a:r>
            <a:r>
              <a:rPr lang="en-US" b="1" dirty="0" smtClean="0"/>
              <a:t>2014</a:t>
            </a:r>
            <a:r>
              <a:rPr lang="en-US" b="1" dirty="0"/>
              <a:t>	</a:t>
            </a:r>
            <a:r>
              <a:rPr lang="en-US" b="1" dirty="0" smtClean="0"/>
              <a:t>December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781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Characteristics of Network Anomalies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45326"/>
              </p:ext>
            </p:extLst>
          </p:nvPr>
        </p:nvGraphicFramePr>
        <p:xfrm>
          <a:off x="762000" y="1397000"/>
          <a:ext cx="7696200" cy="44848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2997200"/>
                <a:gridCol w="2565400"/>
              </a:tblGrid>
              <a:tr h="8256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Anomaly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Variations 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090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DDoS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against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single victim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packets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number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flows</a:t>
                      </a:r>
                    </a:p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960905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Alpha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Unusually high rate point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point byte transfer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packets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volume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09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Scanning a host for a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vulnerable port (port scan) </a:t>
                      </a:r>
                    </a:p>
                    <a:p>
                      <a:endParaRPr lang="en-US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Scanning the network for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target port (network scan)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Incoming flows to a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host:port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Incoming flows to a port number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038888"/>
            <a:ext cx="1161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Examples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71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64" y="1066799"/>
            <a:ext cx="8035056" cy="12984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Deep packet inspection</a:t>
            </a:r>
          </a:p>
          <a:p>
            <a:r>
              <a:rPr lang="en-US" sz="2400" dirty="0"/>
              <a:t>scalability </a:t>
            </a:r>
            <a:r>
              <a:rPr lang="en-US" sz="2400" dirty="0" smtClean="0"/>
              <a:t>problem in </a:t>
            </a:r>
            <a:r>
              <a:rPr lang="en-US" sz="2400" dirty="0"/>
              <a:t>terms of </a:t>
            </a:r>
            <a:r>
              <a:rPr lang="en-US" sz="2400" dirty="0" smtClean="0"/>
              <a:t>computational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and storage </a:t>
            </a:r>
            <a:r>
              <a:rPr lang="en-US" sz="2400" dirty="0" smtClean="0"/>
              <a:t>capacity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86984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Anomaly detection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842" y="3200400"/>
            <a:ext cx="8395357" cy="297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Flow aggregation techniques</a:t>
            </a:r>
            <a:endParaRPr lang="en-US" sz="2600" dirty="0" smtClean="0"/>
          </a:p>
          <a:p>
            <a:r>
              <a:rPr lang="en-US" sz="2400" b="1" dirty="0" smtClean="0"/>
              <a:t>merge</a:t>
            </a:r>
            <a:r>
              <a:rPr lang="en-US" sz="2400" dirty="0" smtClean="0"/>
              <a:t> </a:t>
            </a:r>
            <a:r>
              <a:rPr lang="en-US" sz="2400" dirty="0"/>
              <a:t>multiple flow records with similar properties, and discarding benign </a:t>
            </a:r>
            <a:r>
              <a:rPr lang="en-US" sz="2400" dirty="0" smtClean="0"/>
              <a:t>flows</a:t>
            </a:r>
            <a:endParaRPr lang="en-US" sz="2400" dirty="0"/>
          </a:p>
          <a:p>
            <a:r>
              <a:rPr lang="en-US" sz="2400" b="1" dirty="0" smtClean="0"/>
              <a:t>summarize</a:t>
            </a:r>
            <a:r>
              <a:rPr lang="en-US" sz="2400" dirty="0" smtClean="0"/>
              <a:t> </a:t>
            </a:r>
            <a:r>
              <a:rPr lang="en-US" sz="2400" dirty="0"/>
              <a:t>IP flows to statistical metrics </a:t>
            </a:r>
            <a:endParaRPr lang="en-US" sz="2400" dirty="0" smtClean="0"/>
          </a:p>
          <a:p>
            <a:pPr lvl="1"/>
            <a:r>
              <a:rPr lang="en-US" sz="2000" dirty="0" smtClean="0"/>
              <a:t>reduce </a:t>
            </a:r>
            <a:r>
              <a:rPr lang="en-US" sz="2000" dirty="0"/>
              <a:t>the amount of </a:t>
            </a:r>
            <a:r>
              <a:rPr lang="en-US" sz="2000" dirty="0" smtClean="0"/>
              <a:t>state and </a:t>
            </a:r>
            <a:r>
              <a:rPr lang="en-US" sz="2000" dirty="0"/>
              <a:t>history information that is </a:t>
            </a:r>
            <a:r>
              <a:rPr lang="en-US" sz="2000" dirty="0" smtClean="0"/>
              <a:t>maintained</a:t>
            </a:r>
          </a:p>
          <a:p>
            <a:r>
              <a:rPr lang="en-US" sz="2400" dirty="0" smtClean="0"/>
              <a:t>At IP flow level: computation </a:t>
            </a:r>
            <a:r>
              <a:rPr lang="en-US" sz="2400" dirty="0"/>
              <a:t>and storage requirements for an </a:t>
            </a:r>
            <a:r>
              <a:rPr lang="en-US" sz="2400" dirty="0" smtClean="0"/>
              <a:t>online NIDS </a:t>
            </a:r>
            <a:r>
              <a:rPr lang="en-US" sz="2400" dirty="0"/>
              <a:t>can </a:t>
            </a:r>
            <a:r>
              <a:rPr lang="en-US" sz="2400" dirty="0" smtClean="0"/>
              <a:t>still be </a:t>
            </a:r>
            <a:r>
              <a:rPr lang="en-US" sz="2400" dirty="0"/>
              <a:t>prohibitively </a:t>
            </a:r>
            <a:r>
              <a:rPr lang="en-US" sz="2400" dirty="0" smtClean="0"/>
              <a:t>large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66800"/>
            <a:ext cx="195072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64" y="1524000"/>
            <a:ext cx="8229600" cy="3276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To reduce communication </a:t>
            </a:r>
            <a:r>
              <a:rPr lang="en-US" sz="2800" dirty="0"/>
              <a:t>and storage </a:t>
            </a:r>
            <a:r>
              <a:rPr lang="en-US" sz="2800" dirty="0" smtClean="0"/>
              <a:t>overheads </a:t>
            </a:r>
          </a:p>
          <a:p>
            <a:pPr lvl="1"/>
            <a:r>
              <a:rPr lang="en-US" sz="2400" dirty="0" smtClean="0"/>
              <a:t>By exploiting the organization </a:t>
            </a:r>
            <a:r>
              <a:rPr lang="en-US" sz="2400" dirty="0"/>
              <a:t>of the IP space to Autonomous Systems (</a:t>
            </a:r>
            <a:r>
              <a:rPr lang="en-US" sz="2400" dirty="0" err="1" smtClean="0"/>
              <a:t>ASes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To detect </a:t>
            </a:r>
            <a:r>
              <a:rPr lang="en-US" sz="2800" dirty="0"/>
              <a:t>large-scale network threats </a:t>
            </a:r>
            <a:r>
              <a:rPr lang="en-US" sz="2800" dirty="0" smtClean="0"/>
              <a:t>that </a:t>
            </a:r>
            <a:r>
              <a:rPr lang="en-US" sz="2800" dirty="0"/>
              <a:t>create substantial deviations </a:t>
            </a:r>
            <a:r>
              <a:rPr lang="en-US" sz="2800" dirty="0" smtClean="0"/>
              <a:t>in network </a:t>
            </a:r>
            <a:r>
              <a:rPr lang="en-US" sz="2800" dirty="0"/>
              <a:t>activity compared with benign network </a:t>
            </a:r>
            <a:r>
              <a:rPr lang="en-US" sz="2800" dirty="0" smtClean="0"/>
              <a:t>conditions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86984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Our Goals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Case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Conclusion </a:t>
            </a:r>
            <a:r>
              <a:rPr lang="en-US" dirty="0" smtClean="0"/>
              <a:t>and 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58E3-0012-4465-A5E7-1870677619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8697913" cy="58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AS level anomalies at a monitored network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6" y="1005343"/>
            <a:ext cx="6948394" cy="51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8697913" cy="58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Methodology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" y="2057400"/>
            <a:ext cx="8915400" cy="27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243840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50391" y="152400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67600" y="152400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05600" y="472440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55042" y="152400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8DF9-9EC1-45C9-8D11-BE0AF8EB23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697913" cy="91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IP-to-AS Flow Translation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5504905"/>
            <a:ext cx="2971801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Aggregate </a:t>
            </a:r>
            <a:r>
              <a:rPr lang="en-US" sz="2400" dirty="0"/>
              <a:t>IP </a:t>
            </a:r>
            <a:r>
              <a:rPr lang="en-US" sz="2400" dirty="0" smtClean="0"/>
              <a:t>flows </a:t>
            </a:r>
          </a:p>
          <a:p>
            <a:pPr algn="ctr"/>
            <a:r>
              <a:rPr lang="en-US" sz="2400" dirty="0" smtClean="0"/>
              <a:t>to </a:t>
            </a:r>
            <a:r>
              <a:rPr lang="en-US" sz="2400" dirty="0"/>
              <a:t>AS </a:t>
            </a:r>
            <a:r>
              <a:rPr lang="en-US" sz="2400" dirty="0" smtClean="0"/>
              <a:t>flows</a:t>
            </a:r>
            <a:endParaRPr lang="en-US" sz="2400" dirty="0"/>
          </a:p>
        </p:txBody>
      </p:sp>
      <p:pic>
        <p:nvPicPr>
          <p:cNvPr id="5123" name="Picture 3" descr="C:\Users\Loukas\Dropbox\paper_anomalydetection-ICC\images\aggregation-sequ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1" y="1295400"/>
            <a:ext cx="6881983" cy="34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0" y="5163403"/>
            <a:ext cx="355397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Each AS flow: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Number </a:t>
            </a:r>
            <a:r>
              <a:rPr lang="en-US" sz="2400" dirty="0" smtClean="0"/>
              <a:t>of </a:t>
            </a:r>
            <a:r>
              <a:rPr lang="en-US" sz="2400" dirty="0"/>
              <a:t>IP flows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Number of IP packets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Volume (Bytes)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14800" y="5712653"/>
            <a:ext cx="914400" cy="41549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" y="0"/>
            <a:ext cx="609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773</Words>
  <Application>Microsoft Office PowerPoint</Application>
  <PresentationFormat>On-screen Show (4:3)</PresentationFormat>
  <Paragraphs>158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Network Anomaly Detection Using Autonomous System Flow Aggregates 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use with IMap</vt:lpstr>
      <vt:lpstr>Conclusions &amp; Future work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Anomaly Detection Using Autonomous System Flow Aggregates</dc:title>
  <dc:creator>thienne</dc:creator>
  <cp:lastModifiedBy>thienne</cp:lastModifiedBy>
  <cp:revision>199</cp:revision>
  <dcterms:created xsi:type="dcterms:W3CDTF">2014-12-05T23:49:21Z</dcterms:created>
  <dcterms:modified xsi:type="dcterms:W3CDTF">2014-12-09T03:37:50Z</dcterms:modified>
</cp:coreProperties>
</file>