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 id="2147483864" r:id="rId2"/>
    <p:sldMasterId id="2147483876" r:id="rId3"/>
  </p:sldMasterIdLst>
  <p:notesMasterIdLst>
    <p:notesMasterId r:id="rId27"/>
  </p:notesMasterIdLst>
  <p:handoutMasterIdLst>
    <p:handoutMasterId r:id="rId28"/>
  </p:handoutMasterIdLst>
  <p:sldIdLst>
    <p:sldId id="307" r:id="rId4"/>
    <p:sldId id="504" r:id="rId5"/>
    <p:sldId id="505" r:id="rId6"/>
    <p:sldId id="507" r:id="rId7"/>
    <p:sldId id="510" r:id="rId8"/>
    <p:sldId id="511" r:id="rId9"/>
    <p:sldId id="512" r:id="rId10"/>
    <p:sldId id="513" r:id="rId11"/>
    <p:sldId id="514" r:id="rId12"/>
    <p:sldId id="485" r:id="rId13"/>
    <p:sldId id="515" r:id="rId14"/>
    <p:sldId id="516" r:id="rId15"/>
    <p:sldId id="517" r:id="rId16"/>
    <p:sldId id="518" r:id="rId17"/>
    <p:sldId id="519" r:id="rId18"/>
    <p:sldId id="501" r:id="rId19"/>
    <p:sldId id="502" r:id="rId20"/>
    <p:sldId id="433" r:id="rId21"/>
    <p:sldId id="417" r:id="rId22"/>
    <p:sldId id="365" r:id="rId23"/>
    <p:sldId id="414" r:id="rId24"/>
    <p:sldId id="496" r:id="rId25"/>
    <p:sldId id="403"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8F99C"/>
    <a:srgbClr val="3300CC"/>
    <a:srgbClr val="EFD2D1"/>
    <a:srgbClr val="F1CFCC"/>
    <a:srgbClr val="F0CF6B"/>
    <a:srgbClr val="CDCCFE"/>
    <a:srgbClr val="F8B2E9"/>
    <a:srgbClr val="ADE9AE"/>
    <a:srgbClr val="FFE5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4" autoAdjust="0"/>
    <p:restoredTop sz="95827" autoAdjust="0"/>
  </p:normalViewPr>
  <p:slideViewPr>
    <p:cSldViewPr snapToObjects="1">
      <p:cViewPr>
        <p:scale>
          <a:sx n="94" d="100"/>
          <a:sy n="94" d="100"/>
        </p:scale>
        <p:origin x="-1448"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ea typeface="宋体" charset="0"/>
                <a:cs typeface="宋体" charset="0"/>
              </a:defRPr>
            </a:lvl1pPr>
          </a:lstStyle>
          <a:p>
            <a:fld id="{9F19A3C7-1429-F841-AEEB-56944CB342F7}" type="datetimeFigureOut">
              <a:rPr lang="en-US" altLang="zh-CN"/>
              <a:pPr/>
              <a:t>9/29/15</a:t>
            </a:fld>
            <a:endParaRPr lang="en-US" altLang="zh-CN"/>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ea typeface="宋体" charset="0"/>
                <a:cs typeface="宋体" charset="0"/>
              </a:defRPr>
            </a:lvl1pPr>
          </a:lstStyle>
          <a:p>
            <a:fld id="{9D3FB138-B9D8-A64D-A055-4867A16207BC}" type="slidenum">
              <a:rPr lang="en-US" altLang="zh-CN"/>
              <a:pPr/>
              <a:t>‹#›</a:t>
            </a:fld>
            <a:endParaRPr lang="en-US" altLang="zh-CN"/>
          </a:p>
        </p:txBody>
      </p:sp>
    </p:spTree>
    <p:extLst>
      <p:ext uri="{BB962C8B-B14F-4D97-AF65-F5344CB8AC3E}">
        <p14:creationId xmlns:p14="http://schemas.microsoft.com/office/powerpoint/2010/main" val="2352749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defRPr>
            </a:lvl1pPr>
          </a:lstStyle>
          <a:p>
            <a:endParaRPr lang="en-US" altLang="zh-CN"/>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ea typeface="宋体" charset="0"/>
                <a:cs typeface="宋体" charset="0"/>
              </a:defRPr>
            </a:lvl1pPr>
          </a:lstStyle>
          <a:p>
            <a:fld id="{8255A0E3-4ADF-0C4F-BBE8-EDDF73C4720D}" type="datetimeFigureOut">
              <a:rPr lang="en-US" altLang="zh-CN"/>
              <a:pPr/>
              <a:t>9/29/15</a:t>
            </a:fld>
            <a:endParaRPr lang="en-US" altLang="zh-C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defRPr>
            </a:lvl1pPr>
          </a:lstStyle>
          <a:p>
            <a:endParaRPr lang="en-US" altLang="zh-CN"/>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ea typeface="宋体" charset="0"/>
                <a:cs typeface="宋体" charset="0"/>
              </a:defRPr>
            </a:lvl1pPr>
          </a:lstStyle>
          <a:p>
            <a:fld id="{1692DD15-AB72-B443-890B-9F682D2FAD29}" type="slidenum">
              <a:rPr lang="en-US" altLang="zh-CN"/>
              <a:pPr/>
              <a:t>‹#›</a:t>
            </a:fld>
            <a:endParaRPr lang="en-US" altLang="zh-CN"/>
          </a:p>
        </p:txBody>
      </p:sp>
    </p:spTree>
    <p:extLst>
      <p:ext uri="{BB962C8B-B14F-4D97-AF65-F5344CB8AC3E}">
        <p14:creationId xmlns:p14="http://schemas.microsoft.com/office/powerpoint/2010/main" val="245595773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committee Members</a:t>
            </a:r>
            <a:endParaRPr lang="en-US"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a:t>
            </a:fld>
            <a:endParaRPr lang="en-US" altLang="zh-CN" dirty="0"/>
          </a:p>
        </p:txBody>
      </p:sp>
    </p:spTree>
    <p:extLst>
      <p:ext uri="{BB962C8B-B14F-4D97-AF65-F5344CB8AC3E}">
        <p14:creationId xmlns:p14="http://schemas.microsoft.com/office/powerpoint/2010/main" val="2366224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This plot shows the voting outcome robustness for different number of symbol votes per vote and different margin votes. Using this plot we can choose lambda to achieve a desired robustness degree. </a:t>
            </a:r>
          </a:p>
          <a:p>
            <a:pPr marL="0" lvl="1">
              <a:defRPr/>
            </a:pPr>
            <a:endParaRPr lang="en-US" sz="2400" dirty="0"/>
          </a:p>
          <a:p>
            <a:pPr marL="0" lvl="1">
              <a:defRPr/>
            </a:pPr>
            <a:r>
              <a:rPr lang="en-US" sz="2400" dirty="0"/>
              <a:t>For example, we can select ell to be equal to 12 to </a:t>
            </a:r>
            <a:r>
              <a:rPr lang="en-US" sz="2400" dirty="0" err="1"/>
              <a:t>guarntee</a:t>
            </a:r>
            <a:r>
              <a:rPr lang="en-US" sz="2400" dirty="0"/>
              <a:t> robustness with probability 10^-3</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13</a:t>
            </a:fld>
            <a:endParaRPr lang="en-US" altLang="zh-CN" dirty="0"/>
          </a:p>
        </p:txBody>
      </p:sp>
    </p:spTree>
    <p:extLst>
      <p:ext uri="{BB962C8B-B14F-4D97-AF65-F5344CB8AC3E}">
        <p14:creationId xmlns:p14="http://schemas.microsoft.com/office/powerpoint/2010/main" val="3395025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similar process can be followed for the open vote model, but a slightly higher number of symbol votes is used to guarantee the same security level. This is because the adversary focuses only on positive votes. </a:t>
            </a:r>
            <a:endParaRPr lang="en-US" dirty="0"/>
          </a:p>
        </p:txBody>
      </p:sp>
      <p:sp>
        <p:nvSpPr>
          <p:cNvPr id="4" name="Slide Number Placeholder 3"/>
          <p:cNvSpPr>
            <a:spLocks noGrp="1"/>
          </p:cNvSpPr>
          <p:nvPr>
            <p:ph type="sldNum" sz="quarter" idx="10"/>
          </p:nvPr>
        </p:nvSpPr>
        <p:spPr/>
        <p:txBody>
          <a:bodyPr/>
          <a:lstStyle/>
          <a:p>
            <a:fld id="{86DF942D-1F29-A94B-9BDD-C9E3C84BB176}" type="slidenum">
              <a:rPr lang="en-US" smtClean="0"/>
              <a:t>14</a:t>
            </a:fld>
            <a:endParaRPr lang="en-US"/>
          </a:p>
        </p:txBody>
      </p:sp>
    </p:spTree>
    <p:extLst>
      <p:ext uri="{BB962C8B-B14F-4D97-AF65-F5344CB8AC3E}">
        <p14:creationId xmlns:p14="http://schemas.microsoft.com/office/powerpoint/2010/main" val="3840095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also compared the delay</a:t>
            </a:r>
            <a:r>
              <a:rPr lang="en-US" baseline="0" dirty="0" smtClean="0"/>
              <a:t> overhead of a message based voting scheme with PHYVOS. </a:t>
            </a:r>
          </a:p>
          <a:p>
            <a:endParaRPr lang="en-US" baseline="0" dirty="0" smtClean="0"/>
          </a:p>
          <a:p>
            <a:r>
              <a:rPr lang="en-US" baseline="0" dirty="0" smtClean="0"/>
              <a:t>Then what the slide says.</a:t>
            </a:r>
            <a:endParaRPr lang="en-US" dirty="0"/>
          </a:p>
        </p:txBody>
      </p:sp>
      <p:sp>
        <p:nvSpPr>
          <p:cNvPr id="4" name="Slide Number Placeholder 3"/>
          <p:cNvSpPr>
            <a:spLocks noGrp="1"/>
          </p:cNvSpPr>
          <p:nvPr>
            <p:ph type="sldNum" sz="quarter" idx="10"/>
          </p:nvPr>
        </p:nvSpPr>
        <p:spPr/>
        <p:txBody>
          <a:bodyPr/>
          <a:lstStyle/>
          <a:p>
            <a:fld id="{86DF942D-1F29-A94B-9BDD-C9E3C84BB176}" type="slidenum">
              <a:rPr lang="en-US" smtClean="0"/>
              <a:t>15</a:t>
            </a:fld>
            <a:endParaRPr lang="en-US"/>
          </a:p>
        </p:txBody>
      </p:sp>
    </p:spTree>
    <p:extLst>
      <p:ext uri="{BB962C8B-B14F-4D97-AF65-F5344CB8AC3E}">
        <p14:creationId xmlns:p14="http://schemas.microsoft.com/office/powerpoint/2010/main" val="1988388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20</a:t>
            </a:fld>
            <a:endParaRPr lang="en-US" altLang="zh-CN"/>
          </a:p>
        </p:txBody>
      </p:sp>
    </p:spTree>
    <p:extLst>
      <p:ext uri="{BB962C8B-B14F-4D97-AF65-F5344CB8AC3E}">
        <p14:creationId xmlns:p14="http://schemas.microsoft.com/office/powerpoint/2010/main" val="2279299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692DD15-AB72-B443-890B-9F682D2FAD29}" type="slidenum">
              <a:rPr lang="en-US" altLang="zh-CN" smtClean="0"/>
              <a:pPr/>
              <a:t>21</a:t>
            </a:fld>
            <a:endParaRPr lang="en-US" altLang="zh-CN"/>
          </a:p>
        </p:txBody>
      </p:sp>
    </p:spTree>
    <p:extLst>
      <p:ext uri="{BB962C8B-B14F-4D97-AF65-F5344CB8AC3E}">
        <p14:creationId xmlns:p14="http://schemas.microsoft.com/office/powerpoint/2010/main" val="2846196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23</a:t>
            </a:fld>
            <a:endParaRPr lang="en-US" altLang="zh-CN"/>
          </a:p>
        </p:txBody>
      </p:sp>
    </p:spTree>
    <p:extLst>
      <p:ext uri="{BB962C8B-B14F-4D97-AF65-F5344CB8AC3E}">
        <p14:creationId xmlns:p14="http://schemas.microsoft.com/office/powerpoint/2010/main" val="274149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current voting mechanisms</a:t>
            </a:r>
            <a:r>
              <a:rPr lang="en-US" baseline="0" dirty="0" smtClean="0"/>
              <a:t> rely on sequential message based voting that scales linearly with the number of voters. In the example here four votes are submitted sequentially. For binary voting, each vote consists of a PHY header a MAC header and a 1-bit vote. </a:t>
            </a:r>
          </a:p>
          <a:p>
            <a:endParaRPr lang="en-US" baseline="0" dirty="0" smtClean="0"/>
          </a:p>
          <a:p>
            <a:r>
              <a:rPr lang="en-US" baseline="0" dirty="0" smtClean="0"/>
              <a:t>For secure voting additional delay overheads are incurred. For instance, a signature may need to be included with every vote to verify the voter identity and the vote integrity. </a:t>
            </a:r>
          </a:p>
          <a:p>
            <a:endParaRPr lang="en-US" baseline="0" dirty="0" smtClean="0"/>
          </a:p>
          <a:p>
            <a:r>
              <a:rPr lang="en-US" baseline="0" dirty="0" smtClean="0"/>
              <a:t>The voting delay is amplified if voters have to contend for channel access. </a:t>
            </a:r>
            <a:endParaRPr lang="en-US" dirty="0"/>
          </a:p>
        </p:txBody>
      </p:sp>
      <p:sp>
        <p:nvSpPr>
          <p:cNvPr id="4" name="Slide Number Placeholder 3"/>
          <p:cNvSpPr>
            <a:spLocks noGrp="1"/>
          </p:cNvSpPr>
          <p:nvPr>
            <p:ph type="sldNum" sz="quarter" idx="10"/>
          </p:nvPr>
        </p:nvSpPr>
        <p:spPr/>
        <p:txBody>
          <a:bodyPr/>
          <a:lstStyle/>
          <a:p>
            <a:fld id="{86DF942D-1F29-A94B-9BDD-C9E3C84BB176}"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259155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developed a PHY-layer voting scheme called</a:t>
            </a:r>
            <a:r>
              <a:rPr lang="en-US" baseline="0" dirty="0" smtClean="0"/>
              <a:t> PHYVOS, which is designed to implement secure voting at far smaller delay. PHYVOS transforms the voting process form a sequential one to a simultaneous one, where all voters cast their votes at the same time.</a:t>
            </a:r>
          </a:p>
          <a:p>
            <a:endParaRPr lang="en-US" baseline="0" dirty="0" smtClean="0"/>
          </a:p>
          <a:p>
            <a:r>
              <a:rPr lang="en-US" baseline="0" dirty="0" smtClean="0"/>
              <a:t>It also eliminates the need for PHY headers, MAC headers and signatures. </a:t>
            </a:r>
          </a:p>
          <a:p>
            <a:endParaRPr lang="en-US" baseline="0" dirty="0" smtClean="0"/>
          </a:p>
          <a:p>
            <a:r>
              <a:rPr lang="en-US" baseline="0" dirty="0" smtClean="0"/>
              <a:t>We have shown the robustness of the voting outcome form external attacks and malicious voters.</a:t>
            </a:r>
            <a:endParaRPr lang="en-US" dirty="0"/>
          </a:p>
        </p:txBody>
      </p:sp>
      <p:sp>
        <p:nvSpPr>
          <p:cNvPr id="4" name="Slide Number Placeholder 3"/>
          <p:cNvSpPr>
            <a:spLocks noGrp="1"/>
          </p:cNvSpPr>
          <p:nvPr>
            <p:ph type="sldNum" sz="quarter" idx="10"/>
          </p:nvPr>
        </p:nvSpPr>
        <p:spPr/>
        <p:txBody>
          <a:bodyPr/>
          <a:lstStyle/>
          <a:p>
            <a:fld id="{86DF942D-1F29-A94B-9BDD-C9E3C84BB176}"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172289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The idea of simultaneous vote casting is as follows. </a:t>
            </a:r>
          </a:p>
          <a:p>
            <a:pPr marL="0" lvl="1">
              <a:defRPr/>
            </a:pPr>
            <a:endParaRPr lang="en-US" sz="2400" dirty="0"/>
          </a:p>
          <a:p>
            <a:pPr marL="0" lvl="1">
              <a:defRPr/>
            </a:pPr>
            <a:r>
              <a:rPr lang="en-US" sz="2400" dirty="0"/>
              <a:t>-       Each voter has two designated subcarriers.</a:t>
            </a:r>
          </a:p>
          <a:p>
            <a:pPr marL="349415" lvl="1" indent="-349415">
              <a:buFontTx/>
              <a:buChar char="-"/>
              <a:defRPr/>
            </a:pPr>
            <a:r>
              <a:rPr lang="en-US" sz="2400" dirty="0"/>
              <a:t>The voter casts a vote </a:t>
            </a:r>
            <a:r>
              <a:rPr lang="en-US" sz="2400" dirty="0" err="1"/>
              <a:t>v_i</a:t>
            </a:r>
            <a:r>
              <a:rPr lang="en-US" sz="2400" dirty="0"/>
              <a:t> by adding energy on one of the two subcarriers (several symbols are used for a single vote). The subcarrier index is selected based on the vote value and a pseudorandom sequence shared between the voter and the fusion center. </a:t>
            </a:r>
          </a:p>
          <a:p>
            <a:pPr marL="349415" lvl="1" indent="-349415">
              <a:buFontTx/>
              <a:buChar char="-"/>
              <a:defRPr/>
            </a:pPr>
            <a:r>
              <a:rPr lang="en-US" sz="2400" dirty="0"/>
              <a:t>The fusion center receives OFDM symbols composed of the OFDM signals of all the voters. It then applies energy detection on each subcarrier, at the </a:t>
            </a:r>
            <a:r>
              <a:rPr lang="en-US" sz="2400" dirty="0" err="1"/>
              <a:t>outtput</a:t>
            </a:r>
            <a:r>
              <a:rPr lang="en-US" sz="2400" dirty="0"/>
              <a:t> of the FFT without demodulating the OFDM symbols received. </a:t>
            </a:r>
          </a:p>
          <a:p>
            <a:pPr marL="349415" lvl="1" indent="-349415">
              <a:buFontTx/>
              <a:buChar char="-"/>
              <a:defRPr/>
            </a:pPr>
            <a:r>
              <a:rPr lang="en-US" sz="2400" dirty="0"/>
              <a:t>The heart of the security of the system lies on the pseudorandom sequence shared between the voter and the FC as well as the fact this it is particularly challenging to erase energy from a channel. </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7</a:t>
            </a:fld>
            <a:endParaRPr lang="en-US" altLang="zh-CN" dirty="0"/>
          </a:p>
        </p:txBody>
      </p:sp>
    </p:spTree>
    <p:extLst>
      <p:ext uri="{BB962C8B-B14F-4D97-AF65-F5344CB8AC3E}">
        <p14:creationId xmlns:p14="http://schemas.microsoft.com/office/powerpoint/2010/main" val="3395025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Exactly what the slides sais. </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solidFill>
                  <a:prstClr val="black"/>
                </a:solidFill>
                <a:latin typeface="Calibri"/>
                <a:ea typeface="宋体"/>
              </a:rPr>
              <a:pPr/>
              <a:t>8</a:t>
            </a:fld>
            <a:endParaRPr lang="en-US" altLang="zh-CN" dirty="0">
              <a:solidFill>
                <a:prstClr val="black"/>
              </a:solidFill>
              <a:latin typeface="Calibri"/>
              <a:ea typeface="宋体"/>
            </a:endParaRPr>
          </a:p>
        </p:txBody>
      </p:sp>
    </p:spTree>
    <p:extLst>
      <p:ext uri="{BB962C8B-B14F-4D97-AF65-F5344CB8AC3E}">
        <p14:creationId xmlns:p14="http://schemas.microsoft.com/office/powerpoint/2010/main" val="339502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In the vote tallying phase the FC computes the voting outcome. </a:t>
            </a:r>
          </a:p>
          <a:p>
            <a:pPr marL="0" lvl="1">
              <a:defRPr/>
            </a:pPr>
            <a:endParaRPr lang="en-US" sz="2400" dirty="0"/>
          </a:p>
          <a:p>
            <a:pPr marL="0" lvl="1">
              <a:defRPr/>
            </a:pPr>
            <a:r>
              <a:rPr lang="en-US" sz="2400" dirty="0"/>
              <a:t>Looking at the design of the OFDM receiver, this is done by measuring symbol energy on each subcarrier after the FFT transform but before demodulation. Then a threshold is applied to detect the subcarriers that contain votes. </a:t>
            </a:r>
          </a:p>
          <a:p>
            <a:pPr marL="0" lvl="1">
              <a:defRPr/>
            </a:pPr>
            <a:endParaRPr lang="en-US" sz="2400" dirty="0"/>
          </a:p>
          <a:p>
            <a:pPr marL="0" lvl="1">
              <a:defRPr/>
            </a:pPr>
            <a:r>
              <a:rPr lang="en-US" sz="2400" dirty="0"/>
              <a:t>The subcarrier indexes are XORED with the secret PRNG sequence of each voter to extract the actual vote. This process is repeated for several symbols.</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9</a:t>
            </a:fld>
            <a:endParaRPr lang="en-US" altLang="zh-CN" dirty="0"/>
          </a:p>
        </p:txBody>
      </p:sp>
    </p:spTree>
    <p:extLst>
      <p:ext uri="{BB962C8B-B14F-4D97-AF65-F5344CB8AC3E}">
        <p14:creationId xmlns:p14="http://schemas.microsoft.com/office/powerpoint/2010/main" val="3395025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lvl="1">
              <a:defRPr/>
            </a:pPr>
            <a:endParaRPr lang="en-US" sz="2400" kern="1200" baseline="0" dirty="0" smtClean="0">
              <a:solidFill>
                <a:schemeClr val="tx1"/>
              </a:solidFill>
              <a:latin typeface="+mn-lt"/>
              <a:ea typeface="ＭＳ Ｐゴシック" charset="0"/>
              <a:cs typeface="+mn-cs"/>
            </a:endParaRPr>
          </a:p>
          <a:p>
            <a:pPr marL="0" lvl="1">
              <a:defRPr/>
            </a:pPr>
            <a:r>
              <a:rPr lang="en-US" sz="2400" kern="1200" baseline="0" dirty="0" smtClean="0">
                <a:solidFill>
                  <a:schemeClr val="tx1"/>
                </a:solidFill>
                <a:latin typeface="+mn-lt"/>
                <a:ea typeface="ＭＳ Ｐゴシック" charset="0"/>
                <a:cs typeface="+mn-cs"/>
              </a:rPr>
              <a:t>-&gt; A mobile distributed storage system consists of a community of mobile devices that are capable of storing data.</a:t>
            </a:r>
          </a:p>
          <a:p>
            <a:pPr marL="0" lvl="1">
              <a:defRPr/>
            </a:pPr>
            <a:r>
              <a:rPr lang="en-US" sz="2400" kern="1200" baseline="0" dirty="0" smtClean="0">
                <a:solidFill>
                  <a:schemeClr val="tx1"/>
                </a:solidFill>
                <a:latin typeface="+mn-lt"/>
                <a:ea typeface="ＭＳ Ｐゴシック" charset="0"/>
                <a:cs typeface="+mn-cs"/>
              </a:rPr>
              <a:t>-&gt; A File F is stored within a geographically limited area A</a:t>
            </a:r>
          </a:p>
          <a:p>
            <a:pPr marL="0" lvl="1">
              <a:defRPr/>
            </a:pPr>
            <a:r>
              <a:rPr lang="en-US" sz="2400" kern="1200" baseline="0" dirty="0" smtClean="0">
                <a:solidFill>
                  <a:schemeClr val="tx1"/>
                </a:solidFill>
                <a:latin typeface="+mn-lt"/>
                <a:ea typeface="ＭＳ Ｐゴシック" charset="0"/>
                <a:cs typeface="+mn-cs"/>
              </a:rPr>
              <a:t>-&gt; The user downloads data  from the community devices rather than from the infrastructure network.</a:t>
            </a:r>
          </a:p>
          <a:p>
            <a:pPr marL="0" lvl="1">
              <a:defRPr/>
            </a:pPr>
            <a:r>
              <a:rPr lang="en-US" sz="2400" kern="1200" baseline="0" dirty="0" smtClean="0">
                <a:solidFill>
                  <a:schemeClr val="tx1"/>
                </a:solidFill>
                <a:latin typeface="+mn-lt"/>
                <a:ea typeface="ＭＳ Ｐゴシック" charset="0"/>
                <a:cs typeface="+mn-cs"/>
              </a:rPr>
              <a:t>-&gt; Thus, it eases the traffic on the infrastructure network.</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pPr/>
              <a:t>10</a:t>
            </a:fld>
            <a:endParaRPr lang="en-US" altLang="zh-CN" dirty="0"/>
          </a:p>
        </p:txBody>
      </p:sp>
    </p:spTree>
    <p:extLst>
      <p:ext uri="{BB962C8B-B14F-4D97-AF65-F5344CB8AC3E}">
        <p14:creationId xmlns:p14="http://schemas.microsoft.com/office/powerpoint/2010/main" val="3395025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To modify a single vote, the adversary can add energy to a channel to indicate a different vote. Take for example an adversary attacking a voter that is assigned subcarriers f1 and f2. Because the voter varies the channel he uses for casting a symbol vote based on </a:t>
            </a:r>
            <a:r>
              <a:rPr lang="en-US" sz="2400" dirty="0" err="1"/>
              <a:t>Ri</a:t>
            </a:r>
            <a:r>
              <a:rPr lang="en-US" sz="2400" dirty="0"/>
              <a:t>, the adversary has to guess which subcarrier to use to convey a particular vote value.</a:t>
            </a:r>
          </a:p>
          <a:p>
            <a:pPr marL="0" lvl="1">
              <a:defRPr/>
            </a:pPr>
            <a:endParaRPr lang="en-US" sz="2400" dirty="0"/>
          </a:p>
          <a:p>
            <a:pPr marL="0" lvl="1">
              <a:defRPr/>
            </a:pPr>
            <a:r>
              <a:rPr lang="en-US" sz="2400" dirty="0"/>
              <a:t>As this is a random guess, for some slots he conflicts with the casted vote and with some he reinforces the vote. </a:t>
            </a:r>
          </a:p>
          <a:p>
            <a:pPr marL="0" lvl="1">
              <a:defRPr/>
            </a:pPr>
            <a:endParaRPr lang="en-US" sz="2400" dirty="0"/>
          </a:p>
          <a:p>
            <a:pPr marL="0" lvl="1">
              <a:defRPr/>
            </a:pPr>
            <a:r>
              <a:rPr lang="en-US" sz="2400" dirty="0"/>
              <a:t>Note that it is very hard for the adversary to systematically erase energy from a channel. The transmitted symbol is not known ahead of time, and the channel between the voter and the FC cannot be easily measured from another location. </a:t>
            </a:r>
          </a:p>
          <a:p>
            <a:pPr marL="0" lvl="1">
              <a:defRPr/>
            </a:pPr>
            <a:endParaRPr lang="en-US" sz="2400" dirty="0"/>
          </a:p>
          <a:p>
            <a:pPr marL="0" lvl="1">
              <a:defRPr/>
            </a:pPr>
            <a:r>
              <a:rPr lang="en-US" sz="2400" dirty="0"/>
              <a:t>So at best, the adversary can hope to nullify a vote, which happens with probability 0.5^l. This is just l successes over l Bernoulli trials. So by increasing the number of symbol votes that constitutes a vote, we can drive the probability of vote nullification at any value, </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solidFill>
                  <a:prstClr val="black"/>
                </a:solidFill>
                <a:latin typeface="Calibri"/>
                <a:ea typeface="宋体"/>
              </a:rPr>
              <a:pPr/>
              <a:t>11</a:t>
            </a:fld>
            <a:endParaRPr lang="en-US" altLang="zh-CN" dirty="0">
              <a:solidFill>
                <a:prstClr val="black"/>
              </a:solidFill>
              <a:latin typeface="Calibri"/>
              <a:ea typeface="宋体"/>
            </a:endParaRPr>
          </a:p>
        </p:txBody>
      </p:sp>
    </p:spTree>
    <p:extLst>
      <p:ext uri="{BB962C8B-B14F-4D97-AF65-F5344CB8AC3E}">
        <p14:creationId xmlns:p14="http://schemas.microsoft.com/office/powerpoint/2010/main" val="3395025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a:defRPr/>
            </a:pPr>
            <a:r>
              <a:rPr lang="en-US" sz="2400" dirty="0"/>
              <a:t>Using the vote nullification probability, we can compute the probability of modifying the vote outcome for the secret and open vote models, which is expressed by the following two propositions.</a:t>
            </a:r>
          </a:p>
          <a:p>
            <a:pPr marL="0" lvl="1">
              <a:defRPr/>
            </a:pPr>
            <a:endParaRPr lang="en-US" sz="2400" dirty="0"/>
          </a:p>
          <a:p>
            <a:pPr marL="0" lvl="1">
              <a:defRPr/>
            </a:pPr>
            <a:r>
              <a:rPr lang="en-US" sz="2400" dirty="0"/>
              <a:t>In the calculation of these probability, we have assumed M voters, a vote decision threshold of gamma, a  margin mu (number of positive votes over gamma),  and the number of votes attacked by the adversary (delta)</a:t>
            </a:r>
          </a:p>
        </p:txBody>
      </p:sp>
      <p:sp>
        <p:nvSpPr>
          <p:cNvPr id="4" name="Slide Number Placeholder 3"/>
          <p:cNvSpPr>
            <a:spLocks noGrp="1"/>
          </p:cNvSpPr>
          <p:nvPr>
            <p:ph type="sldNum" sz="quarter" idx="10"/>
          </p:nvPr>
        </p:nvSpPr>
        <p:spPr/>
        <p:txBody>
          <a:bodyPr/>
          <a:lstStyle/>
          <a:p>
            <a:fld id="{1692DD15-AB72-B443-890B-9F682D2FAD29}" type="slidenum">
              <a:rPr lang="en-US" altLang="zh-CN" smtClean="0">
                <a:solidFill>
                  <a:prstClr val="black"/>
                </a:solidFill>
                <a:latin typeface="Calibri"/>
                <a:ea typeface="宋体"/>
              </a:rPr>
              <a:pPr/>
              <a:t>12</a:t>
            </a:fld>
            <a:endParaRPr lang="en-US" altLang="zh-CN" dirty="0">
              <a:solidFill>
                <a:prstClr val="black"/>
              </a:solidFill>
              <a:latin typeface="Calibri"/>
              <a:ea typeface="宋体"/>
            </a:endParaRPr>
          </a:p>
        </p:txBody>
      </p:sp>
    </p:spTree>
    <p:extLst>
      <p:ext uri="{BB962C8B-B14F-4D97-AF65-F5344CB8AC3E}">
        <p14:creationId xmlns:p14="http://schemas.microsoft.com/office/powerpoint/2010/main" val="339502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CF1033-D094-0C4A-8B57-755AE8EC8187}" type="datetime1">
              <a:rPr lang="en-US" altLang="zh-CN" smtClean="0"/>
              <a:t>9/29/15</a:t>
            </a:fld>
            <a:endParaRPr lang="en-US" altLang="zh-CN" dirty="0"/>
          </a:p>
        </p:txBody>
      </p:sp>
      <p:sp>
        <p:nvSpPr>
          <p:cNvPr id="5" name="Footer Placeholder 4"/>
          <p:cNvSpPr>
            <a:spLocks noGrp="1"/>
          </p:cNvSpPr>
          <p:nvPr>
            <p:ph type="ftr" sz="quarter" idx="11"/>
          </p:nvPr>
        </p:nvSpPr>
        <p:spPr/>
        <p:txBody>
          <a:bodyPr/>
          <a:lstStyle/>
          <a:p>
            <a:pPr>
              <a:defRPr/>
            </a:pPr>
            <a:r>
              <a:rPr lang="en-IN" smtClean="0"/>
              <a:t>Department of ECE, University of Arizona</a:t>
            </a:r>
            <a:endParaRPr lang="en-US" dirty="0"/>
          </a:p>
        </p:txBody>
      </p:sp>
      <p:sp>
        <p:nvSpPr>
          <p:cNvPr id="6" name="Slide Number Placeholder 5"/>
          <p:cNvSpPr>
            <a:spLocks noGrp="1"/>
          </p:cNvSpPr>
          <p:nvPr>
            <p:ph type="sldNum" sz="quarter" idx="12"/>
          </p:nvPr>
        </p:nvSpPr>
        <p:spPr/>
        <p:txBody>
          <a:bodyPr/>
          <a:lstStyle/>
          <a:p>
            <a:fld id="{89ABC9A4-6FF9-DD4E-9EEB-42107B199D2C}" type="slidenum">
              <a:rPr lang="en-US" altLang="zh-CN" smtClean="0"/>
              <a:pPr/>
              <a:t>‹#›</a:t>
            </a:fld>
            <a:endParaRPr lang="en-US" altLang="zh-CN"/>
          </a:p>
        </p:txBody>
      </p:sp>
    </p:spTree>
    <p:extLst>
      <p:ext uri="{BB962C8B-B14F-4D97-AF65-F5344CB8AC3E}">
        <p14:creationId xmlns:p14="http://schemas.microsoft.com/office/powerpoint/2010/main" val="368197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05558-8E70-5648-8329-B457C38B1210}" type="datetime1">
              <a:rPr lang="en-US" altLang="zh-CN" smtClean="0"/>
              <a:t>9/29/15</a:t>
            </a:fld>
            <a:endParaRPr lang="en-US" altLang="zh-CN" dirty="0"/>
          </a:p>
        </p:txBody>
      </p:sp>
      <p:sp>
        <p:nvSpPr>
          <p:cNvPr id="5" name="Footer Placeholder 4"/>
          <p:cNvSpPr>
            <a:spLocks noGrp="1"/>
          </p:cNvSpPr>
          <p:nvPr>
            <p:ph type="ftr" sz="quarter" idx="11"/>
          </p:nvPr>
        </p:nvSpPr>
        <p:spPr/>
        <p:txBody>
          <a:bodyPr/>
          <a:lstStyle/>
          <a:p>
            <a:pPr>
              <a:defRPr/>
            </a:pPr>
            <a:r>
              <a:rPr lang="en-IN" smtClean="0"/>
              <a:t>Department of ECE, University of Arizona</a:t>
            </a:r>
            <a:endParaRPr lang="en-US"/>
          </a:p>
        </p:txBody>
      </p:sp>
      <p:sp>
        <p:nvSpPr>
          <p:cNvPr id="6" name="Slide Number Placeholder 5"/>
          <p:cNvSpPr>
            <a:spLocks noGrp="1"/>
          </p:cNvSpPr>
          <p:nvPr>
            <p:ph type="sldNum" sz="quarter" idx="12"/>
          </p:nvPr>
        </p:nvSpPr>
        <p:spPr/>
        <p:txBody>
          <a:bodyPr/>
          <a:lstStyle/>
          <a:p>
            <a:fld id="{3E32B3EA-EF49-4D4F-93E0-0E466317044D}" type="slidenum">
              <a:rPr lang="en-US" altLang="zh-CN" smtClean="0"/>
              <a:pPr/>
              <a:t>‹#›</a:t>
            </a:fld>
            <a:endParaRPr lang="en-US" altLang="zh-CN"/>
          </a:p>
        </p:txBody>
      </p:sp>
    </p:spTree>
    <p:extLst>
      <p:ext uri="{BB962C8B-B14F-4D97-AF65-F5344CB8AC3E}">
        <p14:creationId xmlns:p14="http://schemas.microsoft.com/office/powerpoint/2010/main" val="108915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0DA4B23-3BA4-714A-BDA8-53A48231506A}" type="datetime1">
              <a:rPr lang="en-US" altLang="zh-CN" smtClean="0"/>
              <a:t>9/29/15</a:t>
            </a:fld>
            <a:endParaRPr lang="en-US" altLang="zh-CN" dirty="0"/>
          </a:p>
        </p:txBody>
      </p:sp>
      <p:sp>
        <p:nvSpPr>
          <p:cNvPr id="5" name="Footer Placeholder 4"/>
          <p:cNvSpPr>
            <a:spLocks noGrp="1"/>
          </p:cNvSpPr>
          <p:nvPr>
            <p:ph type="ftr" sz="quarter" idx="11"/>
          </p:nvPr>
        </p:nvSpPr>
        <p:spPr/>
        <p:txBody>
          <a:bodyPr/>
          <a:lstStyle/>
          <a:p>
            <a:pPr>
              <a:defRPr/>
            </a:pPr>
            <a:r>
              <a:rPr lang="en-IN" smtClean="0"/>
              <a:t>Department of ECE, University of Arizona</a:t>
            </a:r>
            <a:endParaRPr lang="en-US"/>
          </a:p>
        </p:txBody>
      </p:sp>
      <p:sp>
        <p:nvSpPr>
          <p:cNvPr id="6" name="Slide Number Placeholder 5"/>
          <p:cNvSpPr>
            <a:spLocks noGrp="1"/>
          </p:cNvSpPr>
          <p:nvPr>
            <p:ph type="sldNum" sz="quarter" idx="12"/>
          </p:nvPr>
        </p:nvSpPr>
        <p:spPr/>
        <p:txBody>
          <a:bodyPr/>
          <a:lstStyle/>
          <a:p>
            <a:fld id="{B5C87F71-D00F-2F46-B94D-C6B42B10F7EA}" type="slidenum">
              <a:rPr lang="en-US" altLang="zh-CN" smtClean="0"/>
              <a:pPr/>
              <a:t>‹#›</a:t>
            </a:fld>
            <a:endParaRPr lang="en-US" altLang="zh-CN"/>
          </a:p>
        </p:txBody>
      </p:sp>
    </p:spTree>
    <p:extLst>
      <p:ext uri="{BB962C8B-B14F-4D97-AF65-F5344CB8AC3E}">
        <p14:creationId xmlns:p14="http://schemas.microsoft.com/office/powerpoint/2010/main" val="1810449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5E4B0-1F89-564B-A38B-4B81E1BA3D0C}"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9ABC9A4-6FF9-DD4E-9EEB-42107B199D2C}"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909816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5162"/>
          </a:xfrm>
        </p:spPr>
        <p:txBody>
          <a:bodyPr>
            <a:normAutofit/>
          </a:bodyPr>
          <a:lstStyle>
            <a:lvl1pPr algn="ctr">
              <a:defRPr sz="320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839200" cy="5334000"/>
          </a:xfrm>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70DBEF9-F046-B84B-9EE7-CA66F5695DE2}"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572369644"/>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32454C-376D-4342-AB3F-7194FE0086B6}"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F3EEA8F-3D76-E646-BCFF-05A79630BFF6}"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338529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8D0EE-E7EB-A34D-8727-E90C77D1032A}" type="datetime1">
              <a:rPr lang="en-US" altLang="zh-CN" smtClean="0">
                <a:solidFill>
                  <a:prstClr val="black">
                    <a:tint val="75000"/>
                  </a:prstClr>
                </a:solidFill>
                <a:latin typeface="Calibri"/>
                <a:ea typeface="宋体"/>
              </a:rPr>
              <a:t>9/29/15</a:t>
            </a:fld>
            <a:endParaRPr lang="en-US" altLang="zh-CN">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3A4ABC5E-6660-C84F-9073-05BCA75615C1}"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95163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938BE8-4800-5945-9ADD-10ED4779D4B3}"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8" name="Footer Placeholder 7"/>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338BEF6-7639-C940-875C-657FB4F610CF}"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583516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EF992A-04ED-BA4C-B10B-4D6415E300EE}"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4" name="Footer Placeholder 3"/>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C3667BD-2CD6-494A-9506-70AF20CA39E5}"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2972946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71BC6-8C7A-144D-8392-41A32F03FADB}"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3" name="Footer Placeholder 2"/>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72FB711-6CED-1E4E-A2B0-3A1B6DD8353D}"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2740565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AB7BD-A751-3C48-B62B-32F5E5EDE842}"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F37B263-1E97-944E-82A8-BC10DF0CA342}"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25631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5162"/>
          </a:xfrm>
        </p:spPr>
        <p:txBody>
          <a:bodyPr>
            <a:normAutofit/>
          </a:bodyPr>
          <a:lstStyle>
            <a:lvl1pPr algn="ctr">
              <a:defRPr sz="320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839200" cy="5334000"/>
          </a:xfrm>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7A2785A-1815-8442-982E-A45944396B65}" type="datetime1">
              <a:rPr lang="en-US" altLang="zh-CN" smtClean="0"/>
              <a:t>9/29/15</a:t>
            </a:fld>
            <a:endParaRPr lang="en-US" altLang="zh-CN" dirty="0"/>
          </a:p>
        </p:txBody>
      </p:sp>
      <p:sp>
        <p:nvSpPr>
          <p:cNvPr id="5" name="Footer Placeholder 4"/>
          <p:cNvSpPr>
            <a:spLocks noGrp="1"/>
          </p:cNvSpPr>
          <p:nvPr>
            <p:ph type="ftr" sz="quarter" idx="11"/>
          </p:nvPr>
        </p:nvSpPr>
        <p:spPr/>
        <p:txBody>
          <a:bodyPr/>
          <a:lstStyle/>
          <a:p>
            <a:pPr>
              <a:defRPr/>
            </a:pPr>
            <a:r>
              <a:rPr lang="en-IN" smtClean="0"/>
              <a:t>Department of ECE, University of Arizona</a:t>
            </a:r>
            <a:endParaRPr lang="en-US"/>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a:t>
            </a:fld>
            <a:endParaRPr lang="en-US" altLang="zh-CN"/>
          </a:p>
        </p:txBody>
      </p:sp>
    </p:spTree>
    <p:extLst>
      <p:ext uri="{BB962C8B-B14F-4D97-AF65-F5344CB8AC3E}">
        <p14:creationId xmlns:p14="http://schemas.microsoft.com/office/powerpoint/2010/main" val="2609865766"/>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5BC22-3498-D742-8DED-15A445E06439}"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BC87058-E2EE-934E-B168-4648BA48F1AC}"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887805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96F0C-0E26-004D-AE5B-25B6E14E21ED}"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E32B3EA-EF49-4D4F-93E0-0E466317044D}"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130640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144DDB7-9409-AA47-B6EB-94133525C34B}"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5C87F71-D00F-2F46-B94D-C6B42B10F7EA}"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9015026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289BB-C7BD-634A-990D-18C2B1AE66F6}"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9ABC9A4-6FF9-DD4E-9EEB-42107B199D2C}"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2990202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65162"/>
          </a:xfrm>
        </p:spPr>
        <p:txBody>
          <a:bodyPr>
            <a:normAutofit/>
          </a:bodyPr>
          <a:lstStyle>
            <a:lvl1pPr algn="ctr">
              <a:defRPr sz="3200">
                <a:solidFill>
                  <a:srgbClr val="0000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839200" cy="5334000"/>
          </a:xfrm>
        </p:spPr>
        <p:txBody>
          <a:bodyPr/>
          <a:lstStyle>
            <a:lvl1pPr>
              <a:defRPr sz="2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4050C9E-E67E-6549-A706-98FA56170B25}"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300464679"/>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56076-2B0F-224E-828F-B700200DE76C}"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0F3EEA8F-3D76-E646-BCFF-05A79630BFF6}"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230613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61D69F-28D6-534D-9E62-7657AE116EA6}" type="datetime1">
              <a:rPr lang="en-US" altLang="zh-CN" smtClean="0">
                <a:solidFill>
                  <a:prstClr val="black">
                    <a:tint val="75000"/>
                  </a:prstClr>
                </a:solidFill>
                <a:latin typeface="Calibri"/>
                <a:ea typeface="宋体"/>
              </a:rPr>
              <a:t>9/29/15</a:t>
            </a:fld>
            <a:endParaRPr lang="en-US" altLang="zh-CN">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3A4ABC5E-6660-C84F-9073-05BCA75615C1}"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3322241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E4FC4-7923-7643-ABCF-7A6F2F869F3C}"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8" name="Footer Placeholder 7"/>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338BEF6-7639-C940-875C-657FB4F610CF}"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714339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C7D4F-58FC-5B49-B3CD-9F07305FA014}"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4" name="Footer Placeholder 3"/>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C3667BD-2CD6-494A-9506-70AF20CA39E5}"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004930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0DCFF-2E82-E448-AE27-689F87F079AA}"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3" name="Footer Placeholder 2"/>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72FB711-6CED-1E4E-A2B0-3A1B6DD8353D}"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207654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008E1E-4359-674D-9A96-4F2546B6673D}" type="datetime1">
              <a:rPr lang="en-US" altLang="zh-CN" smtClean="0"/>
              <a:t>9/29/15</a:t>
            </a:fld>
            <a:endParaRPr lang="en-US" altLang="zh-CN" dirty="0"/>
          </a:p>
        </p:txBody>
      </p:sp>
      <p:sp>
        <p:nvSpPr>
          <p:cNvPr id="5" name="Footer Placeholder 4"/>
          <p:cNvSpPr>
            <a:spLocks noGrp="1"/>
          </p:cNvSpPr>
          <p:nvPr>
            <p:ph type="ftr" sz="quarter" idx="11"/>
          </p:nvPr>
        </p:nvSpPr>
        <p:spPr/>
        <p:txBody>
          <a:bodyPr/>
          <a:lstStyle/>
          <a:p>
            <a:pPr>
              <a:defRPr/>
            </a:pPr>
            <a:r>
              <a:rPr lang="en-IN" smtClean="0"/>
              <a:t>Department of ECE, University of Arizona</a:t>
            </a:r>
            <a:endParaRPr lang="en-US"/>
          </a:p>
        </p:txBody>
      </p:sp>
      <p:sp>
        <p:nvSpPr>
          <p:cNvPr id="6" name="Slide Number Placeholder 5"/>
          <p:cNvSpPr>
            <a:spLocks noGrp="1"/>
          </p:cNvSpPr>
          <p:nvPr>
            <p:ph type="sldNum" sz="quarter" idx="12"/>
          </p:nvPr>
        </p:nvSpPr>
        <p:spPr/>
        <p:txBody>
          <a:bodyPr/>
          <a:lstStyle/>
          <a:p>
            <a:fld id="{0F3EEA8F-3D76-E646-BCFF-05A79630BFF6}" type="slidenum">
              <a:rPr lang="en-US" altLang="zh-CN" smtClean="0"/>
              <a:pPr/>
              <a:t>‹#›</a:t>
            </a:fld>
            <a:endParaRPr lang="en-US" altLang="zh-CN"/>
          </a:p>
        </p:txBody>
      </p:sp>
    </p:spTree>
    <p:extLst>
      <p:ext uri="{BB962C8B-B14F-4D97-AF65-F5344CB8AC3E}">
        <p14:creationId xmlns:p14="http://schemas.microsoft.com/office/powerpoint/2010/main" val="19896718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AF66D-F703-F143-9F9B-BDF86D52D955}"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1F37B263-1E97-944E-82A8-BC10DF0CA342}"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08948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5703D-3F74-4D40-9A90-2236998DA35B}"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 name="Footer Placeholder 5"/>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BC87058-E2EE-934E-B168-4648BA48F1AC}"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4007198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6A2FB-1470-954F-8475-F8BB7C847323}"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3E32B3EA-EF49-4D4F-93E0-0E466317044D}"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37617869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B97BBB7-0240-4946-B95B-A85493226DAB}"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5" name="Footer Placeholder 4"/>
          <p:cNvSpPr>
            <a:spLocks noGrp="1"/>
          </p:cNvSpPr>
          <p:nvPr>
            <p:ph type="ftr" sz="quarter" idx="11"/>
          </p:nvPr>
        </p:nvSpPr>
        <p:spPr/>
        <p:txBody>
          <a:bodyPr/>
          <a:lstStyle/>
          <a:p>
            <a:pPr>
              <a:defRPr/>
            </a:pPr>
            <a:r>
              <a:rPr lang="en-IN" smtClean="0">
                <a:solidFill>
                  <a:prstClr val="black">
                    <a:tint val="75000"/>
                  </a:prstClr>
                </a:solidFill>
                <a:latin typeface="Calibri"/>
              </a:rPr>
              <a:t>Department of ECE, University of Arizona</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5C87F71-D00F-2F46-B94D-C6B42B10F7EA}" type="slidenum">
              <a:rPr lang="en-US" altLang="zh-CN" smtClean="0">
                <a:solidFill>
                  <a:prstClr val="black">
                    <a:tint val="75000"/>
                  </a:prstClr>
                </a:solidFill>
                <a:latin typeface="Calibri"/>
                <a:ea typeface="宋体"/>
              </a:rPr>
              <a:pPr/>
              <a:t>‹#›</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183893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15E9C-5DAB-9F4C-AB17-DA383B79163D}" type="datetime1">
              <a:rPr lang="en-US" altLang="zh-CN" smtClean="0"/>
              <a:t>9/29/15</a:t>
            </a:fld>
            <a:endParaRPr lang="en-US" altLang="zh-CN"/>
          </a:p>
        </p:txBody>
      </p:sp>
      <p:sp>
        <p:nvSpPr>
          <p:cNvPr id="6" name="Footer Placeholder 5"/>
          <p:cNvSpPr>
            <a:spLocks noGrp="1"/>
          </p:cNvSpPr>
          <p:nvPr>
            <p:ph type="ftr" sz="quarter" idx="11"/>
          </p:nvPr>
        </p:nvSpPr>
        <p:spPr/>
        <p:txBody>
          <a:bodyPr/>
          <a:lstStyle/>
          <a:p>
            <a:pPr>
              <a:defRPr/>
            </a:pPr>
            <a:r>
              <a:rPr lang="en-IN" smtClean="0"/>
              <a:t>Department of ECE, University of Arizona</a:t>
            </a:r>
            <a:endParaRPr lang="en-US"/>
          </a:p>
        </p:txBody>
      </p:sp>
      <p:sp>
        <p:nvSpPr>
          <p:cNvPr id="7" name="Slide Number Placeholder 6"/>
          <p:cNvSpPr>
            <a:spLocks noGrp="1"/>
          </p:cNvSpPr>
          <p:nvPr>
            <p:ph type="sldNum" sz="quarter" idx="12"/>
          </p:nvPr>
        </p:nvSpPr>
        <p:spPr/>
        <p:txBody>
          <a:bodyPr/>
          <a:lstStyle/>
          <a:p>
            <a:fld id="{3A4ABC5E-6660-C84F-9073-05BCA75615C1}" type="slidenum">
              <a:rPr lang="en-US" altLang="zh-CN" smtClean="0"/>
              <a:pPr/>
              <a:t>‹#›</a:t>
            </a:fld>
            <a:endParaRPr lang="en-US" altLang="zh-CN"/>
          </a:p>
        </p:txBody>
      </p:sp>
    </p:spTree>
    <p:extLst>
      <p:ext uri="{BB962C8B-B14F-4D97-AF65-F5344CB8AC3E}">
        <p14:creationId xmlns:p14="http://schemas.microsoft.com/office/powerpoint/2010/main" val="3357026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7938BA-89A7-A841-9D7A-2090B3A4C3E8}" type="datetime1">
              <a:rPr lang="en-US" altLang="zh-CN" smtClean="0"/>
              <a:t>9/29/15</a:t>
            </a:fld>
            <a:endParaRPr lang="en-US" altLang="zh-CN" dirty="0"/>
          </a:p>
        </p:txBody>
      </p:sp>
      <p:sp>
        <p:nvSpPr>
          <p:cNvPr id="8" name="Footer Placeholder 7"/>
          <p:cNvSpPr>
            <a:spLocks noGrp="1"/>
          </p:cNvSpPr>
          <p:nvPr>
            <p:ph type="ftr" sz="quarter" idx="11"/>
          </p:nvPr>
        </p:nvSpPr>
        <p:spPr/>
        <p:txBody>
          <a:bodyPr/>
          <a:lstStyle/>
          <a:p>
            <a:pPr>
              <a:defRPr/>
            </a:pPr>
            <a:r>
              <a:rPr lang="en-IN" smtClean="0"/>
              <a:t>Department of ECE, University of Arizona</a:t>
            </a:r>
            <a:endParaRPr lang="en-US"/>
          </a:p>
        </p:txBody>
      </p:sp>
      <p:sp>
        <p:nvSpPr>
          <p:cNvPr id="9" name="Slide Number Placeholder 8"/>
          <p:cNvSpPr>
            <a:spLocks noGrp="1"/>
          </p:cNvSpPr>
          <p:nvPr>
            <p:ph type="sldNum" sz="quarter" idx="12"/>
          </p:nvPr>
        </p:nvSpPr>
        <p:spPr/>
        <p:txBody>
          <a:bodyPr/>
          <a:lstStyle/>
          <a:p>
            <a:fld id="{5338BEF6-7639-C940-875C-657FB4F610CF}" type="slidenum">
              <a:rPr lang="en-US" altLang="zh-CN" smtClean="0"/>
              <a:pPr/>
              <a:t>‹#›</a:t>
            </a:fld>
            <a:endParaRPr lang="en-US" altLang="zh-CN"/>
          </a:p>
        </p:txBody>
      </p:sp>
    </p:spTree>
    <p:extLst>
      <p:ext uri="{BB962C8B-B14F-4D97-AF65-F5344CB8AC3E}">
        <p14:creationId xmlns:p14="http://schemas.microsoft.com/office/powerpoint/2010/main" val="1900654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5FC928-0FAD-4243-9FAF-1010FBD33E10}" type="datetime1">
              <a:rPr lang="en-US" altLang="zh-CN" smtClean="0"/>
              <a:t>9/29/15</a:t>
            </a:fld>
            <a:endParaRPr lang="en-US" altLang="zh-CN" dirty="0"/>
          </a:p>
        </p:txBody>
      </p:sp>
      <p:sp>
        <p:nvSpPr>
          <p:cNvPr id="4" name="Footer Placeholder 3"/>
          <p:cNvSpPr>
            <a:spLocks noGrp="1"/>
          </p:cNvSpPr>
          <p:nvPr>
            <p:ph type="ftr" sz="quarter" idx="11"/>
          </p:nvPr>
        </p:nvSpPr>
        <p:spPr/>
        <p:txBody>
          <a:bodyPr/>
          <a:lstStyle/>
          <a:p>
            <a:pPr>
              <a:defRPr/>
            </a:pPr>
            <a:r>
              <a:rPr lang="en-IN" smtClean="0"/>
              <a:t>Department of ECE, University of Arizona</a:t>
            </a:r>
            <a:endParaRPr lang="en-US"/>
          </a:p>
        </p:txBody>
      </p:sp>
      <p:sp>
        <p:nvSpPr>
          <p:cNvPr id="5" name="Slide Number Placeholder 4"/>
          <p:cNvSpPr>
            <a:spLocks noGrp="1"/>
          </p:cNvSpPr>
          <p:nvPr>
            <p:ph type="sldNum" sz="quarter" idx="12"/>
          </p:nvPr>
        </p:nvSpPr>
        <p:spPr/>
        <p:txBody>
          <a:bodyPr/>
          <a:lstStyle/>
          <a:p>
            <a:fld id="{2C3667BD-2CD6-494A-9506-70AF20CA39E5}" type="slidenum">
              <a:rPr lang="en-US" altLang="zh-CN" smtClean="0"/>
              <a:pPr/>
              <a:t>‹#›</a:t>
            </a:fld>
            <a:endParaRPr lang="en-US" altLang="zh-CN"/>
          </a:p>
        </p:txBody>
      </p:sp>
    </p:spTree>
    <p:extLst>
      <p:ext uri="{BB962C8B-B14F-4D97-AF65-F5344CB8AC3E}">
        <p14:creationId xmlns:p14="http://schemas.microsoft.com/office/powerpoint/2010/main" val="77054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9482B-3BEB-9D41-A094-6C09003DCD4A}" type="datetime1">
              <a:rPr lang="en-US" altLang="zh-CN" smtClean="0"/>
              <a:t>9/29/15</a:t>
            </a:fld>
            <a:endParaRPr lang="en-US" altLang="zh-CN" dirty="0"/>
          </a:p>
        </p:txBody>
      </p:sp>
      <p:sp>
        <p:nvSpPr>
          <p:cNvPr id="3" name="Footer Placeholder 2"/>
          <p:cNvSpPr>
            <a:spLocks noGrp="1"/>
          </p:cNvSpPr>
          <p:nvPr>
            <p:ph type="ftr" sz="quarter" idx="11"/>
          </p:nvPr>
        </p:nvSpPr>
        <p:spPr/>
        <p:txBody>
          <a:bodyPr/>
          <a:lstStyle/>
          <a:p>
            <a:pPr>
              <a:defRPr/>
            </a:pPr>
            <a:r>
              <a:rPr lang="en-IN" smtClean="0"/>
              <a:t>Department of ECE, University of Arizona</a:t>
            </a:r>
            <a:endParaRPr lang="en-US"/>
          </a:p>
        </p:txBody>
      </p:sp>
      <p:sp>
        <p:nvSpPr>
          <p:cNvPr id="4" name="Slide Number Placeholder 3"/>
          <p:cNvSpPr>
            <a:spLocks noGrp="1"/>
          </p:cNvSpPr>
          <p:nvPr>
            <p:ph type="sldNum" sz="quarter" idx="12"/>
          </p:nvPr>
        </p:nvSpPr>
        <p:spPr/>
        <p:txBody>
          <a:bodyPr/>
          <a:lstStyle/>
          <a:p>
            <a:fld id="{272FB711-6CED-1E4E-A2B0-3A1B6DD8353D}" type="slidenum">
              <a:rPr lang="en-US" altLang="zh-CN" smtClean="0"/>
              <a:pPr/>
              <a:t>‹#›</a:t>
            </a:fld>
            <a:endParaRPr lang="en-US" altLang="zh-CN"/>
          </a:p>
        </p:txBody>
      </p:sp>
    </p:spTree>
    <p:extLst>
      <p:ext uri="{BB962C8B-B14F-4D97-AF65-F5344CB8AC3E}">
        <p14:creationId xmlns:p14="http://schemas.microsoft.com/office/powerpoint/2010/main" val="61041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F69EF5-A4A1-1942-B4A2-3D018E2DAB99}" type="datetime1">
              <a:rPr lang="en-US" altLang="zh-CN" smtClean="0"/>
              <a:t>9/29/15</a:t>
            </a:fld>
            <a:endParaRPr lang="en-US" altLang="zh-CN" dirty="0"/>
          </a:p>
        </p:txBody>
      </p:sp>
      <p:sp>
        <p:nvSpPr>
          <p:cNvPr id="6" name="Footer Placeholder 5"/>
          <p:cNvSpPr>
            <a:spLocks noGrp="1"/>
          </p:cNvSpPr>
          <p:nvPr>
            <p:ph type="ftr" sz="quarter" idx="11"/>
          </p:nvPr>
        </p:nvSpPr>
        <p:spPr/>
        <p:txBody>
          <a:bodyPr/>
          <a:lstStyle/>
          <a:p>
            <a:pPr>
              <a:defRPr/>
            </a:pPr>
            <a:r>
              <a:rPr lang="en-IN" smtClean="0"/>
              <a:t>Department of ECE, University of Arizona</a:t>
            </a:r>
            <a:endParaRPr lang="en-US"/>
          </a:p>
        </p:txBody>
      </p:sp>
      <p:sp>
        <p:nvSpPr>
          <p:cNvPr id="7" name="Slide Number Placeholder 6"/>
          <p:cNvSpPr>
            <a:spLocks noGrp="1"/>
          </p:cNvSpPr>
          <p:nvPr>
            <p:ph type="sldNum" sz="quarter" idx="12"/>
          </p:nvPr>
        </p:nvSpPr>
        <p:spPr/>
        <p:txBody>
          <a:bodyPr/>
          <a:lstStyle/>
          <a:p>
            <a:fld id="{1F37B263-1E97-944E-82A8-BC10DF0CA342}" type="slidenum">
              <a:rPr lang="en-US" altLang="zh-CN" smtClean="0"/>
              <a:pPr/>
              <a:t>‹#›</a:t>
            </a:fld>
            <a:endParaRPr lang="en-US" altLang="zh-CN"/>
          </a:p>
        </p:txBody>
      </p:sp>
    </p:spTree>
    <p:extLst>
      <p:ext uri="{BB962C8B-B14F-4D97-AF65-F5344CB8AC3E}">
        <p14:creationId xmlns:p14="http://schemas.microsoft.com/office/powerpoint/2010/main" val="158439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C7A8E1-7E18-F240-8FCB-6B71BE4C5E4A}" type="datetime1">
              <a:rPr lang="en-US" altLang="zh-CN" smtClean="0"/>
              <a:t>9/29/15</a:t>
            </a:fld>
            <a:endParaRPr lang="en-US" altLang="zh-CN" dirty="0"/>
          </a:p>
        </p:txBody>
      </p:sp>
      <p:sp>
        <p:nvSpPr>
          <p:cNvPr id="6" name="Footer Placeholder 5"/>
          <p:cNvSpPr>
            <a:spLocks noGrp="1"/>
          </p:cNvSpPr>
          <p:nvPr>
            <p:ph type="ftr" sz="quarter" idx="11"/>
          </p:nvPr>
        </p:nvSpPr>
        <p:spPr/>
        <p:txBody>
          <a:bodyPr/>
          <a:lstStyle/>
          <a:p>
            <a:pPr>
              <a:defRPr/>
            </a:pPr>
            <a:r>
              <a:rPr lang="en-IN" smtClean="0"/>
              <a:t>Department of ECE, University of Arizona</a:t>
            </a:r>
            <a:endParaRPr lang="en-US"/>
          </a:p>
        </p:txBody>
      </p:sp>
      <p:sp>
        <p:nvSpPr>
          <p:cNvPr id="7" name="Slide Number Placeholder 6"/>
          <p:cNvSpPr>
            <a:spLocks noGrp="1"/>
          </p:cNvSpPr>
          <p:nvPr>
            <p:ph type="sldNum" sz="quarter" idx="12"/>
          </p:nvPr>
        </p:nvSpPr>
        <p:spPr/>
        <p:txBody>
          <a:bodyPr/>
          <a:lstStyle/>
          <a:p>
            <a:fld id="{BBC87058-E2EE-934E-B168-4648BA48F1AC}" type="slidenum">
              <a:rPr lang="en-US" altLang="zh-CN" smtClean="0"/>
              <a:pPr/>
              <a:t>‹#›</a:t>
            </a:fld>
            <a:endParaRPr lang="en-US" altLang="zh-CN"/>
          </a:p>
        </p:txBody>
      </p:sp>
    </p:spTree>
    <p:extLst>
      <p:ext uri="{BB962C8B-B14F-4D97-AF65-F5344CB8AC3E}">
        <p14:creationId xmlns:p14="http://schemas.microsoft.com/office/powerpoint/2010/main" val="35677582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0638"/>
            <a:ext cx="9144000" cy="665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990600"/>
            <a:ext cx="91440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D6507-445E-E14C-AF33-7CC4B073EC50}" type="datetime1">
              <a:rPr lang="en-US" altLang="zh-CN" smtClean="0"/>
              <a:t>9/29/15</a:t>
            </a:fld>
            <a:endParaRPr lang="en-US" altLang="zh-CN" dirty="0"/>
          </a:p>
        </p:txBody>
      </p:sp>
      <p:sp>
        <p:nvSpPr>
          <p:cNvPr id="5" name="Footer Placeholder 4"/>
          <p:cNvSpPr>
            <a:spLocks noGrp="1"/>
          </p:cNvSpPr>
          <p:nvPr>
            <p:ph type="ftr" sz="quarter" idx="3"/>
          </p:nvPr>
        </p:nvSpPr>
        <p:spPr>
          <a:xfrm>
            <a:off x="2667000" y="6477000"/>
            <a:ext cx="3810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IN" smtClean="0"/>
              <a:t>Department of ECE, University of Arizona</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E9E61-04DE-9649-828D-2BA9A113709B}" type="slidenum">
              <a:rPr lang="en-US" altLang="zh-CN" smtClean="0"/>
              <a:pPr/>
              <a:t>‹#›</a:t>
            </a:fld>
            <a:endParaRPr lang="en-US" altLang="zh-CN"/>
          </a:p>
        </p:txBody>
      </p:sp>
    </p:spTree>
    <p:extLst>
      <p:ext uri="{BB962C8B-B14F-4D97-AF65-F5344CB8AC3E}">
        <p14:creationId xmlns:p14="http://schemas.microsoft.com/office/powerpoint/2010/main" val="413731249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p:txStyles>
    <p:titleStyle>
      <a:lvl1pPr algn="ctr" defTabSz="457200" rtl="0" eaLnBrk="1" latinLnBrk="0" hangingPunct="1">
        <a:spcBef>
          <a:spcPct val="0"/>
        </a:spcBef>
        <a:buNone/>
        <a:defRPr sz="3200" kern="1200">
          <a:solidFill>
            <a:srgbClr val="3300CC"/>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tx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solidFill>
          <a:latin typeface="+mj-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j-lt"/>
          <a:ea typeface="+mn-ea"/>
          <a:cs typeface="+mn-cs"/>
        </a:defRPr>
      </a:lvl3pPr>
      <a:lvl4pPr marL="1371600" indent="0" algn="l" defTabSz="457200" rtl="0" eaLnBrk="1" latinLnBrk="0" hangingPunct="1">
        <a:spcBef>
          <a:spcPct val="20000"/>
        </a:spcBef>
        <a:buFont typeface="Arial"/>
        <a:buNone/>
        <a:defRPr sz="1200" kern="1200">
          <a:solidFill>
            <a:schemeClr val="tx1"/>
          </a:solidFill>
          <a:latin typeface="+mj-lt"/>
          <a:ea typeface="+mn-ea"/>
          <a:cs typeface="+mn-cs"/>
        </a:defRPr>
      </a:lvl4pPr>
      <a:lvl5pPr marL="1828800" indent="0" algn="l" defTabSz="457200" rtl="0" eaLnBrk="1" latinLnBrk="0" hangingPunct="1">
        <a:spcBef>
          <a:spcPct val="20000"/>
        </a:spcBef>
        <a:buFont typeface="Arial"/>
        <a:buNone/>
        <a:defRPr sz="12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0638"/>
            <a:ext cx="9144000" cy="665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990600"/>
            <a:ext cx="91440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F3F7A-38A7-3E4E-A6F2-3BF9254990C3}" type="datetime1">
              <a:rPr lang="en-US" altLang="zh-CN" smtClean="0">
                <a:solidFill>
                  <a:prstClr val="black">
                    <a:tint val="75000"/>
                  </a:prstClr>
                </a:solidFill>
              </a:rPr>
              <a:t>9/29/15</a:t>
            </a:fld>
            <a:endParaRPr lang="en-US" altLang="zh-CN" dirty="0">
              <a:solidFill>
                <a:prstClr val="black">
                  <a:tint val="75000"/>
                </a:prstClr>
              </a:solidFill>
            </a:endParaRPr>
          </a:p>
        </p:txBody>
      </p:sp>
      <p:sp>
        <p:nvSpPr>
          <p:cNvPr id="5" name="Footer Placeholder 4"/>
          <p:cNvSpPr>
            <a:spLocks noGrp="1"/>
          </p:cNvSpPr>
          <p:nvPr>
            <p:ph type="ftr" sz="quarter" idx="3"/>
          </p:nvPr>
        </p:nvSpPr>
        <p:spPr>
          <a:xfrm>
            <a:off x="2667000" y="6477000"/>
            <a:ext cx="3810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IN" smtClean="0">
                <a:solidFill>
                  <a:prstClr val="black">
                    <a:tint val="75000"/>
                  </a:prstClr>
                </a:solidFill>
              </a:rPr>
              <a:t>Department of ECE, University of Arizona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E9E61-04DE-9649-828D-2BA9A113709B}"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50142334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p:txStyles>
    <p:titleStyle>
      <a:lvl1pPr algn="ctr" defTabSz="457200" rtl="0" eaLnBrk="1" latinLnBrk="0" hangingPunct="1">
        <a:spcBef>
          <a:spcPct val="0"/>
        </a:spcBef>
        <a:buNone/>
        <a:defRPr sz="3200" kern="1200">
          <a:solidFill>
            <a:srgbClr val="3300CC"/>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tx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solidFill>
          <a:latin typeface="+mj-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j-lt"/>
          <a:ea typeface="+mn-ea"/>
          <a:cs typeface="+mn-cs"/>
        </a:defRPr>
      </a:lvl3pPr>
      <a:lvl4pPr marL="1371600" indent="0" algn="l" defTabSz="457200" rtl="0" eaLnBrk="1" latinLnBrk="0" hangingPunct="1">
        <a:spcBef>
          <a:spcPct val="20000"/>
        </a:spcBef>
        <a:buFont typeface="Arial"/>
        <a:buNone/>
        <a:defRPr sz="1200" kern="1200">
          <a:solidFill>
            <a:schemeClr val="tx1"/>
          </a:solidFill>
          <a:latin typeface="+mj-lt"/>
          <a:ea typeface="+mn-ea"/>
          <a:cs typeface="+mn-cs"/>
        </a:defRPr>
      </a:lvl4pPr>
      <a:lvl5pPr marL="1828800" indent="0" algn="l" defTabSz="457200" rtl="0" eaLnBrk="1" latinLnBrk="0" hangingPunct="1">
        <a:spcBef>
          <a:spcPct val="20000"/>
        </a:spcBef>
        <a:buFont typeface="Arial"/>
        <a:buNone/>
        <a:defRPr sz="12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0638"/>
            <a:ext cx="9144000" cy="6651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990600"/>
            <a:ext cx="91440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7F4F0-E1B6-EF4F-B1CC-D4C7FB964F92}" type="datetime1">
              <a:rPr lang="en-US" altLang="zh-CN" smtClean="0">
                <a:solidFill>
                  <a:prstClr val="black">
                    <a:tint val="75000"/>
                  </a:prstClr>
                </a:solidFill>
              </a:rPr>
              <a:t>9/29/15</a:t>
            </a:fld>
            <a:endParaRPr lang="en-US" altLang="zh-CN" dirty="0">
              <a:solidFill>
                <a:prstClr val="black">
                  <a:tint val="75000"/>
                </a:prstClr>
              </a:solidFill>
            </a:endParaRPr>
          </a:p>
        </p:txBody>
      </p:sp>
      <p:sp>
        <p:nvSpPr>
          <p:cNvPr id="5" name="Footer Placeholder 4"/>
          <p:cNvSpPr>
            <a:spLocks noGrp="1"/>
          </p:cNvSpPr>
          <p:nvPr>
            <p:ph type="ftr" sz="quarter" idx="3"/>
          </p:nvPr>
        </p:nvSpPr>
        <p:spPr>
          <a:xfrm>
            <a:off x="2667000" y="6477000"/>
            <a:ext cx="3810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IN" smtClean="0">
                <a:solidFill>
                  <a:prstClr val="black">
                    <a:tint val="75000"/>
                  </a:prstClr>
                </a:solidFill>
              </a:rPr>
              <a:t>Department of ECE, University of Arizona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E9E61-04DE-9649-828D-2BA9A113709B}"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72412330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p:txStyles>
    <p:titleStyle>
      <a:lvl1pPr algn="ctr" defTabSz="457200" rtl="0" eaLnBrk="1" latinLnBrk="0" hangingPunct="1">
        <a:spcBef>
          <a:spcPct val="0"/>
        </a:spcBef>
        <a:buNone/>
        <a:defRPr sz="3200" kern="1200">
          <a:solidFill>
            <a:srgbClr val="3300CC"/>
          </a:solidFill>
          <a:latin typeface="+mj-lt"/>
          <a:ea typeface="+mj-ea"/>
          <a:cs typeface="+mj-cs"/>
        </a:defRPr>
      </a:lvl1pPr>
    </p:titleStyle>
    <p:bodyStyle>
      <a:lvl1pPr marL="0" indent="0" algn="l" defTabSz="457200" rtl="0" eaLnBrk="1" latinLnBrk="0" hangingPunct="1">
        <a:spcBef>
          <a:spcPct val="20000"/>
        </a:spcBef>
        <a:buFont typeface="Arial"/>
        <a:buNone/>
        <a:defRPr sz="2400" kern="1200">
          <a:solidFill>
            <a:schemeClr val="tx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solidFill>
          <a:latin typeface="+mj-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j-lt"/>
          <a:ea typeface="+mn-ea"/>
          <a:cs typeface="+mn-cs"/>
        </a:defRPr>
      </a:lvl3pPr>
      <a:lvl4pPr marL="1371600" indent="0" algn="l" defTabSz="457200" rtl="0" eaLnBrk="1" latinLnBrk="0" hangingPunct="1">
        <a:spcBef>
          <a:spcPct val="20000"/>
        </a:spcBef>
        <a:buFont typeface="Arial"/>
        <a:buNone/>
        <a:defRPr sz="1200" kern="1200">
          <a:solidFill>
            <a:schemeClr val="tx1"/>
          </a:solidFill>
          <a:latin typeface="+mj-lt"/>
          <a:ea typeface="+mn-ea"/>
          <a:cs typeface="+mn-cs"/>
        </a:defRPr>
      </a:lvl4pPr>
      <a:lvl5pPr marL="1828800" indent="0" algn="l" defTabSz="457200" rtl="0" eaLnBrk="1" latinLnBrk="0" hangingPunct="1">
        <a:spcBef>
          <a:spcPct val="20000"/>
        </a:spcBef>
        <a:buFont typeface="Arial"/>
        <a:buNone/>
        <a:defRPr sz="12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8.w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 Id="rId3" Type="http://schemas.openxmlformats.org/officeDocument/2006/relationships/image" Target="../media/image13.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1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 Id="rId3" Type="http://schemas.openxmlformats.org/officeDocument/2006/relationships/image" Target="../media/image1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9.png"/><Relationship Id="rId3"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image" Target="../media/image24.png"/><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8" Type="http://schemas.openxmlformats.org/officeDocument/2006/relationships/image" Target="../media/image53.png"/><Relationship Id="rId5" Type="http://schemas.openxmlformats.org/officeDocument/2006/relationships/image" Target="../media/image50.png"/><Relationship Id="rId6" Type="http://schemas.openxmlformats.org/officeDocument/2006/relationships/image" Target="../media/image51.png"/><Relationship Id="rId7" Type="http://schemas.openxmlformats.org/officeDocument/2006/relationships/image" Target="../media/image52.png"/><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untitled4.bmp"/>
          <p:cNvPicPr>
            <a:picLocks noChangeAspect="1"/>
          </p:cNvPicPr>
          <p:nvPr/>
        </p:nvPicPr>
        <p:blipFill>
          <a:blip r:embed="rId3" cstate="print"/>
          <a:srcRect/>
          <a:stretch>
            <a:fillRect/>
          </a:stretch>
        </p:blipFill>
        <p:spPr bwMode="auto">
          <a:xfrm>
            <a:off x="57150" y="5562600"/>
            <a:ext cx="9010650" cy="1219200"/>
          </a:xfrm>
          <a:prstGeom prst="rect">
            <a:avLst/>
          </a:prstGeom>
          <a:noFill/>
          <a:ln w="9525">
            <a:noFill/>
            <a:miter lim="800000"/>
            <a:headEnd/>
            <a:tailEnd/>
          </a:ln>
        </p:spPr>
      </p:pic>
      <p:sp>
        <p:nvSpPr>
          <p:cNvPr id="4098" name="Title 1"/>
          <p:cNvSpPr>
            <a:spLocks noGrp="1"/>
          </p:cNvSpPr>
          <p:nvPr>
            <p:ph type="ctrTitle"/>
          </p:nvPr>
        </p:nvSpPr>
        <p:spPr>
          <a:xfrm>
            <a:off x="597694" y="1295400"/>
            <a:ext cx="7929562" cy="1557337"/>
          </a:xfrm>
        </p:spPr>
        <p:txBody>
          <a:bodyPr>
            <a:normAutofit/>
          </a:bodyPr>
          <a:lstStyle/>
          <a:p>
            <a:r>
              <a:rPr lang="en-US" altLang="zh-CN" sz="3600" dirty="0" smtClean="0"/>
              <a:t>PHYVOS: Physical Layer Voting for Secure and Fast Cooperation</a:t>
            </a:r>
          </a:p>
        </p:txBody>
      </p:sp>
      <p:sp>
        <p:nvSpPr>
          <p:cNvPr id="10" name="TextBox 9"/>
          <p:cNvSpPr txBox="1"/>
          <p:nvPr/>
        </p:nvSpPr>
        <p:spPr>
          <a:xfrm>
            <a:off x="295275" y="3200400"/>
            <a:ext cx="8534400" cy="2369880"/>
          </a:xfrm>
          <a:prstGeom prst="rect">
            <a:avLst/>
          </a:prstGeom>
          <a:noFill/>
        </p:spPr>
        <p:txBody>
          <a:bodyPr wrap="square" rtlCol="0">
            <a:spAutoFit/>
          </a:bodyPr>
          <a:lstStyle/>
          <a:p>
            <a:r>
              <a:rPr lang="en-US" sz="2800" dirty="0" smtClean="0">
                <a:latin typeface="+mj-lt"/>
              </a:rPr>
              <a:t>		</a:t>
            </a:r>
            <a:r>
              <a:rPr lang="en-US" sz="2800" dirty="0" err="1" smtClean="0">
                <a:latin typeface="+mj-lt"/>
              </a:rPr>
              <a:t>Bocan</a:t>
            </a:r>
            <a:r>
              <a:rPr lang="en-US" sz="2800" dirty="0" smtClean="0">
                <a:latin typeface="+mj-lt"/>
              </a:rPr>
              <a:t> Hu, Yan Zhang, and Loukas Lazos</a:t>
            </a:r>
          </a:p>
          <a:p>
            <a:pPr algn="ctr"/>
            <a:r>
              <a:rPr lang="en-US" sz="2400" dirty="0" smtClean="0">
                <a:latin typeface="+mj-lt"/>
              </a:rPr>
              <a:t>Department of Electrical and Computer Engineering,</a:t>
            </a:r>
          </a:p>
          <a:p>
            <a:pPr algn="ctr"/>
            <a:r>
              <a:rPr lang="en-US" sz="2400" dirty="0" smtClean="0">
                <a:latin typeface="+mj-lt"/>
              </a:rPr>
              <a:t>University of Arizona</a:t>
            </a:r>
          </a:p>
          <a:p>
            <a:pPr algn="ctr"/>
            <a:endParaRPr lang="en-US" sz="2400" dirty="0">
              <a:latin typeface="+mj-lt"/>
            </a:endParaRPr>
          </a:p>
          <a:p>
            <a:pPr algn="ctr"/>
            <a:endParaRPr lang="en-US" sz="2400" dirty="0" smtClean="0">
              <a:latin typeface="+mj-lt"/>
            </a:endParaRPr>
          </a:p>
          <a:p>
            <a:pPr algn="ctr"/>
            <a:r>
              <a:rPr lang="en-US" sz="2400" dirty="0" smtClean="0">
                <a:latin typeface="+mj-lt"/>
              </a:rPr>
              <a:t>IEEE CNS 2015, Florence Italy</a:t>
            </a:r>
          </a:p>
        </p:txBody>
      </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lgn="ctr" eaLnBrk="1" hangingPunct="1"/>
            <a:r>
              <a:rPr lang="en-US" altLang="zh-CN" sz="3200" dirty="0" smtClean="0">
                <a:latin typeface="Calibri" charset="0"/>
                <a:ea typeface="宋体" charset="0"/>
                <a:cs typeface="宋体" charset="0"/>
              </a:rPr>
              <a:t>Adversary Model</a:t>
            </a:r>
            <a:endParaRPr lang="en-US" altLang="zh-CN" sz="3200" dirty="0">
              <a:latin typeface="Calibri" charset="0"/>
              <a:ea typeface="宋体" charset="0"/>
              <a:cs typeface="宋体" charset="0"/>
            </a:endParaRPr>
          </a:p>
        </p:txBody>
      </p:sp>
      <p:sp>
        <p:nvSpPr>
          <p:cNvPr id="58" name="Date Placeholder 57"/>
          <p:cNvSpPr>
            <a:spLocks noGrp="1"/>
          </p:cNvSpPr>
          <p:nvPr>
            <p:ph type="dt" sz="half" idx="10"/>
          </p:nvPr>
        </p:nvSpPr>
        <p:spPr/>
        <p:txBody>
          <a:bodyPr/>
          <a:lstStyle/>
          <a:p>
            <a:fld id="{987F9136-150F-F443-9BB2-53FD943860C8}" type="datetime1">
              <a:rPr lang="en-US" altLang="zh-CN" smtClean="0"/>
              <a:t>9/29/15</a:t>
            </a:fld>
            <a:endParaRPr lang="en-US" altLang="zh-CN" dirty="0"/>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pPr/>
              <a:t>10</a:t>
            </a:fld>
            <a:endParaRPr lang="en-US" altLang="zh-CN" dirty="0"/>
          </a:p>
        </p:txBody>
      </p:sp>
      <p:sp>
        <p:nvSpPr>
          <p:cNvPr id="25" name="Content Placeholder 2"/>
          <p:cNvSpPr txBox="1">
            <a:spLocks/>
          </p:cNvSpPr>
          <p:nvPr/>
        </p:nvSpPr>
        <p:spPr>
          <a:xfrm>
            <a:off x="152400" y="990600"/>
            <a:ext cx="8790243" cy="2743199"/>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000" kern="1200">
                <a:solidFill>
                  <a:schemeClr val="tx1"/>
                </a:solidFill>
                <a:latin typeface="+mj-lt"/>
                <a:ea typeface="+mn-ea"/>
                <a:cs typeface="+mn-cs"/>
              </a:defRPr>
            </a:lvl1pPr>
            <a:lvl2pPr marL="457200" indent="0" algn="l" defTabSz="457200" rtl="0" eaLnBrk="1" latinLnBrk="0" hangingPunct="1">
              <a:spcBef>
                <a:spcPct val="20000"/>
              </a:spcBef>
              <a:buFont typeface="Arial"/>
              <a:buNone/>
              <a:defRPr sz="1800" kern="1200">
                <a:solidFill>
                  <a:schemeClr val="tx1"/>
                </a:solidFill>
                <a:latin typeface="+mj-lt"/>
                <a:ea typeface="+mn-ea"/>
                <a:cs typeface="+mn-cs"/>
              </a:defRPr>
            </a:lvl2pPr>
            <a:lvl3pPr marL="914400" indent="0" algn="l" defTabSz="457200" rtl="0" eaLnBrk="1" latinLnBrk="0" hangingPunct="1">
              <a:spcBef>
                <a:spcPct val="20000"/>
              </a:spcBef>
              <a:buFont typeface="Arial"/>
              <a:buNone/>
              <a:defRPr sz="1600" kern="1200">
                <a:solidFill>
                  <a:schemeClr val="tx1"/>
                </a:solidFill>
                <a:latin typeface="+mj-lt"/>
                <a:ea typeface="+mn-ea"/>
                <a:cs typeface="+mn-cs"/>
              </a:defRPr>
            </a:lvl3pPr>
            <a:lvl4pPr marL="1371600" indent="0" algn="l" defTabSz="457200" rtl="0" eaLnBrk="1" latinLnBrk="0" hangingPunct="1">
              <a:spcBef>
                <a:spcPct val="20000"/>
              </a:spcBef>
              <a:buFont typeface="Arial"/>
              <a:buNone/>
              <a:defRPr sz="1200" kern="1200">
                <a:solidFill>
                  <a:schemeClr val="tx1"/>
                </a:solidFill>
                <a:latin typeface="+mj-lt"/>
                <a:ea typeface="+mn-ea"/>
                <a:cs typeface="+mn-cs"/>
              </a:defRPr>
            </a:lvl4pPr>
            <a:lvl5pPr marL="1828800" indent="0" algn="l" defTabSz="457200" rtl="0" eaLnBrk="1" latinLnBrk="0" hangingPunct="1">
              <a:spcBef>
                <a:spcPct val="20000"/>
              </a:spcBef>
              <a:buFont typeface="Arial"/>
              <a:buNone/>
              <a:defRPr sz="1200" kern="120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r>
              <a:rPr lang="en-US" dirty="0" smtClean="0"/>
              <a:t>Injects OFDM signals to change the voting outcome </a:t>
            </a:r>
            <a:r>
              <a:rPr lang="en-US" i="1" dirty="0" smtClean="0"/>
              <a:t>T</a:t>
            </a:r>
          </a:p>
          <a:p>
            <a:pPr fontAlgn="auto">
              <a:spcAft>
                <a:spcPts val="0"/>
              </a:spcAft>
            </a:pPr>
            <a:endParaRPr lang="en-US" i="1" dirty="0" smtClean="0"/>
          </a:p>
          <a:p>
            <a:pPr fontAlgn="auto">
              <a:spcAft>
                <a:spcPts val="0"/>
              </a:spcAft>
            </a:pPr>
            <a:r>
              <a:rPr lang="en-US" dirty="0" smtClean="0"/>
              <a:t>Does not launch </a:t>
            </a:r>
            <a:r>
              <a:rPr lang="en-US" dirty="0" err="1" smtClean="0"/>
              <a:t>DoS</a:t>
            </a:r>
            <a:r>
              <a:rPr lang="en-US" dirty="0" smtClean="0"/>
              <a:t> attack (i.e., a voting outcome must be computable)</a:t>
            </a:r>
          </a:p>
          <a:p>
            <a:pPr fontAlgn="auto">
              <a:spcAft>
                <a:spcPts val="0"/>
              </a:spcAft>
            </a:pPr>
            <a:endParaRPr lang="en-US" i="1" dirty="0">
              <a:ea typeface="Cambria Math"/>
            </a:endParaRPr>
          </a:p>
          <a:p>
            <a:pPr fontAlgn="auto">
              <a:spcAft>
                <a:spcPts val="0"/>
              </a:spcAft>
            </a:pPr>
            <a:r>
              <a:rPr lang="en-US" dirty="0" smtClean="0">
                <a:solidFill>
                  <a:srgbClr val="0000FF"/>
                </a:solidFill>
                <a:ea typeface="Cambria Math"/>
              </a:rPr>
              <a:t>Secret vote model</a:t>
            </a:r>
            <a:r>
              <a:rPr lang="en-US" dirty="0" smtClean="0">
                <a:ea typeface="Cambria Math"/>
              </a:rPr>
              <a:t>: </a:t>
            </a:r>
            <a:r>
              <a:rPr lang="en-US" dirty="0">
                <a:ea typeface="Cambria Math"/>
              </a:rPr>
              <a:t> </a:t>
            </a:r>
            <a:r>
              <a:rPr lang="en-US" dirty="0" smtClean="0">
                <a:ea typeface="Cambria Math"/>
              </a:rPr>
              <a:t>Adversary is unware of the voting intent of each actor</a:t>
            </a:r>
          </a:p>
          <a:p>
            <a:pPr fontAlgn="auto">
              <a:spcAft>
                <a:spcPts val="0"/>
              </a:spcAft>
            </a:pPr>
            <a:endParaRPr lang="en-US" dirty="0">
              <a:ea typeface="Cambria Math"/>
            </a:endParaRPr>
          </a:p>
          <a:p>
            <a:pPr fontAlgn="auto">
              <a:spcAft>
                <a:spcPts val="0"/>
              </a:spcAft>
            </a:pPr>
            <a:r>
              <a:rPr lang="en-US" dirty="0" smtClean="0">
                <a:solidFill>
                  <a:srgbClr val="0000FF"/>
                </a:solidFill>
                <a:ea typeface="Cambria Math"/>
              </a:rPr>
              <a:t>Open vote model</a:t>
            </a:r>
            <a:r>
              <a:rPr lang="en-US" dirty="0" smtClean="0">
                <a:ea typeface="Cambria Math"/>
              </a:rPr>
              <a:t>:</a:t>
            </a:r>
            <a:r>
              <a:rPr lang="en-US" dirty="0">
                <a:ea typeface="Cambria Math"/>
              </a:rPr>
              <a:t> </a:t>
            </a:r>
            <a:r>
              <a:rPr lang="en-US" dirty="0" smtClean="0">
                <a:ea typeface="Cambria Math"/>
              </a:rPr>
              <a:t>Adversary is aware of the voting intent of each actor</a:t>
            </a:r>
          </a:p>
          <a:p>
            <a:pPr fontAlgn="auto">
              <a:spcAft>
                <a:spcPts val="0"/>
              </a:spcAft>
            </a:pPr>
            <a:endParaRPr lang="en-US" dirty="0"/>
          </a:p>
          <a:p>
            <a:pPr fontAlgn="auto">
              <a:spcAft>
                <a:spcPts val="0"/>
              </a:spcAft>
            </a:pPr>
            <a:endParaRPr lang="en-US" dirty="0"/>
          </a:p>
          <a:p>
            <a:pPr fontAlgn="auto">
              <a:spcAft>
                <a:spcPts val="0"/>
              </a:spcAft>
            </a:pPr>
            <a:endParaRPr lang="en-US" dirty="0"/>
          </a:p>
        </p:txBody>
      </p:sp>
      <p:sp>
        <p:nvSpPr>
          <p:cNvPr id="18" name="Oval 17"/>
          <p:cNvSpPr/>
          <p:nvPr/>
        </p:nvSpPr>
        <p:spPr>
          <a:xfrm>
            <a:off x="3414558" y="5611421"/>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4402854" y="4030271"/>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545854" y="5611421"/>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4" descr="C:\Users\bocanhu\Desktop\defense slides\UA-style\figs\omni\basic.graffle\image2.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97676" y="4763855"/>
            <a:ext cx="515155" cy="457200"/>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Straight Arrow Connector 22"/>
          <p:cNvCxnSpPr>
            <a:stCxn id="19" idx="4"/>
          </p:cNvCxnSpPr>
          <p:nvPr/>
        </p:nvCxnSpPr>
        <p:spPr>
          <a:xfrm flipH="1">
            <a:off x="4555253" y="4335071"/>
            <a:ext cx="1" cy="625048"/>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8" idx="7"/>
          </p:cNvCxnSpPr>
          <p:nvPr/>
        </p:nvCxnSpPr>
        <p:spPr>
          <a:xfrm flipV="1">
            <a:off x="3674721" y="5221055"/>
            <a:ext cx="575733" cy="435003"/>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20" idx="1"/>
          </p:cNvCxnSpPr>
          <p:nvPr/>
        </p:nvCxnSpPr>
        <p:spPr>
          <a:xfrm flipH="1" flipV="1">
            <a:off x="4812831" y="5221055"/>
            <a:ext cx="777660" cy="435003"/>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3757740" y="5050196"/>
            <a:ext cx="164911" cy="3417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287995" y="5069995"/>
            <a:ext cx="164911" cy="3417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314143" y="4412929"/>
            <a:ext cx="164911" cy="34171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466543" y="5324024"/>
            <a:ext cx="164911" cy="3417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4" name="Picture 5"/>
          <p:cNvPicPr>
            <a:picLocks noChangeAspect="1" noChangeArrowheads="1"/>
          </p:cNvPicPr>
          <p:nvPr/>
        </p:nvPicPr>
        <p:blipFill>
          <a:blip r:embed="rId4"/>
          <a:srcRect/>
          <a:stretch>
            <a:fillRect/>
          </a:stretch>
        </p:blipFill>
        <p:spPr bwMode="auto">
          <a:xfrm>
            <a:off x="5774454" y="3925495"/>
            <a:ext cx="385763" cy="533400"/>
          </a:xfrm>
          <a:prstGeom prst="rect">
            <a:avLst/>
          </a:prstGeom>
          <a:noFill/>
          <a:ln w="9525">
            <a:noFill/>
            <a:miter lim="800000"/>
            <a:headEnd/>
            <a:tailEnd/>
          </a:ln>
        </p:spPr>
      </p:pic>
      <p:cxnSp>
        <p:nvCxnSpPr>
          <p:cNvPr id="35" name="Straight Arrow Connector 34"/>
          <p:cNvCxnSpPr/>
          <p:nvPr/>
        </p:nvCxnSpPr>
        <p:spPr>
          <a:xfrm flipH="1">
            <a:off x="4936254" y="4412929"/>
            <a:ext cx="762000" cy="54719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4706711" y="3930575"/>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1</a:t>
            </a:r>
            <a:endParaRPr lang="en-US" sz="1600" baseline="-25000" dirty="0">
              <a:solidFill>
                <a:prstClr val="black"/>
              </a:solidFill>
              <a:latin typeface="Calibri"/>
            </a:endParaRPr>
          </a:p>
        </p:txBody>
      </p:sp>
      <p:sp>
        <p:nvSpPr>
          <p:cNvPr id="36" name="Rectangle 35"/>
          <p:cNvSpPr/>
          <p:nvPr/>
        </p:nvSpPr>
        <p:spPr>
          <a:xfrm>
            <a:off x="3351434" y="5836795"/>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3</a:t>
            </a:r>
            <a:endParaRPr lang="en-US" sz="1600" baseline="-25000" dirty="0">
              <a:solidFill>
                <a:prstClr val="black"/>
              </a:solidFill>
              <a:latin typeface="Calibri"/>
            </a:endParaRPr>
          </a:p>
        </p:txBody>
      </p:sp>
      <p:sp>
        <p:nvSpPr>
          <p:cNvPr id="37" name="Rectangle 36"/>
          <p:cNvSpPr/>
          <p:nvPr/>
        </p:nvSpPr>
        <p:spPr>
          <a:xfrm>
            <a:off x="5545854" y="5836795"/>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2</a:t>
            </a:r>
            <a:endParaRPr lang="en-US" sz="1600" baseline="-25000" dirty="0">
              <a:solidFill>
                <a:prstClr val="black"/>
              </a:solidFill>
              <a:latin typeface="Calibri"/>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5648"/>
            <a:ext cx="9144000" cy="665162"/>
          </a:xfrm>
        </p:spPr>
        <p:txBody>
          <a:bodyPr>
            <a:noAutofit/>
          </a:bodyPr>
          <a:lstStyle/>
          <a:p>
            <a:pPr algn="ctr" eaLnBrk="1" hangingPunct="1"/>
            <a:r>
              <a:rPr lang="en-US" altLang="zh-CN" sz="3200" dirty="0" smtClean="0">
                <a:latin typeface="+mn-lt"/>
                <a:ea typeface="宋体" charset="0"/>
                <a:cs typeface="宋体" charset="0"/>
              </a:rPr>
              <a:t>Modification of a Single Vote</a:t>
            </a:r>
            <a:endParaRPr lang="en-US" altLang="zh-CN" sz="3200" dirty="0">
              <a:latin typeface="+mn-lt"/>
              <a:ea typeface="宋体" charset="0"/>
              <a:cs typeface="宋体" charset="0"/>
            </a:endParaRPr>
          </a:p>
        </p:txBody>
      </p:sp>
      <p:sp>
        <p:nvSpPr>
          <p:cNvPr id="58" name="Date Placeholder 57"/>
          <p:cNvSpPr>
            <a:spLocks noGrp="1"/>
          </p:cNvSpPr>
          <p:nvPr>
            <p:ph type="dt" sz="half" idx="10"/>
          </p:nvPr>
        </p:nvSpPr>
        <p:spPr/>
        <p:txBody>
          <a:bodyPr/>
          <a:lstStyle/>
          <a:p>
            <a:fld id="{0BDE32D3-0D0F-1B47-91CA-C490339A4239}"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11</a:t>
            </a:fld>
            <a:endParaRPr lang="en-US" altLang="zh-CN" dirty="0">
              <a:solidFill>
                <a:prstClr val="black">
                  <a:tint val="75000"/>
                </a:prstClr>
              </a:solidFill>
              <a:latin typeface="Calibri"/>
              <a:ea typeface="宋体"/>
            </a:endParaRPr>
          </a:p>
        </p:txBody>
      </p:sp>
      <p:sp>
        <p:nvSpPr>
          <p:cNvPr id="54" name="Rectangle 53"/>
          <p:cNvSpPr/>
          <p:nvPr/>
        </p:nvSpPr>
        <p:spPr>
          <a:xfrm>
            <a:off x="76200" y="914400"/>
            <a:ext cx="8991600" cy="707886"/>
          </a:xfrm>
          <a:prstGeom prst="rect">
            <a:avLst/>
          </a:prstGeom>
        </p:spPr>
        <p:txBody>
          <a:bodyPr wrap="square">
            <a:spAutoFit/>
          </a:bodyPr>
          <a:lstStyle/>
          <a:p>
            <a:pPr defTabSz="457200" fontAlgn="auto">
              <a:spcBef>
                <a:spcPts val="0"/>
              </a:spcBef>
              <a:spcAft>
                <a:spcPts val="0"/>
              </a:spcAft>
            </a:pPr>
            <a:r>
              <a:rPr lang="en-US" altLang="zh-CN" sz="2000" dirty="0" smtClean="0">
                <a:solidFill>
                  <a:prstClr val="black"/>
                </a:solidFill>
                <a:latin typeface="Calibri"/>
                <a:ea typeface="宋体"/>
                <a:cs typeface="+mn-cs"/>
              </a:rPr>
              <a:t>Adversary injects energy on one of the subcarriers to swing or nullify a vote</a:t>
            </a:r>
          </a:p>
          <a:p>
            <a:pPr defTabSz="457200" fontAlgn="auto">
              <a:spcBef>
                <a:spcPts val="0"/>
              </a:spcBef>
              <a:spcAft>
                <a:spcPts val="0"/>
              </a:spcAft>
            </a:pPr>
            <a:r>
              <a:rPr lang="en-US" altLang="zh-CN" sz="2000" b="1" dirty="0" smtClean="0">
                <a:solidFill>
                  <a:prstClr val="black"/>
                </a:solidFill>
                <a:latin typeface="Calibri"/>
                <a:ea typeface="宋体"/>
                <a:cs typeface="+mn-cs"/>
              </a:rPr>
              <a:t>              </a:t>
            </a:r>
            <a:endParaRPr lang="en-US" altLang="zh-CN" sz="2000" dirty="0" smtClean="0">
              <a:solidFill>
                <a:prstClr val="black"/>
              </a:solidFill>
              <a:latin typeface="Calibri"/>
              <a:ea typeface="宋体"/>
              <a:cs typeface="+mn-cs"/>
            </a:endParaRPr>
          </a:p>
        </p:txBody>
      </p:sp>
      <p:pic>
        <p:nvPicPr>
          <p:cNvPr id="4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189" y="5474696"/>
            <a:ext cx="8109706" cy="112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6" name="Straight Arrow Connector 45"/>
          <p:cNvCxnSpPr/>
          <p:nvPr/>
        </p:nvCxnSpPr>
        <p:spPr>
          <a:xfrm>
            <a:off x="395038" y="4951840"/>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8" name="Straight Arrow Connector 47"/>
          <p:cNvCxnSpPr/>
          <p:nvPr/>
        </p:nvCxnSpPr>
        <p:spPr>
          <a:xfrm flipV="1">
            <a:off x="400974" y="3668711"/>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49" name="Table 48"/>
          <p:cNvGraphicFramePr>
            <a:graphicFrameLocks noGrp="1"/>
          </p:cNvGraphicFramePr>
          <p:nvPr>
            <p:extLst>
              <p:ext uri="{D42A27DB-BD31-4B8C-83A1-F6EECF244321}">
                <p14:modId xmlns:p14="http://schemas.microsoft.com/office/powerpoint/2010/main" val="3691349543"/>
              </p:ext>
            </p:extLst>
          </p:nvPr>
        </p:nvGraphicFramePr>
        <p:xfrm>
          <a:off x="422747" y="4040408"/>
          <a:ext cx="914400" cy="914400"/>
        </p:xfrm>
        <a:graphic>
          <a:graphicData uri="http://schemas.openxmlformats.org/drawingml/2006/table">
            <a:tbl>
              <a:tblPr/>
              <a:tblGrid>
                <a:gridCol w="914400"/>
              </a:tblGrid>
              <a:tr h="457200">
                <a:tc>
                  <a:txBody>
                    <a:bodyPr/>
                    <a:lstStyle/>
                    <a:p>
                      <a:pPr algn="ctr" fontAlgn="ctr"/>
                      <a:r>
                        <a:rPr lang="en-US" sz="2700" b="0" i="0" u="none" strike="noStrike" dirty="0">
                          <a:solidFill>
                            <a:srgbClr val="000000"/>
                          </a:solidFill>
                          <a:effectLst/>
                          <a:latin typeface="Cambria"/>
                        </a:rPr>
                        <a:t> </a:t>
                      </a: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mj-lt"/>
                      </a:endParaRP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52" name="Table 51"/>
          <p:cNvGraphicFramePr>
            <a:graphicFrameLocks noGrp="1"/>
          </p:cNvGraphicFramePr>
          <p:nvPr>
            <p:extLst>
              <p:ext uri="{D42A27DB-BD31-4B8C-83A1-F6EECF244321}">
                <p14:modId xmlns:p14="http://schemas.microsoft.com/office/powerpoint/2010/main" val="2199282079"/>
              </p:ext>
            </p:extLst>
          </p:nvPr>
        </p:nvGraphicFramePr>
        <p:xfrm>
          <a:off x="1337147" y="4040408"/>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2685243284"/>
              </p:ext>
            </p:extLst>
          </p:nvPr>
        </p:nvGraphicFramePr>
        <p:xfrm>
          <a:off x="2251547" y="4049314"/>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65" name="Table 64"/>
          <p:cNvGraphicFramePr>
            <a:graphicFrameLocks noGrp="1"/>
          </p:cNvGraphicFramePr>
          <p:nvPr>
            <p:extLst>
              <p:ext uri="{D42A27DB-BD31-4B8C-83A1-F6EECF244321}">
                <p14:modId xmlns:p14="http://schemas.microsoft.com/office/powerpoint/2010/main" val="2525363945"/>
              </p:ext>
            </p:extLst>
          </p:nvPr>
        </p:nvGraphicFramePr>
        <p:xfrm>
          <a:off x="3165947" y="4049314"/>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sp>
        <p:nvSpPr>
          <p:cNvPr id="77" name="TextBox 76"/>
          <p:cNvSpPr txBox="1"/>
          <p:nvPr/>
        </p:nvSpPr>
        <p:spPr>
          <a:xfrm>
            <a:off x="3981201" y="5001988"/>
            <a:ext cx="729343" cy="369332"/>
          </a:xfrm>
          <a:prstGeom prst="rect">
            <a:avLst/>
          </a:prstGeom>
          <a:noFill/>
        </p:spPr>
        <p:txBody>
          <a:bodyPr wrap="square" rtlCol="0">
            <a:spAutoFit/>
          </a:bodyPr>
          <a:lstStyle/>
          <a:p>
            <a:pPr defTabSz="457200" fontAlgn="auto">
              <a:spcBef>
                <a:spcPts val="0"/>
              </a:spcBef>
              <a:spcAft>
                <a:spcPts val="0"/>
              </a:spcAft>
            </a:pPr>
            <a:r>
              <a:rPr lang="en-US" dirty="0" smtClean="0">
                <a:solidFill>
                  <a:prstClr val="black"/>
                </a:solidFill>
                <a:latin typeface="Calibri"/>
                <a:ea typeface="+mn-ea"/>
                <a:cs typeface="+mn-cs"/>
              </a:rPr>
              <a:t>time</a:t>
            </a:r>
            <a:endParaRPr lang="en-US" dirty="0">
              <a:solidFill>
                <a:prstClr val="black"/>
              </a:solidFill>
              <a:latin typeface="Calibri"/>
              <a:ea typeface="+mn-ea"/>
              <a:cs typeface="+mn-cs"/>
            </a:endParaRPr>
          </a:p>
        </p:txBody>
      </p:sp>
      <p:sp>
        <p:nvSpPr>
          <p:cNvPr id="47" name="TextBox 46"/>
          <p:cNvSpPr txBox="1"/>
          <p:nvPr/>
        </p:nvSpPr>
        <p:spPr>
          <a:xfrm>
            <a:off x="6194498" y="4528424"/>
            <a:ext cx="1270962" cy="400110"/>
          </a:xfrm>
          <a:prstGeom prst="rect">
            <a:avLst/>
          </a:prstGeom>
          <a:noFill/>
        </p:spPr>
        <p:txBody>
          <a:bodyPr wrap="square" rtlCol="0">
            <a:spAutoFit/>
          </a:bodyPr>
          <a:lstStyle/>
          <a:p>
            <a:pPr algn="ctr" defTabSz="457200" fontAlgn="auto">
              <a:spcBef>
                <a:spcPts val="0"/>
              </a:spcBef>
              <a:spcAft>
                <a:spcPts val="0"/>
              </a:spcAft>
            </a:pPr>
            <a:r>
              <a:rPr lang="en-US" sz="2000" dirty="0" smtClean="0">
                <a:solidFill>
                  <a:prstClr val="black"/>
                </a:solidFill>
                <a:latin typeface="Calibri"/>
                <a:ea typeface="+mn-ea"/>
                <a:cs typeface="+mn-cs"/>
              </a:rPr>
              <a:t>FC</a:t>
            </a:r>
            <a:endParaRPr lang="en-US" sz="2000" dirty="0">
              <a:solidFill>
                <a:prstClr val="black"/>
              </a:solidFill>
              <a:latin typeface="Calibri"/>
              <a:ea typeface="+mn-ea"/>
              <a:cs typeface="+mn-cs"/>
            </a:endParaRPr>
          </a:p>
        </p:txBody>
      </p:sp>
      <p:cxnSp>
        <p:nvCxnSpPr>
          <p:cNvPr id="50" name="Straight Arrow Connector 49"/>
          <p:cNvCxnSpPr/>
          <p:nvPr/>
        </p:nvCxnSpPr>
        <p:spPr>
          <a:xfrm>
            <a:off x="457200" y="3048000"/>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1" name="TextBox 50"/>
          <p:cNvSpPr txBox="1"/>
          <p:nvPr/>
        </p:nvSpPr>
        <p:spPr>
          <a:xfrm>
            <a:off x="3959923" y="3084724"/>
            <a:ext cx="729343" cy="369332"/>
          </a:xfrm>
          <a:prstGeom prst="rect">
            <a:avLst/>
          </a:prstGeom>
          <a:noFill/>
        </p:spPr>
        <p:txBody>
          <a:bodyPr wrap="square" rtlCol="0">
            <a:spAutoFit/>
          </a:bodyPr>
          <a:lstStyle/>
          <a:p>
            <a:pPr defTabSz="457200" fontAlgn="auto">
              <a:spcBef>
                <a:spcPts val="0"/>
              </a:spcBef>
              <a:spcAft>
                <a:spcPts val="0"/>
              </a:spcAft>
            </a:pPr>
            <a:r>
              <a:rPr lang="en-US" dirty="0" smtClean="0">
                <a:solidFill>
                  <a:prstClr val="black"/>
                </a:solidFill>
                <a:latin typeface="Calibri"/>
                <a:ea typeface="+mn-ea"/>
                <a:cs typeface="+mn-cs"/>
              </a:rPr>
              <a:t>time</a:t>
            </a:r>
            <a:endParaRPr lang="en-US" dirty="0">
              <a:solidFill>
                <a:prstClr val="black"/>
              </a:solidFill>
              <a:latin typeface="Calibri"/>
              <a:ea typeface="+mn-ea"/>
              <a:cs typeface="+mn-cs"/>
            </a:endParaRPr>
          </a:p>
        </p:txBody>
      </p:sp>
      <p:cxnSp>
        <p:nvCxnSpPr>
          <p:cNvPr id="56" name="Straight Arrow Connector 55"/>
          <p:cNvCxnSpPr/>
          <p:nvPr/>
        </p:nvCxnSpPr>
        <p:spPr>
          <a:xfrm flipV="1">
            <a:off x="463138" y="1752600"/>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57" name="Table 56"/>
          <p:cNvGraphicFramePr>
            <a:graphicFrameLocks noGrp="1"/>
          </p:cNvGraphicFramePr>
          <p:nvPr>
            <p:extLst>
              <p:ext uri="{D42A27DB-BD31-4B8C-83A1-F6EECF244321}">
                <p14:modId xmlns:p14="http://schemas.microsoft.com/office/powerpoint/2010/main" val="102139997"/>
              </p:ext>
            </p:extLst>
          </p:nvPr>
        </p:nvGraphicFramePr>
        <p:xfrm>
          <a:off x="484909" y="2152214"/>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mj-lt"/>
                      </a:endParaRP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r h="457200">
                <a:tc>
                  <a:txBody>
                    <a:bodyPr/>
                    <a:lstStyle/>
                    <a:p>
                      <a:pPr algn="ctr" fontAlgn="ctr"/>
                      <a:r>
                        <a:rPr lang="en-US" sz="2900" b="0" i="0" u="none" strike="noStrike" dirty="0">
                          <a:solidFill>
                            <a:srgbClr val="000000"/>
                          </a:solidFill>
                          <a:effectLst/>
                          <a:latin typeface="Cambria"/>
                        </a:rPr>
                        <a:t> </a:t>
                      </a: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9" name="Table 58"/>
          <p:cNvGraphicFramePr>
            <a:graphicFrameLocks noGrp="1"/>
          </p:cNvGraphicFramePr>
          <p:nvPr>
            <p:extLst>
              <p:ext uri="{D42A27DB-BD31-4B8C-83A1-F6EECF244321}">
                <p14:modId xmlns:p14="http://schemas.microsoft.com/office/powerpoint/2010/main" val="2983098301"/>
              </p:ext>
            </p:extLst>
          </p:nvPr>
        </p:nvGraphicFramePr>
        <p:xfrm>
          <a:off x="1421276" y="2159042"/>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60" name="Table 59"/>
          <p:cNvGraphicFramePr>
            <a:graphicFrameLocks noGrp="1"/>
          </p:cNvGraphicFramePr>
          <p:nvPr>
            <p:extLst>
              <p:ext uri="{D42A27DB-BD31-4B8C-83A1-F6EECF244321}">
                <p14:modId xmlns:p14="http://schemas.microsoft.com/office/powerpoint/2010/main" val="361033982"/>
              </p:ext>
            </p:extLst>
          </p:nvPr>
        </p:nvGraphicFramePr>
        <p:xfrm>
          <a:off x="2334488" y="2159042"/>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62" name="Table 61"/>
          <p:cNvGraphicFramePr>
            <a:graphicFrameLocks noGrp="1"/>
          </p:cNvGraphicFramePr>
          <p:nvPr>
            <p:extLst>
              <p:ext uri="{D42A27DB-BD31-4B8C-83A1-F6EECF244321}">
                <p14:modId xmlns:p14="http://schemas.microsoft.com/office/powerpoint/2010/main" val="3260853153"/>
              </p:ext>
            </p:extLst>
          </p:nvPr>
        </p:nvGraphicFramePr>
        <p:xfrm>
          <a:off x="3248888" y="2152214"/>
          <a:ext cx="914400" cy="913014"/>
        </p:xfrm>
        <a:graphic>
          <a:graphicData uri="http://schemas.openxmlformats.org/drawingml/2006/table">
            <a:tbl>
              <a:tblPr/>
              <a:tblGrid>
                <a:gridCol w="914400"/>
              </a:tblGrid>
              <a:tr h="438586">
                <a:tc>
                  <a:txBody>
                    <a:bodyPr/>
                    <a:lstStyle/>
                    <a:p>
                      <a:pPr algn="ctr" fontAlgn="ctr"/>
                      <a:endParaRPr lang="en-US" sz="2900" b="1" i="0" u="none" strike="noStrike" dirty="0">
                        <a:solidFill>
                          <a:srgbClr val="000000"/>
                        </a:solidFill>
                        <a:effectLst/>
                        <a:latin typeface="Cambria"/>
                      </a:endParaRPr>
                    </a:p>
                  </a:txBody>
                  <a:tcPr marL="13855" marR="13855" marT="1385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r>
              <a:tr h="457200">
                <a:tc>
                  <a:txBody>
                    <a:bodyPr/>
                    <a:lstStyle/>
                    <a:p>
                      <a:pPr algn="ctr" fontAlgn="ctr"/>
                      <a:r>
                        <a:rPr lang="en-US" sz="2900" b="0" i="0" u="none" strike="noStrike" dirty="0">
                          <a:solidFill>
                            <a:srgbClr val="000000"/>
                          </a:solidFill>
                          <a:effectLst/>
                          <a:latin typeface="Cambria"/>
                        </a:rPr>
                        <a:t> </a:t>
                      </a:r>
                    </a:p>
                  </a:txBody>
                  <a:tcPr marL="13855" marR="13855" marT="1385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bl>
          </a:graphicData>
        </a:graphic>
      </p:graphicFrame>
      <p:cxnSp>
        <p:nvCxnSpPr>
          <p:cNvPr id="63" name="Straight Arrow Connector 62"/>
          <p:cNvCxnSpPr/>
          <p:nvPr/>
        </p:nvCxnSpPr>
        <p:spPr>
          <a:xfrm>
            <a:off x="4807537" y="4150535"/>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flipV="1">
            <a:off x="4813473" y="2867406"/>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69" name="Table 68"/>
          <p:cNvGraphicFramePr>
            <a:graphicFrameLocks noGrp="1"/>
          </p:cNvGraphicFramePr>
          <p:nvPr>
            <p:extLst>
              <p:ext uri="{D42A27DB-BD31-4B8C-83A1-F6EECF244321}">
                <p14:modId xmlns:p14="http://schemas.microsoft.com/office/powerpoint/2010/main" val="3279020629"/>
              </p:ext>
            </p:extLst>
          </p:nvPr>
        </p:nvGraphicFramePr>
        <p:xfrm>
          <a:off x="4835246" y="3239103"/>
          <a:ext cx="914400" cy="914400"/>
        </p:xfrm>
        <a:graphic>
          <a:graphicData uri="http://schemas.openxmlformats.org/drawingml/2006/table">
            <a:tbl>
              <a:tblPr/>
              <a:tblGrid>
                <a:gridCol w="914400"/>
              </a:tblGrid>
              <a:tr h="457200">
                <a:tc>
                  <a:txBody>
                    <a:bodyPr/>
                    <a:lstStyle/>
                    <a:p>
                      <a:pPr algn="ctr" fontAlgn="ctr"/>
                      <a:r>
                        <a:rPr lang="en-US" sz="2700" b="0" i="0" u="none" strike="noStrike" dirty="0">
                          <a:solidFill>
                            <a:srgbClr val="000000"/>
                          </a:solidFill>
                          <a:effectLst/>
                          <a:latin typeface="Cambria"/>
                        </a:rPr>
                        <a:t> </a:t>
                      </a: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r h="457200">
                <a:tc>
                  <a:txBody>
                    <a:bodyPr/>
                    <a:lstStyle/>
                    <a:p>
                      <a:pPr algn="ctr" fontAlgn="ctr"/>
                      <a:endParaRPr lang="en-US" sz="2000" b="1" i="0" u="none" strike="noStrike" dirty="0">
                        <a:solidFill>
                          <a:srgbClr val="3F3F76"/>
                        </a:solidFill>
                        <a:effectLst/>
                        <a:latin typeface="+mj-lt"/>
                      </a:endParaRP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3672256867"/>
              </p:ext>
            </p:extLst>
          </p:nvPr>
        </p:nvGraphicFramePr>
        <p:xfrm>
          <a:off x="5749646" y="3239103"/>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75000"/>
                      </a:schemeClr>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3" name="Table 72"/>
          <p:cNvGraphicFramePr>
            <a:graphicFrameLocks noGrp="1"/>
          </p:cNvGraphicFramePr>
          <p:nvPr>
            <p:extLst>
              <p:ext uri="{D42A27DB-BD31-4B8C-83A1-F6EECF244321}">
                <p14:modId xmlns:p14="http://schemas.microsoft.com/office/powerpoint/2010/main" val="33295569"/>
              </p:ext>
            </p:extLst>
          </p:nvPr>
        </p:nvGraphicFramePr>
        <p:xfrm>
          <a:off x="6664046" y="3248009"/>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0000"/>
                    </a:solidFill>
                  </a:tcPr>
                </a:tc>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1526427665"/>
              </p:ext>
            </p:extLst>
          </p:nvPr>
        </p:nvGraphicFramePr>
        <p:xfrm>
          <a:off x="7578446" y="3248009"/>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4">
                        <a:lumMod val="75000"/>
                      </a:schemeClr>
                    </a:solidFill>
                  </a:tcPr>
                </a:tc>
              </a:tr>
            </a:tbl>
          </a:graphicData>
        </a:graphic>
      </p:graphicFrame>
      <p:sp>
        <p:nvSpPr>
          <p:cNvPr id="79" name="TextBox 78"/>
          <p:cNvSpPr txBox="1"/>
          <p:nvPr/>
        </p:nvSpPr>
        <p:spPr>
          <a:xfrm>
            <a:off x="8393700" y="4200683"/>
            <a:ext cx="729343" cy="369332"/>
          </a:xfrm>
          <a:prstGeom prst="rect">
            <a:avLst/>
          </a:prstGeom>
          <a:noFill/>
        </p:spPr>
        <p:txBody>
          <a:bodyPr wrap="square" rtlCol="0">
            <a:spAutoFit/>
          </a:bodyPr>
          <a:lstStyle/>
          <a:p>
            <a:pPr defTabSz="457200" fontAlgn="auto">
              <a:spcBef>
                <a:spcPts val="0"/>
              </a:spcBef>
              <a:spcAft>
                <a:spcPts val="0"/>
              </a:spcAft>
            </a:pPr>
            <a:r>
              <a:rPr lang="en-US" dirty="0" smtClean="0">
                <a:solidFill>
                  <a:prstClr val="black"/>
                </a:solidFill>
                <a:latin typeface="Calibri"/>
                <a:ea typeface="+mn-ea"/>
                <a:cs typeface="+mn-cs"/>
              </a:rPr>
              <a:t>time</a:t>
            </a:r>
            <a:endParaRPr lang="en-US" dirty="0">
              <a:solidFill>
                <a:prstClr val="black"/>
              </a:solidFill>
              <a:latin typeface="Calibri"/>
              <a:ea typeface="+mn-ea"/>
              <a:cs typeface="+mn-cs"/>
            </a:endParaRPr>
          </a:p>
        </p:txBody>
      </p:sp>
      <p:sp>
        <p:nvSpPr>
          <p:cNvPr id="34" name="Rectangle 33"/>
          <p:cNvSpPr/>
          <p:nvPr/>
        </p:nvSpPr>
        <p:spPr>
          <a:xfrm rot="16200000">
            <a:off x="-44694" y="4007424"/>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1</a:t>
            </a:r>
            <a:endParaRPr lang="en-US" sz="1600" baseline="-25000" dirty="0">
              <a:solidFill>
                <a:prstClr val="black"/>
              </a:solidFill>
              <a:latin typeface="Calibri"/>
              <a:ea typeface="+mn-ea"/>
              <a:cs typeface="+mn-cs"/>
            </a:endParaRPr>
          </a:p>
        </p:txBody>
      </p:sp>
      <p:sp>
        <p:nvSpPr>
          <p:cNvPr id="35" name="Rectangle 34"/>
          <p:cNvSpPr/>
          <p:nvPr/>
        </p:nvSpPr>
        <p:spPr>
          <a:xfrm rot="16200000">
            <a:off x="-44694" y="4474406"/>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0</a:t>
            </a:r>
            <a:endParaRPr lang="en-US" sz="1600" baseline="-25000" dirty="0">
              <a:solidFill>
                <a:prstClr val="black"/>
              </a:solidFill>
              <a:latin typeface="Calibri"/>
              <a:ea typeface="+mn-ea"/>
              <a:cs typeface="+mn-cs"/>
            </a:endParaRPr>
          </a:p>
        </p:txBody>
      </p:sp>
      <p:sp>
        <p:nvSpPr>
          <p:cNvPr id="36" name="Rectangle 35"/>
          <p:cNvSpPr/>
          <p:nvPr/>
        </p:nvSpPr>
        <p:spPr>
          <a:xfrm rot="16200000">
            <a:off x="-1356" y="2125511"/>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1</a:t>
            </a:r>
            <a:endParaRPr lang="en-US" sz="1600" baseline="-25000" dirty="0">
              <a:solidFill>
                <a:prstClr val="black"/>
              </a:solidFill>
              <a:latin typeface="Calibri"/>
              <a:ea typeface="+mn-ea"/>
              <a:cs typeface="+mn-cs"/>
            </a:endParaRPr>
          </a:p>
        </p:txBody>
      </p:sp>
      <p:sp>
        <p:nvSpPr>
          <p:cNvPr id="37" name="Rectangle 36"/>
          <p:cNvSpPr/>
          <p:nvPr/>
        </p:nvSpPr>
        <p:spPr>
          <a:xfrm rot="16200000">
            <a:off x="-1356" y="2592493"/>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0</a:t>
            </a:r>
            <a:endParaRPr lang="en-US" sz="1600" baseline="-25000" dirty="0">
              <a:solidFill>
                <a:prstClr val="black"/>
              </a:solidFill>
              <a:latin typeface="Calibri"/>
              <a:ea typeface="+mn-ea"/>
              <a:cs typeface="+mn-cs"/>
            </a:endParaRPr>
          </a:p>
        </p:txBody>
      </p:sp>
      <p:sp>
        <p:nvSpPr>
          <p:cNvPr id="38" name="Rectangle 37"/>
          <p:cNvSpPr/>
          <p:nvPr/>
        </p:nvSpPr>
        <p:spPr>
          <a:xfrm rot="16200000">
            <a:off x="4340994" y="3230854"/>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1</a:t>
            </a:r>
            <a:endParaRPr lang="en-US" sz="1600" baseline="-25000" dirty="0">
              <a:solidFill>
                <a:prstClr val="black"/>
              </a:solidFill>
              <a:latin typeface="Calibri"/>
              <a:ea typeface="+mn-ea"/>
              <a:cs typeface="+mn-cs"/>
            </a:endParaRPr>
          </a:p>
        </p:txBody>
      </p:sp>
      <p:sp>
        <p:nvSpPr>
          <p:cNvPr id="39" name="Rectangle 38"/>
          <p:cNvSpPr/>
          <p:nvPr/>
        </p:nvSpPr>
        <p:spPr>
          <a:xfrm rot="16200000">
            <a:off x="4340994" y="3697836"/>
            <a:ext cx="408260" cy="461665"/>
          </a:xfrm>
          <a:prstGeom prst="rect">
            <a:avLst/>
          </a:prstGeom>
        </p:spPr>
        <p:txBody>
          <a:bodyPr wrap="none">
            <a:spAutoFit/>
          </a:bodyPr>
          <a:lstStyle/>
          <a:p>
            <a:pPr defTabSz="457200" fontAlgn="auto">
              <a:spcBef>
                <a:spcPts val="0"/>
              </a:spcBef>
              <a:spcAft>
                <a:spcPts val="0"/>
              </a:spcAft>
            </a:pPr>
            <a:r>
              <a:rPr lang="en-US" sz="2400" i="1" dirty="0" smtClean="0">
                <a:solidFill>
                  <a:srgbClr val="000000"/>
                </a:solidFill>
                <a:latin typeface="Calibri"/>
                <a:ea typeface="+mn-ea"/>
                <a:cs typeface="+mn-cs"/>
              </a:rPr>
              <a:t>f</a:t>
            </a:r>
            <a:r>
              <a:rPr lang="en-US" sz="2400" i="1" baseline="-25000" dirty="0" smtClean="0">
                <a:solidFill>
                  <a:srgbClr val="000000"/>
                </a:solidFill>
                <a:latin typeface="Calibri"/>
                <a:ea typeface="+mn-ea"/>
                <a:cs typeface="+mn-cs"/>
              </a:rPr>
              <a:t>0</a:t>
            </a:r>
            <a:endParaRPr lang="en-US" sz="1600" baseline="-25000" dirty="0">
              <a:solidFill>
                <a:prstClr val="black"/>
              </a:solidFill>
              <a:latin typeface="Calibri"/>
              <a:ea typeface="+mn-ea"/>
              <a:cs typeface="+mn-cs"/>
            </a:endParaRPr>
          </a:p>
        </p:txBody>
      </p:sp>
      <p:sp>
        <p:nvSpPr>
          <p:cNvPr id="40" name="TextBox 39"/>
          <p:cNvSpPr txBox="1"/>
          <p:nvPr/>
        </p:nvSpPr>
        <p:spPr>
          <a:xfrm>
            <a:off x="2133600" y="3093326"/>
            <a:ext cx="564322" cy="646331"/>
          </a:xfrm>
          <a:prstGeom prst="rect">
            <a:avLst/>
          </a:prstGeom>
          <a:noFill/>
        </p:spPr>
        <p:txBody>
          <a:bodyPr wrap="square" rtlCol="0">
            <a:spAutoFit/>
          </a:bodyPr>
          <a:lstStyle/>
          <a:p>
            <a:pPr defTabSz="457200" fontAlgn="auto">
              <a:spcBef>
                <a:spcPts val="0"/>
              </a:spcBef>
              <a:spcAft>
                <a:spcPts val="0"/>
              </a:spcAft>
            </a:pPr>
            <a:r>
              <a:rPr lang="en-US" sz="3600" dirty="0" smtClean="0">
                <a:solidFill>
                  <a:prstClr val="black"/>
                </a:solidFill>
                <a:latin typeface="Calibri"/>
                <a:ea typeface="+mn-ea"/>
                <a:cs typeface="+mn-cs"/>
              </a:rPr>
              <a:t>+</a:t>
            </a:r>
            <a:endParaRPr lang="en-US" sz="3600" dirty="0">
              <a:solidFill>
                <a:prstClr val="black"/>
              </a:solidFill>
              <a:latin typeface="Calibri"/>
              <a:ea typeface="+mn-ea"/>
              <a:cs typeface="+mn-cs"/>
            </a:endParaRPr>
          </a:p>
        </p:txBody>
      </p:sp>
      <p:sp>
        <p:nvSpPr>
          <p:cNvPr id="41" name="TextBox 40"/>
          <p:cNvSpPr txBox="1"/>
          <p:nvPr/>
        </p:nvSpPr>
        <p:spPr>
          <a:xfrm>
            <a:off x="1768928" y="1726070"/>
            <a:ext cx="1479960" cy="369332"/>
          </a:xfrm>
          <a:prstGeom prst="rect">
            <a:avLst/>
          </a:prstGeom>
          <a:noFill/>
        </p:spPr>
        <p:txBody>
          <a:bodyPr wrap="square" rtlCol="0">
            <a:spAutoFit/>
          </a:bodyPr>
          <a:lstStyle/>
          <a:p>
            <a:pPr defTabSz="457200" fontAlgn="auto">
              <a:spcBef>
                <a:spcPts val="0"/>
              </a:spcBef>
              <a:spcAft>
                <a:spcPts val="0"/>
              </a:spcAft>
            </a:pPr>
            <a:r>
              <a:rPr lang="en-US" dirty="0" smtClean="0">
                <a:solidFill>
                  <a:prstClr val="black"/>
                </a:solidFill>
                <a:latin typeface="Calibri"/>
                <a:ea typeface="+mn-ea"/>
                <a:cs typeface="+mn-cs"/>
              </a:rPr>
              <a:t>adversary</a:t>
            </a:r>
            <a:endParaRPr lang="en-US" dirty="0">
              <a:solidFill>
                <a:prstClr val="black"/>
              </a:solidFill>
              <a:latin typeface="Calibri"/>
              <a:ea typeface="+mn-ea"/>
              <a:cs typeface="+mn-cs"/>
            </a:endParaRPr>
          </a:p>
        </p:txBody>
      </p:sp>
      <p:sp>
        <p:nvSpPr>
          <p:cNvPr id="42" name="TextBox 41"/>
          <p:cNvSpPr txBox="1"/>
          <p:nvPr/>
        </p:nvSpPr>
        <p:spPr>
          <a:xfrm>
            <a:off x="2007955" y="3700067"/>
            <a:ext cx="1479960" cy="369332"/>
          </a:xfrm>
          <a:prstGeom prst="rect">
            <a:avLst/>
          </a:prstGeom>
          <a:noFill/>
        </p:spPr>
        <p:txBody>
          <a:bodyPr wrap="square" rtlCol="0">
            <a:spAutoFit/>
          </a:bodyPr>
          <a:lstStyle/>
          <a:p>
            <a:pPr defTabSz="457200" fontAlgn="auto">
              <a:spcBef>
                <a:spcPts val="0"/>
              </a:spcBef>
              <a:spcAft>
                <a:spcPts val="0"/>
              </a:spcAft>
            </a:pPr>
            <a:r>
              <a:rPr lang="en-US" dirty="0">
                <a:solidFill>
                  <a:prstClr val="black"/>
                </a:solidFill>
                <a:latin typeface="Calibri"/>
                <a:ea typeface="+mn-ea"/>
                <a:cs typeface="+mn-cs"/>
              </a:rPr>
              <a:t>v</a:t>
            </a:r>
            <a:r>
              <a:rPr lang="en-US" dirty="0" smtClean="0">
                <a:solidFill>
                  <a:prstClr val="black"/>
                </a:solidFill>
                <a:latin typeface="Calibri"/>
                <a:ea typeface="+mn-ea"/>
                <a:cs typeface="+mn-cs"/>
              </a:rPr>
              <a:t>oter</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28607992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76200" y="914400"/>
            <a:ext cx="8991600" cy="4093428"/>
          </a:xfrm>
          <a:prstGeom prst="rect">
            <a:avLst/>
          </a:prstGeom>
        </p:spPr>
        <p:txBody>
          <a:bodyPr wrap="square">
            <a:spAutoFit/>
          </a:bodyPr>
          <a:lstStyle/>
          <a:p>
            <a:pPr defTabSz="457200" fontAlgn="auto">
              <a:spcBef>
                <a:spcPts val="0"/>
              </a:spcBef>
              <a:spcAft>
                <a:spcPts val="0"/>
              </a:spcAft>
            </a:pPr>
            <a:r>
              <a:rPr lang="en-US" altLang="zh-CN" sz="2000" dirty="0" smtClean="0">
                <a:solidFill>
                  <a:prstClr val="black"/>
                </a:solidFill>
                <a:latin typeface="Calibri"/>
                <a:ea typeface="宋体"/>
                <a:cs typeface="+mn-cs"/>
              </a:rPr>
              <a:t>Secret vote model:</a:t>
            </a:r>
          </a:p>
          <a:p>
            <a:pPr defTabSz="457200" fontAlgn="auto">
              <a:spcBef>
                <a:spcPts val="0"/>
              </a:spcBef>
              <a:spcAft>
                <a:spcPts val="0"/>
              </a:spcAft>
            </a:pPr>
            <a:endParaRPr lang="en-US" altLang="zh-CN" sz="2000" dirty="0">
              <a:solidFill>
                <a:prstClr val="black"/>
              </a:solidFill>
              <a:latin typeface="Calibri"/>
              <a:ea typeface="宋体"/>
              <a:cs typeface="+mn-cs"/>
            </a:endParaRPr>
          </a:p>
          <a:p>
            <a:pPr defTabSz="457200" fontAlgn="auto">
              <a:spcBef>
                <a:spcPts val="0"/>
              </a:spcBef>
              <a:spcAft>
                <a:spcPts val="0"/>
              </a:spcAft>
            </a:pPr>
            <a:endParaRPr lang="en-US" altLang="zh-CN" sz="2000" dirty="0" smtClean="0">
              <a:solidFill>
                <a:prstClr val="black"/>
              </a:solidFill>
              <a:latin typeface="Calibri"/>
              <a:ea typeface="宋体"/>
              <a:cs typeface="+mn-cs"/>
            </a:endParaRPr>
          </a:p>
          <a:p>
            <a:pPr defTabSz="457200" fontAlgn="auto">
              <a:spcBef>
                <a:spcPts val="0"/>
              </a:spcBef>
              <a:spcAft>
                <a:spcPts val="0"/>
              </a:spcAft>
            </a:pPr>
            <a:endParaRPr lang="en-US" altLang="zh-CN" sz="2000" dirty="0">
              <a:solidFill>
                <a:prstClr val="black"/>
              </a:solidFill>
              <a:latin typeface="Calibri"/>
              <a:ea typeface="宋体"/>
              <a:cs typeface="+mn-cs"/>
            </a:endParaRPr>
          </a:p>
          <a:p>
            <a:pPr defTabSz="457200" fontAlgn="auto">
              <a:spcBef>
                <a:spcPts val="0"/>
              </a:spcBef>
              <a:spcAft>
                <a:spcPts val="0"/>
              </a:spcAft>
            </a:pPr>
            <a:endParaRPr lang="en-US" altLang="zh-CN" sz="2000" dirty="0" smtClean="0">
              <a:solidFill>
                <a:prstClr val="black"/>
              </a:solidFill>
              <a:latin typeface="Calibri"/>
              <a:ea typeface="宋体"/>
              <a:cs typeface="+mn-cs"/>
            </a:endParaRPr>
          </a:p>
          <a:p>
            <a:pPr defTabSz="457200" fontAlgn="auto">
              <a:spcBef>
                <a:spcPts val="0"/>
              </a:spcBef>
              <a:spcAft>
                <a:spcPts val="0"/>
              </a:spcAft>
            </a:pPr>
            <a:r>
              <a:rPr lang="en-US" altLang="zh-CN" sz="2000" i="1" dirty="0" smtClean="0">
                <a:solidFill>
                  <a:srgbClr val="0000FF"/>
                </a:solidFill>
                <a:latin typeface="Calibri"/>
                <a:ea typeface="宋体"/>
                <a:cs typeface="+mn-cs"/>
              </a:rPr>
              <a:t> </a:t>
            </a:r>
          </a:p>
          <a:p>
            <a:pPr defTabSz="457200" fontAlgn="auto">
              <a:spcBef>
                <a:spcPts val="0"/>
              </a:spcBef>
              <a:spcAft>
                <a:spcPts val="0"/>
              </a:spcAft>
            </a:pPr>
            <a:endParaRPr lang="en-US" altLang="zh-CN" sz="2000" i="1" dirty="0">
              <a:solidFill>
                <a:srgbClr val="0000FF"/>
              </a:solidFill>
              <a:latin typeface="Calibri"/>
              <a:ea typeface="宋体"/>
              <a:cs typeface="+mn-cs"/>
            </a:endParaRPr>
          </a:p>
          <a:p>
            <a:pPr defTabSz="457200" fontAlgn="auto">
              <a:spcBef>
                <a:spcPts val="0"/>
              </a:spcBef>
              <a:spcAft>
                <a:spcPts val="0"/>
              </a:spcAft>
            </a:pPr>
            <a:endParaRPr lang="en-US" altLang="zh-CN" sz="2000" i="1" dirty="0" smtClean="0">
              <a:solidFill>
                <a:srgbClr val="0000FF"/>
              </a:solidFill>
              <a:latin typeface="Calibri"/>
              <a:ea typeface="宋体"/>
              <a:cs typeface="+mn-cs"/>
            </a:endParaRPr>
          </a:p>
          <a:p>
            <a:pPr defTabSz="457200" fontAlgn="auto">
              <a:spcBef>
                <a:spcPts val="0"/>
              </a:spcBef>
              <a:spcAft>
                <a:spcPts val="0"/>
              </a:spcAft>
            </a:pPr>
            <a:r>
              <a:rPr lang="el-GR" altLang="zh-CN" sz="2000" i="1" dirty="0" smtClean="0">
                <a:solidFill>
                  <a:srgbClr val="0000FF"/>
                </a:solidFill>
                <a:latin typeface="Calibri"/>
                <a:ea typeface="宋体"/>
                <a:cs typeface="+mn-cs"/>
              </a:rPr>
              <a:t>δ</a:t>
            </a:r>
            <a:r>
              <a:rPr lang="en-US" altLang="zh-CN" sz="2000" dirty="0" smtClean="0">
                <a:solidFill>
                  <a:prstClr val="black"/>
                </a:solidFill>
                <a:latin typeface="Calibri"/>
                <a:ea typeface="宋体"/>
                <a:cs typeface="+mn-cs"/>
              </a:rPr>
              <a:t>: # of attacked votes					</a:t>
            </a:r>
            <a:r>
              <a:rPr lang="el-GR" altLang="zh-CN" sz="2000" dirty="0">
                <a:solidFill>
                  <a:srgbClr val="0000FF"/>
                </a:solidFill>
                <a:latin typeface="Calibri"/>
                <a:ea typeface="宋体"/>
                <a:cs typeface="+mn-cs"/>
              </a:rPr>
              <a:t>μ</a:t>
            </a:r>
            <a:r>
              <a:rPr lang="el-GR" altLang="zh-CN" sz="2000" dirty="0" smtClean="0">
                <a:solidFill>
                  <a:prstClr val="black"/>
                </a:solidFill>
                <a:latin typeface="Calibri"/>
                <a:ea typeface="宋体"/>
                <a:cs typeface="+mn-cs"/>
              </a:rPr>
              <a:t>: </a:t>
            </a:r>
            <a:r>
              <a:rPr lang="en-US" altLang="zh-CN" sz="2000" dirty="0" smtClean="0">
                <a:solidFill>
                  <a:prstClr val="black"/>
                </a:solidFill>
                <a:latin typeface="Calibri"/>
                <a:ea typeface="宋体"/>
                <a:cs typeface="+mn-cs"/>
              </a:rPr>
              <a:t>winning margin</a:t>
            </a:r>
          </a:p>
          <a:p>
            <a:pPr defTabSz="457200" fontAlgn="auto">
              <a:spcBef>
                <a:spcPts val="0"/>
              </a:spcBef>
              <a:spcAft>
                <a:spcPts val="0"/>
              </a:spcAft>
            </a:pPr>
            <a:r>
              <a:rPr lang="en-US" altLang="zh-CN" sz="2000" i="1" dirty="0">
                <a:solidFill>
                  <a:srgbClr val="0000FF"/>
                </a:solidFill>
                <a:latin typeface="Calibri"/>
                <a:ea typeface="宋体"/>
                <a:cs typeface="+mn-cs"/>
              </a:rPr>
              <a:t>M</a:t>
            </a:r>
            <a:r>
              <a:rPr lang="en-US" altLang="zh-CN" sz="2000" dirty="0">
                <a:solidFill>
                  <a:prstClr val="black"/>
                </a:solidFill>
                <a:latin typeface="Calibri"/>
                <a:ea typeface="宋体"/>
                <a:cs typeface="+mn-cs"/>
              </a:rPr>
              <a:t>: # of </a:t>
            </a:r>
            <a:r>
              <a:rPr lang="en-US" altLang="zh-CN" sz="2000" dirty="0" smtClean="0">
                <a:solidFill>
                  <a:prstClr val="black"/>
                </a:solidFill>
                <a:latin typeface="Calibri"/>
                <a:ea typeface="宋体"/>
                <a:cs typeface="+mn-cs"/>
              </a:rPr>
              <a:t>voters,						</a:t>
            </a:r>
            <a:r>
              <a:rPr lang="el-GR" altLang="zh-CN" sz="2000" i="1" dirty="0" smtClean="0">
                <a:solidFill>
                  <a:srgbClr val="0000FF"/>
                </a:solidFill>
                <a:latin typeface="Calibri"/>
                <a:ea typeface="宋体"/>
                <a:cs typeface="+mn-cs"/>
              </a:rPr>
              <a:t>γ</a:t>
            </a:r>
            <a:r>
              <a:rPr lang="en-US" altLang="zh-CN" sz="2000" dirty="0" smtClean="0">
                <a:solidFill>
                  <a:prstClr val="black"/>
                </a:solidFill>
                <a:latin typeface="Calibri"/>
                <a:ea typeface="宋体"/>
                <a:cs typeface="+mn-cs"/>
              </a:rPr>
              <a:t>: decision threshold (e.g., </a:t>
            </a:r>
            <a:r>
              <a:rPr lang="el-GR" altLang="zh-CN" sz="2000" dirty="0" smtClean="0">
                <a:solidFill>
                  <a:prstClr val="black"/>
                </a:solidFill>
                <a:latin typeface="Calibri"/>
                <a:ea typeface="宋体"/>
                <a:cs typeface="+mn-cs"/>
              </a:rPr>
              <a:t>γ</a:t>
            </a:r>
            <a:r>
              <a:rPr lang="en-US" altLang="zh-CN" sz="2000" dirty="0" smtClean="0">
                <a:solidFill>
                  <a:prstClr val="black"/>
                </a:solidFill>
                <a:latin typeface="Calibri"/>
                <a:ea typeface="宋体"/>
                <a:cs typeface="+mn-cs"/>
              </a:rPr>
              <a:t> = 0)</a:t>
            </a:r>
            <a:endParaRPr lang="en-US" altLang="zh-CN" sz="2000" dirty="0">
              <a:solidFill>
                <a:prstClr val="black"/>
              </a:solidFill>
              <a:latin typeface="Calibri"/>
              <a:ea typeface="宋体"/>
              <a:cs typeface="+mn-cs"/>
            </a:endParaRPr>
          </a:p>
          <a:p>
            <a:pPr defTabSz="457200" fontAlgn="auto">
              <a:spcBef>
                <a:spcPts val="0"/>
              </a:spcBef>
              <a:spcAft>
                <a:spcPts val="0"/>
              </a:spcAft>
            </a:pPr>
            <a:r>
              <a:rPr lang="en-US" altLang="zh-CN" sz="2000" dirty="0" smtClean="0">
                <a:solidFill>
                  <a:prstClr val="black"/>
                </a:solidFill>
                <a:latin typeface="Calibri"/>
                <a:ea typeface="宋体"/>
                <a:cs typeface="+mn-cs"/>
              </a:rPr>
              <a:t> </a:t>
            </a:r>
            <a:r>
              <a:rPr lang="en-US" altLang="zh-CN" sz="2000" dirty="0" smtClean="0">
                <a:solidFill>
                  <a:srgbClr val="0000FF"/>
                </a:solidFill>
                <a:latin typeface="Calibri"/>
                <a:ea typeface="宋体"/>
                <a:cs typeface="+mn-cs"/>
              </a:rPr>
              <a:t>p</a:t>
            </a:r>
            <a:r>
              <a:rPr lang="en-US" altLang="zh-CN" sz="2000" dirty="0" smtClean="0">
                <a:solidFill>
                  <a:prstClr val="black"/>
                </a:solidFill>
                <a:latin typeface="Calibri"/>
                <a:ea typeface="宋体"/>
                <a:cs typeface="+mn-cs"/>
              </a:rPr>
              <a:t>: </a:t>
            </a:r>
            <a:r>
              <a:rPr lang="en-US" altLang="zh-CN" sz="2000" dirty="0" err="1" smtClean="0">
                <a:solidFill>
                  <a:prstClr val="black"/>
                </a:solidFill>
                <a:latin typeface="Calibri"/>
                <a:ea typeface="宋体"/>
                <a:cs typeface="+mn-cs"/>
              </a:rPr>
              <a:t>Pr</a:t>
            </a:r>
            <a:r>
              <a:rPr lang="en-US" altLang="zh-CN" sz="2000" dirty="0" smtClean="0">
                <a:solidFill>
                  <a:prstClr val="black"/>
                </a:solidFill>
                <a:latin typeface="Calibri"/>
                <a:ea typeface="宋体"/>
                <a:cs typeface="+mn-cs"/>
              </a:rPr>
              <a:t>[</a:t>
            </a:r>
            <a:r>
              <a:rPr lang="en-US" altLang="zh-CN" sz="2000" i="1" dirty="0" smtClean="0">
                <a:solidFill>
                  <a:prstClr val="black"/>
                </a:solidFill>
                <a:latin typeface="Calibri"/>
                <a:ea typeface="宋体"/>
                <a:cs typeface="+mn-cs"/>
              </a:rPr>
              <a:t>v</a:t>
            </a:r>
            <a:r>
              <a:rPr lang="en-US" altLang="zh-CN" sz="2000" baseline="-25000" dirty="0" smtClean="0">
                <a:solidFill>
                  <a:prstClr val="black"/>
                </a:solidFill>
                <a:latin typeface="Calibri"/>
                <a:ea typeface="宋体"/>
                <a:cs typeface="+mn-cs"/>
              </a:rPr>
              <a:t>i</a:t>
            </a:r>
            <a:r>
              <a:rPr lang="en-US" altLang="zh-CN" sz="2000" dirty="0" smtClean="0">
                <a:solidFill>
                  <a:prstClr val="black"/>
                </a:solidFill>
                <a:latin typeface="Calibri"/>
                <a:ea typeface="宋体"/>
                <a:cs typeface="+mn-cs"/>
              </a:rPr>
              <a:t> = e],</a:t>
            </a:r>
            <a:r>
              <a:rPr lang="el-GR" altLang="zh-CN" sz="2000" dirty="0" smtClean="0">
                <a:solidFill>
                  <a:prstClr val="black"/>
                </a:solidFill>
                <a:latin typeface="Calibri"/>
                <a:ea typeface="宋体"/>
                <a:cs typeface="+mn-cs"/>
              </a:rPr>
              <a:t> </a:t>
            </a:r>
            <a:r>
              <a:rPr lang="en-US" altLang="zh-CN" sz="2000" dirty="0">
                <a:solidFill>
                  <a:prstClr val="black"/>
                </a:solidFill>
                <a:latin typeface="Calibri"/>
                <a:ea typeface="宋体"/>
                <a:cs typeface="+mn-cs"/>
              </a:rPr>
              <a:t>	</a:t>
            </a:r>
            <a:r>
              <a:rPr lang="en-US" altLang="zh-CN" sz="2000" dirty="0" smtClean="0">
                <a:solidFill>
                  <a:prstClr val="black"/>
                </a:solidFill>
                <a:latin typeface="Calibri"/>
                <a:ea typeface="宋体"/>
                <a:cs typeface="+mn-cs"/>
              </a:rPr>
              <a:t>					</a:t>
            </a:r>
            <a:r>
              <a:rPr lang="en-US" altLang="zh-CN" sz="2000" dirty="0">
                <a:solidFill>
                  <a:prstClr val="black"/>
                </a:solidFill>
                <a:latin typeface="Calibri"/>
                <a:ea typeface="宋体"/>
                <a:cs typeface="+mn-cs"/>
              </a:rPr>
              <a:t> </a:t>
            </a:r>
            <a:r>
              <a:rPr lang="en-US" altLang="zh-CN" sz="2000" dirty="0" smtClean="0">
                <a:solidFill>
                  <a:prstClr val="black"/>
                </a:solidFill>
                <a:latin typeface="Calibri"/>
                <a:ea typeface="宋体"/>
                <a:cs typeface="+mn-cs"/>
              </a:rPr>
              <a:t>     </a:t>
            </a:r>
            <a:r>
              <a:rPr lang="en-US" altLang="zh-CN" sz="2000" i="1" dirty="0" smtClean="0">
                <a:solidFill>
                  <a:srgbClr val="0000FF"/>
                </a:solidFill>
                <a:latin typeface="Calibri"/>
                <a:ea typeface="宋体"/>
                <a:cs typeface="+mn-cs"/>
              </a:rPr>
              <a:t>n</a:t>
            </a:r>
            <a:r>
              <a:rPr lang="en-US" altLang="zh-CN" sz="2000" baseline="-25000" dirty="0" smtClean="0">
                <a:solidFill>
                  <a:srgbClr val="0000FF"/>
                </a:solidFill>
                <a:latin typeface="Calibri"/>
                <a:ea typeface="宋体"/>
                <a:cs typeface="+mn-cs"/>
              </a:rPr>
              <a:t>1</a:t>
            </a:r>
            <a:r>
              <a:rPr lang="en-US" altLang="zh-CN" sz="2000" dirty="0">
                <a:solidFill>
                  <a:prstClr val="black"/>
                </a:solidFill>
                <a:latin typeface="Calibri"/>
                <a:ea typeface="宋体"/>
                <a:cs typeface="+mn-cs"/>
              </a:rPr>
              <a:t>:</a:t>
            </a:r>
            <a:r>
              <a:rPr lang="en-US" altLang="zh-CN" sz="2000" dirty="0" smtClean="0">
                <a:solidFill>
                  <a:prstClr val="black"/>
                </a:solidFill>
                <a:latin typeface="Calibri"/>
                <a:ea typeface="宋体"/>
                <a:cs typeface="+mn-cs"/>
              </a:rPr>
              <a:t> </a:t>
            </a:r>
            <a:r>
              <a:rPr lang="el-GR" altLang="zh-CN" sz="2000" dirty="0" smtClean="0">
                <a:solidFill>
                  <a:prstClr val="black"/>
                </a:solidFill>
                <a:latin typeface="Calibri"/>
                <a:ea typeface="宋体"/>
                <a:cs typeface="+mn-cs"/>
              </a:rPr>
              <a:t>(</a:t>
            </a:r>
            <a:r>
              <a:rPr lang="en-US" altLang="zh-CN" sz="2000" dirty="0" smtClean="0">
                <a:solidFill>
                  <a:prstClr val="black"/>
                </a:solidFill>
                <a:latin typeface="Calibri"/>
                <a:ea typeface="宋体"/>
                <a:cs typeface="+mn-cs"/>
              </a:rPr>
              <a:t>M+</a:t>
            </a:r>
            <a:r>
              <a:rPr lang="el-GR" altLang="zh-CN" sz="2000" dirty="0" smtClean="0">
                <a:solidFill>
                  <a:prstClr val="black"/>
                </a:solidFill>
                <a:latin typeface="Calibri"/>
                <a:ea typeface="宋体"/>
                <a:cs typeface="+mn-cs"/>
              </a:rPr>
              <a:t>γ</a:t>
            </a:r>
            <a:r>
              <a:rPr lang="en-US" altLang="zh-CN" sz="2000" dirty="0" smtClean="0">
                <a:solidFill>
                  <a:prstClr val="black"/>
                </a:solidFill>
                <a:latin typeface="Calibri"/>
                <a:ea typeface="宋体"/>
                <a:cs typeface="+mn-cs"/>
              </a:rPr>
              <a:t>+</a:t>
            </a:r>
            <a:r>
              <a:rPr lang="el-GR" altLang="zh-CN" sz="2000" dirty="0" smtClean="0">
                <a:solidFill>
                  <a:prstClr val="black"/>
                </a:solidFill>
                <a:latin typeface="Calibri"/>
                <a:ea typeface="宋体"/>
                <a:cs typeface="+mn-cs"/>
              </a:rPr>
              <a:t>μ)/2</a:t>
            </a:r>
          </a:p>
          <a:p>
            <a:pPr defTabSz="457200" fontAlgn="auto">
              <a:spcBef>
                <a:spcPts val="0"/>
              </a:spcBef>
              <a:spcAft>
                <a:spcPts val="0"/>
              </a:spcAft>
            </a:pPr>
            <a:endParaRPr lang="en-US" altLang="zh-CN" sz="2000" dirty="0">
              <a:solidFill>
                <a:prstClr val="black"/>
              </a:solidFill>
              <a:latin typeface="Calibri"/>
              <a:ea typeface="宋体"/>
              <a:cs typeface="+mn-cs"/>
            </a:endParaRPr>
          </a:p>
          <a:p>
            <a:pPr defTabSz="457200" fontAlgn="auto">
              <a:spcBef>
                <a:spcPts val="0"/>
              </a:spcBef>
              <a:spcAft>
                <a:spcPts val="0"/>
              </a:spcAft>
            </a:pPr>
            <a:r>
              <a:rPr lang="en-US" altLang="zh-CN" sz="2000" dirty="0" smtClean="0">
                <a:solidFill>
                  <a:prstClr val="black"/>
                </a:solidFill>
                <a:latin typeface="Calibri"/>
                <a:ea typeface="宋体"/>
                <a:cs typeface="+mn-cs"/>
              </a:rPr>
              <a:t>Open vote model:</a:t>
            </a:r>
          </a:p>
        </p:txBody>
      </p:sp>
      <p:sp>
        <p:nvSpPr>
          <p:cNvPr id="13" name="Rectangle 12"/>
          <p:cNvSpPr/>
          <p:nvPr/>
        </p:nvSpPr>
        <p:spPr>
          <a:xfrm>
            <a:off x="801077" y="2518204"/>
            <a:ext cx="4805139" cy="31487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defTabSz="457200" fontAlgn="auto">
              <a:spcBef>
                <a:spcPts val="0"/>
              </a:spcBef>
              <a:spcAft>
                <a:spcPts val="0"/>
              </a:spcAft>
            </a:pPr>
            <a:r>
              <a:rPr lang="en-US" dirty="0" smtClean="0">
                <a:solidFill>
                  <a:prstClr val="black"/>
                </a:solidFill>
                <a:latin typeface="Calibri"/>
              </a:rPr>
              <a:t>YES</a:t>
            </a:r>
            <a:endParaRPr lang="en-US" dirty="0">
              <a:solidFill>
                <a:prstClr val="black"/>
              </a:solidFill>
              <a:latin typeface="Calibri"/>
            </a:endParaRPr>
          </a:p>
        </p:txBody>
      </p:sp>
      <p:pic>
        <p:nvPicPr>
          <p:cNvPr id="2" name="Picture 1"/>
          <p:cNvPicPr>
            <a:picLocks noChangeAspect="1"/>
          </p:cNvPicPr>
          <p:nvPr/>
        </p:nvPicPr>
        <p:blipFill>
          <a:blip r:embed="rId3"/>
          <a:stretch>
            <a:fillRect/>
          </a:stretch>
        </p:blipFill>
        <p:spPr>
          <a:xfrm>
            <a:off x="76200" y="1411207"/>
            <a:ext cx="4369834" cy="917924"/>
          </a:xfrm>
          <a:prstGeom prst="rect">
            <a:avLst/>
          </a:prstGeom>
        </p:spPr>
      </p:pic>
      <p:sp>
        <p:nvSpPr>
          <p:cNvPr id="6146" name="Title 1"/>
          <p:cNvSpPr>
            <a:spLocks noGrp="1"/>
          </p:cNvSpPr>
          <p:nvPr>
            <p:ph type="title"/>
          </p:nvPr>
        </p:nvSpPr>
        <p:spPr>
          <a:xfrm>
            <a:off x="0" y="5648"/>
            <a:ext cx="9144000" cy="665162"/>
          </a:xfrm>
        </p:spPr>
        <p:txBody>
          <a:bodyPr>
            <a:noAutofit/>
          </a:bodyPr>
          <a:lstStyle/>
          <a:p>
            <a:r>
              <a:rPr lang="en-US" altLang="zh-CN" dirty="0">
                <a:latin typeface="Calibri" charset="0"/>
                <a:ea typeface="宋体" charset="0"/>
                <a:cs typeface="宋体" charset="0"/>
              </a:rPr>
              <a:t>Modification of  the Voting Outcome</a:t>
            </a:r>
            <a:endParaRPr lang="en-US" altLang="zh-CN" sz="3200" dirty="0">
              <a:latin typeface="+mn-lt"/>
              <a:ea typeface="宋体" charset="0"/>
              <a:cs typeface="宋体" charset="0"/>
            </a:endParaRPr>
          </a:p>
        </p:txBody>
      </p:sp>
      <p:sp>
        <p:nvSpPr>
          <p:cNvPr id="58" name="Date Placeholder 57"/>
          <p:cNvSpPr>
            <a:spLocks noGrp="1"/>
          </p:cNvSpPr>
          <p:nvPr>
            <p:ph type="dt" sz="half" idx="10"/>
          </p:nvPr>
        </p:nvSpPr>
        <p:spPr/>
        <p:txBody>
          <a:bodyPr/>
          <a:lstStyle/>
          <a:p>
            <a:fld id="{82339C2C-3477-4D47-A62B-6D8E001C31B6}"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12</a:t>
            </a:fld>
            <a:endParaRPr lang="en-US" altLang="zh-CN" dirty="0">
              <a:solidFill>
                <a:prstClr val="black">
                  <a:tint val="75000"/>
                </a:prstClr>
              </a:solidFill>
              <a:latin typeface="Calibri"/>
              <a:ea typeface="宋体"/>
            </a:endParaRPr>
          </a:p>
        </p:txBody>
      </p:sp>
      <p:pic>
        <p:nvPicPr>
          <p:cNvPr id="3" name="Picture 2"/>
          <p:cNvPicPr>
            <a:picLocks noChangeAspect="1"/>
          </p:cNvPicPr>
          <p:nvPr/>
        </p:nvPicPr>
        <p:blipFill>
          <a:blip r:embed="rId4"/>
          <a:stretch>
            <a:fillRect/>
          </a:stretch>
        </p:blipFill>
        <p:spPr>
          <a:xfrm>
            <a:off x="4446034" y="1411207"/>
            <a:ext cx="4177454" cy="957849"/>
          </a:xfrm>
          <a:prstGeom prst="rect">
            <a:avLst/>
          </a:prstGeom>
        </p:spPr>
      </p:pic>
      <p:pic>
        <p:nvPicPr>
          <p:cNvPr id="4" name="Picture 3"/>
          <p:cNvPicPr>
            <a:picLocks noChangeAspect="1"/>
          </p:cNvPicPr>
          <p:nvPr/>
        </p:nvPicPr>
        <p:blipFill>
          <a:blip r:embed="rId5"/>
          <a:stretch>
            <a:fillRect/>
          </a:stretch>
        </p:blipFill>
        <p:spPr>
          <a:xfrm>
            <a:off x="151424" y="4937539"/>
            <a:ext cx="5070515" cy="853040"/>
          </a:xfrm>
          <a:prstGeom prst="rect">
            <a:avLst/>
          </a:prstGeom>
        </p:spPr>
      </p:pic>
      <p:sp>
        <p:nvSpPr>
          <p:cNvPr id="5" name="Rectangle 4"/>
          <p:cNvSpPr/>
          <p:nvPr/>
        </p:nvSpPr>
        <p:spPr>
          <a:xfrm>
            <a:off x="112348" y="6087719"/>
            <a:ext cx="9061345" cy="369332"/>
          </a:xfrm>
          <a:prstGeom prst="rect">
            <a:avLst/>
          </a:prstGeom>
        </p:spPr>
        <p:txBody>
          <a:bodyPr wrap="none">
            <a:spAutoFit/>
          </a:bodyPr>
          <a:lstStyle/>
          <a:p>
            <a:pPr defTabSz="457200" fontAlgn="auto">
              <a:spcBef>
                <a:spcPts val="0"/>
              </a:spcBef>
              <a:spcAft>
                <a:spcPts val="0"/>
              </a:spcAft>
            </a:pPr>
            <a:r>
              <a:rPr lang="en-US" altLang="zh-CN" dirty="0" smtClean="0">
                <a:solidFill>
                  <a:prstClr val="black"/>
                </a:solidFill>
                <a:latin typeface="Calibri"/>
                <a:ea typeface="宋体"/>
                <a:cs typeface="+mn-cs"/>
              </a:rPr>
              <a:t>We can </a:t>
            </a:r>
            <a:r>
              <a:rPr lang="en-US" altLang="zh-CN" dirty="0" smtClean="0">
                <a:solidFill>
                  <a:srgbClr val="0000FF"/>
                </a:solidFill>
                <a:latin typeface="Calibri"/>
                <a:ea typeface="宋体"/>
                <a:cs typeface="+mn-cs"/>
              </a:rPr>
              <a:t>select the number of symbol votes </a:t>
            </a:r>
            <a:r>
              <a:rPr lang="en-US" altLang="zh-CN" dirty="0" smtClean="0">
                <a:solidFill>
                  <a:prstClr val="black"/>
                </a:solidFill>
                <a:latin typeface="Calibri"/>
                <a:ea typeface="宋体"/>
                <a:cs typeface="+mn-cs"/>
              </a:rPr>
              <a:t>to drive the above probabilities to any desired value </a:t>
            </a:r>
            <a:endParaRPr lang="en-US" dirty="0">
              <a:solidFill>
                <a:prstClr val="black"/>
              </a:solidFill>
              <a:latin typeface="Calibri"/>
              <a:ea typeface="+mn-ea"/>
              <a:cs typeface="+mn-cs"/>
            </a:endParaRPr>
          </a:p>
        </p:txBody>
      </p:sp>
      <p:cxnSp>
        <p:nvCxnSpPr>
          <p:cNvPr id="7" name="Straight Connector 6"/>
          <p:cNvCxnSpPr/>
          <p:nvPr/>
        </p:nvCxnSpPr>
        <p:spPr>
          <a:xfrm flipV="1">
            <a:off x="801077" y="2813538"/>
            <a:ext cx="6682154" cy="19539"/>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801077" y="2727360"/>
            <a:ext cx="0" cy="234462"/>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095444" y="2727360"/>
            <a:ext cx="0" cy="234462"/>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7462370" y="2693880"/>
            <a:ext cx="0" cy="234462"/>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5606216" y="2712890"/>
            <a:ext cx="0" cy="234462"/>
          </a:xfrm>
          <a:prstGeom prst="line">
            <a:avLst/>
          </a:prstGeom>
        </p:spPr>
        <p:style>
          <a:lnRef idx="2">
            <a:schemeClr val="accent1"/>
          </a:lnRef>
          <a:fillRef idx="0">
            <a:schemeClr val="accent1"/>
          </a:fillRef>
          <a:effectRef idx="1">
            <a:schemeClr val="accent1"/>
          </a:effectRef>
          <a:fontRef idx="minor">
            <a:schemeClr val="tx1"/>
          </a:fontRef>
        </p:style>
      </p:cxnSp>
      <p:sp>
        <p:nvSpPr>
          <p:cNvPr id="71" name="Rectangle 70"/>
          <p:cNvSpPr/>
          <p:nvPr/>
        </p:nvSpPr>
        <p:spPr>
          <a:xfrm>
            <a:off x="821794" y="2848427"/>
            <a:ext cx="1856154" cy="293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457200" fontAlgn="auto">
              <a:spcBef>
                <a:spcPts val="0"/>
              </a:spcBef>
              <a:spcAft>
                <a:spcPts val="0"/>
              </a:spcAft>
            </a:pPr>
            <a:r>
              <a:rPr lang="en-US" dirty="0" smtClean="0">
                <a:solidFill>
                  <a:prstClr val="black"/>
                </a:solidFill>
                <a:latin typeface="Calibri"/>
              </a:rPr>
              <a:t>NO</a:t>
            </a:r>
            <a:endParaRPr lang="en-US" dirty="0">
              <a:solidFill>
                <a:prstClr val="black"/>
              </a:solidFill>
              <a:latin typeface="Calibri"/>
            </a:endParaRPr>
          </a:p>
        </p:txBody>
      </p:sp>
      <p:sp>
        <p:nvSpPr>
          <p:cNvPr id="15" name="Rectangle 14"/>
          <p:cNvSpPr/>
          <p:nvPr/>
        </p:nvSpPr>
        <p:spPr>
          <a:xfrm>
            <a:off x="3945240" y="2895495"/>
            <a:ext cx="300408" cy="369332"/>
          </a:xfrm>
          <a:prstGeom prst="rect">
            <a:avLst/>
          </a:prstGeom>
        </p:spPr>
        <p:txBody>
          <a:bodyPr wrap="none">
            <a:spAutoFit/>
          </a:bodyPr>
          <a:lstStyle/>
          <a:p>
            <a:pPr defTabSz="457200" fontAlgn="auto">
              <a:spcBef>
                <a:spcPts val="0"/>
              </a:spcBef>
              <a:spcAft>
                <a:spcPts val="0"/>
              </a:spcAft>
            </a:pPr>
            <a:r>
              <a:rPr lang="el-GR" altLang="zh-CN" i="1" dirty="0">
                <a:solidFill>
                  <a:srgbClr val="0000FF"/>
                </a:solidFill>
                <a:latin typeface="Calibri"/>
                <a:ea typeface="宋体"/>
                <a:cs typeface="+mn-cs"/>
              </a:rPr>
              <a:t>γ</a:t>
            </a:r>
            <a:endParaRPr lang="en-US" dirty="0">
              <a:solidFill>
                <a:prstClr val="black"/>
              </a:solidFill>
              <a:latin typeface="Calibri"/>
              <a:ea typeface="+mn-ea"/>
              <a:cs typeface="+mn-cs"/>
            </a:endParaRPr>
          </a:p>
        </p:txBody>
      </p:sp>
      <p:cxnSp>
        <p:nvCxnSpPr>
          <p:cNvPr id="75" name="Straight Connector 74"/>
          <p:cNvCxnSpPr/>
          <p:nvPr/>
        </p:nvCxnSpPr>
        <p:spPr>
          <a:xfrm>
            <a:off x="4849964" y="2731196"/>
            <a:ext cx="0" cy="234462"/>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4698047" y="2862648"/>
            <a:ext cx="325730" cy="400110"/>
          </a:xfrm>
          <a:prstGeom prst="rect">
            <a:avLst/>
          </a:prstGeom>
        </p:spPr>
        <p:txBody>
          <a:bodyPr wrap="none">
            <a:spAutoFit/>
          </a:bodyPr>
          <a:lstStyle/>
          <a:p>
            <a:pPr defTabSz="457200" fontAlgn="auto">
              <a:spcBef>
                <a:spcPts val="0"/>
              </a:spcBef>
              <a:spcAft>
                <a:spcPts val="0"/>
              </a:spcAft>
            </a:pPr>
            <a:r>
              <a:rPr lang="el-GR" altLang="zh-CN" sz="2000" dirty="0">
                <a:solidFill>
                  <a:srgbClr val="0000FF"/>
                </a:solidFill>
                <a:latin typeface="Calibri"/>
                <a:ea typeface="宋体"/>
                <a:cs typeface="+mn-cs"/>
              </a:rPr>
              <a:t>μ</a:t>
            </a:r>
            <a:endParaRPr lang="en-US" dirty="0">
              <a:solidFill>
                <a:prstClr val="black"/>
              </a:solidFill>
              <a:latin typeface="Calibri"/>
              <a:ea typeface="+mn-ea"/>
              <a:cs typeface="+mn-cs"/>
            </a:endParaRPr>
          </a:p>
        </p:txBody>
      </p:sp>
      <p:sp>
        <p:nvSpPr>
          <p:cNvPr id="17" name="Rectangle 16"/>
          <p:cNvSpPr/>
          <p:nvPr/>
        </p:nvSpPr>
        <p:spPr>
          <a:xfrm>
            <a:off x="5436932" y="2884546"/>
            <a:ext cx="338567" cy="400110"/>
          </a:xfrm>
          <a:prstGeom prst="rect">
            <a:avLst/>
          </a:prstGeom>
        </p:spPr>
        <p:txBody>
          <a:bodyPr wrap="none">
            <a:spAutoFit/>
          </a:bodyPr>
          <a:lstStyle/>
          <a:p>
            <a:pPr defTabSz="457200" fontAlgn="auto">
              <a:spcBef>
                <a:spcPts val="0"/>
              </a:spcBef>
              <a:spcAft>
                <a:spcPts val="0"/>
              </a:spcAft>
            </a:pPr>
            <a:r>
              <a:rPr lang="el-GR" altLang="zh-CN" sz="2000" i="1" dirty="0">
                <a:solidFill>
                  <a:srgbClr val="0000FF"/>
                </a:solidFill>
                <a:latin typeface="Calibri"/>
                <a:ea typeface="宋体"/>
                <a:cs typeface="+mn-cs"/>
              </a:rPr>
              <a:t>δ</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32073670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lgn="ctr" eaLnBrk="1" hangingPunct="1"/>
            <a:r>
              <a:rPr lang="en-US" altLang="zh-CN" sz="3200" dirty="0" smtClean="0">
                <a:latin typeface="Calibri" charset="0"/>
                <a:ea typeface="宋体" charset="0"/>
                <a:cs typeface="宋体" charset="0"/>
              </a:rPr>
              <a:t>Robustness for the Secret Vote Model</a:t>
            </a:r>
            <a:endParaRPr lang="en-US" altLang="zh-CN" sz="3200" dirty="0">
              <a:latin typeface="Calibri" charset="0"/>
              <a:ea typeface="宋体" charset="0"/>
              <a:cs typeface="宋体" charset="0"/>
            </a:endParaRPr>
          </a:p>
        </p:txBody>
      </p:sp>
      <p:sp>
        <p:nvSpPr>
          <p:cNvPr id="58" name="Date Placeholder 57"/>
          <p:cNvSpPr>
            <a:spLocks noGrp="1"/>
          </p:cNvSpPr>
          <p:nvPr>
            <p:ph type="dt" sz="half" idx="10"/>
          </p:nvPr>
        </p:nvSpPr>
        <p:spPr/>
        <p:txBody>
          <a:bodyPr/>
          <a:lstStyle/>
          <a:p>
            <a:fld id="{AF23EFC0-D3BB-774D-BEEE-C1253DE40C9B}" type="datetime1">
              <a:rPr lang="en-US" altLang="zh-CN" smtClean="0"/>
              <a:t>9/29/15</a:t>
            </a:fld>
            <a:endParaRPr lang="en-US" altLang="zh-CN" dirty="0"/>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pPr/>
              <a:t>13</a:t>
            </a:fld>
            <a:endParaRPr lang="en-US" altLang="zh-CN" dirty="0"/>
          </a:p>
        </p:txBody>
      </p:sp>
      <p:sp>
        <p:nvSpPr>
          <p:cNvPr id="30" name="Rectangle 29"/>
          <p:cNvSpPr/>
          <p:nvPr/>
        </p:nvSpPr>
        <p:spPr>
          <a:xfrm>
            <a:off x="0" y="990600"/>
            <a:ext cx="9144000" cy="646331"/>
          </a:xfrm>
          <a:prstGeom prst="rect">
            <a:avLst/>
          </a:prstGeom>
        </p:spPr>
        <p:txBody>
          <a:bodyPr wrap="square">
            <a:spAutoFit/>
          </a:bodyPr>
          <a:lstStyle/>
          <a:p>
            <a:r>
              <a:rPr lang="en-US" altLang="zh-CN" sz="2000" dirty="0" smtClean="0">
                <a:latin typeface="+mj-lt"/>
              </a:rPr>
              <a:t>20 voters, plurality vote, adversary attacks </a:t>
            </a:r>
            <a:r>
              <a:rPr lang="el-GR" altLang="zh-CN" sz="2000" dirty="0" smtClean="0">
                <a:latin typeface="+mj-lt"/>
              </a:rPr>
              <a:t>δ</a:t>
            </a:r>
            <a:r>
              <a:rPr lang="en-US" altLang="zh-CN" sz="2000" dirty="0" smtClean="0">
                <a:latin typeface="+mj-lt"/>
              </a:rPr>
              <a:t> = </a:t>
            </a:r>
            <a:r>
              <a:rPr lang="en-US" altLang="zh-CN" sz="2000" i="1" dirty="0" smtClean="0">
                <a:latin typeface="+mj-lt"/>
              </a:rPr>
              <a:t>N</a:t>
            </a:r>
            <a:r>
              <a:rPr lang="en-US" altLang="zh-CN" sz="2000" dirty="0" smtClean="0">
                <a:latin typeface="+mj-lt"/>
              </a:rPr>
              <a:t>/2 +</a:t>
            </a:r>
            <a:r>
              <a:rPr lang="en-US" altLang="zh-CN" sz="2000" i="1" dirty="0" smtClean="0">
                <a:latin typeface="+mj-lt"/>
              </a:rPr>
              <a:t> </a:t>
            </a:r>
            <a:r>
              <a:rPr lang="el-GR" altLang="zh-CN" sz="2000" i="1" dirty="0" smtClean="0">
                <a:latin typeface="+mj-lt"/>
              </a:rPr>
              <a:t>μ</a:t>
            </a:r>
            <a:r>
              <a:rPr lang="en-US" altLang="zh-CN" sz="2000" dirty="0" smtClean="0">
                <a:latin typeface="+mj-lt"/>
              </a:rPr>
              <a:t>  votes </a:t>
            </a:r>
            <a:endParaRPr lang="en-US" altLang="zh-CN" sz="2000" dirty="0" smtClean="0">
              <a:solidFill>
                <a:prstClr val="black"/>
              </a:solidFill>
              <a:latin typeface="+mj-lt"/>
            </a:endParaRPr>
          </a:p>
          <a:p>
            <a:endParaRPr lang="en-US" sz="1600" dirty="0"/>
          </a:p>
        </p:txBody>
      </p:sp>
      <p:pic>
        <p:nvPicPr>
          <p:cNvPr id="3" name="Picture 2" descr="yes_votes-eps-converted-t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514" y="1396479"/>
            <a:ext cx="6565900" cy="5270500"/>
          </a:xfrm>
          <a:prstGeom prst="rect">
            <a:avLst/>
          </a:prstGeom>
        </p:spPr>
      </p:pic>
      <p:cxnSp>
        <p:nvCxnSpPr>
          <p:cNvPr id="5" name="Straight Connector 4"/>
          <p:cNvCxnSpPr/>
          <p:nvPr/>
        </p:nvCxnSpPr>
        <p:spPr>
          <a:xfrm flipV="1">
            <a:off x="3386376" y="3433901"/>
            <a:ext cx="15678" cy="25871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473701" y="3512300"/>
            <a:ext cx="1928353"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833867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Robustness for the Open Vote Model</a:t>
            </a:r>
            <a:endParaRPr lang="en-US" sz="3200" dirty="0"/>
          </a:p>
        </p:txBody>
      </p:sp>
      <p:sp>
        <p:nvSpPr>
          <p:cNvPr id="4" name="Date Placeholder 3"/>
          <p:cNvSpPr>
            <a:spLocks noGrp="1"/>
          </p:cNvSpPr>
          <p:nvPr>
            <p:ph type="dt" sz="half" idx="10"/>
          </p:nvPr>
        </p:nvSpPr>
        <p:spPr/>
        <p:txBody>
          <a:bodyPr/>
          <a:lstStyle/>
          <a:p>
            <a:fld id="{A9FC02C0-57FD-4147-8686-930B8E2D4B31}" type="datetime1">
              <a:rPr lang="en-US" altLang="zh-CN" smtClean="0"/>
              <a:t>9/29/15</a:t>
            </a:fld>
            <a:endParaRPr lang="en-US" altLang="zh-CN"/>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14</a:t>
            </a:fld>
            <a:endParaRPr lang="en-US" altLang="zh-CN"/>
          </a:p>
        </p:txBody>
      </p:sp>
      <p:sp>
        <p:nvSpPr>
          <p:cNvPr id="8" name="Rectangle 7"/>
          <p:cNvSpPr/>
          <p:nvPr/>
        </p:nvSpPr>
        <p:spPr>
          <a:xfrm>
            <a:off x="0" y="990600"/>
            <a:ext cx="9144000" cy="1015663"/>
          </a:xfrm>
          <a:prstGeom prst="rect">
            <a:avLst/>
          </a:prstGeom>
        </p:spPr>
        <p:txBody>
          <a:bodyPr wrap="square">
            <a:spAutoFit/>
          </a:bodyPr>
          <a:lstStyle/>
          <a:p>
            <a:r>
              <a:rPr lang="en-US" altLang="zh-CN" sz="2000" dirty="0" smtClean="0">
                <a:latin typeface="+mj-lt"/>
              </a:rPr>
              <a:t>20 voters, plurality vote, </a:t>
            </a:r>
            <a:r>
              <a:rPr lang="en-US" altLang="zh-CN" sz="2000" dirty="0">
                <a:latin typeface="+mj-lt"/>
              </a:rPr>
              <a:t>adversary attacks </a:t>
            </a:r>
            <a:r>
              <a:rPr lang="el-GR" altLang="zh-CN" sz="2000" dirty="0">
                <a:latin typeface="+mj-lt"/>
              </a:rPr>
              <a:t>δ</a:t>
            </a:r>
            <a:r>
              <a:rPr lang="en-US" altLang="zh-CN" sz="2000" dirty="0">
                <a:latin typeface="+mj-lt"/>
              </a:rPr>
              <a:t> = </a:t>
            </a:r>
            <a:r>
              <a:rPr lang="en-US" altLang="zh-CN" sz="2000" i="1" dirty="0">
                <a:latin typeface="+mj-lt"/>
              </a:rPr>
              <a:t>N</a:t>
            </a:r>
            <a:r>
              <a:rPr lang="en-US" altLang="zh-CN" sz="2000" dirty="0">
                <a:latin typeface="+mj-lt"/>
              </a:rPr>
              <a:t>/2 +</a:t>
            </a:r>
            <a:r>
              <a:rPr lang="en-US" altLang="zh-CN" sz="2000" i="1" dirty="0">
                <a:latin typeface="+mj-lt"/>
              </a:rPr>
              <a:t> </a:t>
            </a:r>
            <a:r>
              <a:rPr lang="el-GR" altLang="zh-CN" sz="2000" i="1" dirty="0" smtClean="0">
                <a:latin typeface="+mj-lt"/>
              </a:rPr>
              <a:t>μ</a:t>
            </a:r>
            <a:r>
              <a:rPr lang="en-US" altLang="zh-CN" sz="2000" dirty="0" smtClean="0">
                <a:latin typeface="+mj-lt"/>
              </a:rPr>
              <a:t> </a:t>
            </a:r>
            <a:r>
              <a:rPr lang="en-US" altLang="zh-CN" sz="2000" dirty="0">
                <a:latin typeface="+mj-lt"/>
              </a:rPr>
              <a:t>votes </a:t>
            </a:r>
            <a:endParaRPr lang="en-US" altLang="zh-CN" sz="2000" dirty="0" smtClean="0">
              <a:solidFill>
                <a:prstClr val="black"/>
              </a:solidFill>
              <a:latin typeface="+mj-lt"/>
            </a:endParaRPr>
          </a:p>
          <a:p>
            <a:pPr marL="342900" indent="-342900"/>
            <a:endParaRPr lang="en-US" altLang="zh-CN" sz="2000" dirty="0" smtClean="0">
              <a:solidFill>
                <a:prstClr val="black"/>
              </a:solidFill>
              <a:latin typeface="+mj-lt"/>
            </a:endParaRPr>
          </a:p>
          <a:p>
            <a:endParaRPr lang="en-US" sz="2000" dirty="0">
              <a:latin typeface="+mj-lt"/>
            </a:endParaRPr>
          </a:p>
        </p:txBody>
      </p:sp>
      <p:pic>
        <p:nvPicPr>
          <p:cNvPr id="3" name="Picture 2" descr="any_votes-eps-converted-t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3437" y="1428023"/>
            <a:ext cx="6565900" cy="5270500"/>
          </a:xfrm>
          <a:prstGeom prst="rect">
            <a:avLst/>
          </a:prstGeom>
        </p:spPr>
      </p:pic>
    </p:spTree>
    <p:extLst>
      <p:ext uri="{BB962C8B-B14F-4D97-AF65-F5344CB8AC3E}">
        <p14:creationId xmlns:p14="http://schemas.microsoft.com/office/powerpoint/2010/main" val="5268144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overhead-eps-converted-t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0234" y="2895600"/>
            <a:ext cx="5273765" cy="3962399"/>
          </a:xfrm>
          <a:prstGeom prst="rect">
            <a:avLst/>
          </a:prstGeom>
        </p:spPr>
      </p:pic>
      <p:sp>
        <p:nvSpPr>
          <p:cNvPr id="3" name="Content Placeholder 2"/>
          <p:cNvSpPr>
            <a:spLocks noGrp="1"/>
          </p:cNvSpPr>
          <p:nvPr>
            <p:ph idx="1"/>
          </p:nvPr>
        </p:nvSpPr>
        <p:spPr>
          <a:xfrm>
            <a:off x="152400" y="1158875"/>
            <a:ext cx="8991600" cy="5334000"/>
          </a:xfrm>
        </p:spPr>
        <p:txBody>
          <a:bodyPr>
            <a:normAutofit/>
          </a:bodyPr>
          <a:lstStyle/>
          <a:p>
            <a:r>
              <a:rPr lang="en-US" dirty="0" smtClean="0">
                <a:solidFill>
                  <a:srgbClr val="0000FF"/>
                </a:solidFill>
              </a:rPr>
              <a:t>MV</a:t>
            </a:r>
            <a:r>
              <a:rPr lang="en-US" dirty="0" smtClean="0"/>
              <a:t>:  message-based voting using 802.11g (52 subcarriers, 6 bits per symbol, 13 symbol gap between messages)</a:t>
            </a:r>
          </a:p>
          <a:p>
            <a:endParaRPr lang="en-US" dirty="0"/>
          </a:p>
          <a:p>
            <a:endParaRPr lang="en-US" dirty="0" smtClean="0"/>
          </a:p>
          <a:p>
            <a:endParaRPr lang="en-US" dirty="0" smtClean="0"/>
          </a:p>
          <a:p>
            <a:r>
              <a:rPr lang="en-US" i="1" dirty="0" smtClean="0"/>
              <a:t>D</a:t>
            </a:r>
            <a:r>
              <a:rPr lang="en-US" baseline="-25000" dirty="0" smtClean="0"/>
              <a:t>MV </a:t>
            </a:r>
            <a:r>
              <a:rPr lang="en-US" dirty="0"/>
              <a:t>=</a:t>
            </a:r>
            <a:r>
              <a:rPr lang="en-US" dirty="0" smtClean="0"/>
              <a:t> 20 </a:t>
            </a:r>
            <a:r>
              <a:rPr lang="en-US" i="1" dirty="0" smtClean="0"/>
              <a:t>M</a:t>
            </a:r>
            <a:r>
              <a:rPr lang="en-US" dirty="0" smtClean="0"/>
              <a:t> – 13 OFDM symbols</a:t>
            </a:r>
          </a:p>
          <a:p>
            <a:endParaRPr lang="en-US" dirty="0" smtClean="0"/>
          </a:p>
          <a:p>
            <a:r>
              <a:rPr lang="en-US" dirty="0" smtClean="0">
                <a:solidFill>
                  <a:srgbClr val="0000FF"/>
                </a:solidFill>
              </a:rPr>
              <a:t>PHYVOS</a:t>
            </a:r>
            <a:r>
              <a:rPr lang="en-US" dirty="0"/>
              <a:t>: up to 26 </a:t>
            </a:r>
            <a:r>
              <a:rPr lang="en-US" dirty="0" smtClean="0"/>
              <a:t>votes </a:t>
            </a:r>
            <a:r>
              <a:rPr lang="en-US" dirty="0"/>
              <a:t>can </a:t>
            </a:r>
            <a:r>
              <a:rPr lang="en-US" dirty="0" smtClean="0"/>
              <a:t>vote</a:t>
            </a:r>
          </a:p>
          <a:p>
            <a:r>
              <a:rPr lang="en-US" dirty="0" smtClean="0"/>
              <a:t>simultaneously using </a:t>
            </a:r>
            <a:r>
              <a:rPr lang="en-US" i="1" dirty="0" smtClean="0"/>
              <a:t>l</a:t>
            </a:r>
            <a:r>
              <a:rPr lang="en-US" dirty="0" smtClean="0"/>
              <a:t> OFMD symbols</a:t>
            </a:r>
          </a:p>
          <a:p>
            <a:endParaRPr lang="en-US" i="1" dirty="0" smtClean="0">
              <a:latin typeface="Cambria Math"/>
            </a:endParaRPr>
          </a:p>
          <a:p>
            <a:r>
              <a:rPr lang="en-US" i="1" dirty="0" smtClean="0"/>
              <a:t>D</a:t>
            </a:r>
            <a:r>
              <a:rPr lang="en-US" baseline="-25000" dirty="0" smtClean="0"/>
              <a:t>PHYVOS</a:t>
            </a:r>
            <a:r>
              <a:rPr lang="en-US" dirty="0" smtClean="0"/>
              <a:t> = ceil (</a:t>
            </a:r>
            <a:r>
              <a:rPr lang="en-US" i="1" dirty="0" smtClean="0"/>
              <a:t>M</a:t>
            </a:r>
            <a:r>
              <a:rPr lang="en-US" dirty="0" smtClean="0"/>
              <a:t>/26)</a:t>
            </a:r>
            <a:endParaRPr lang="en-US" dirty="0"/>
          </a:p>
          <a:p>
            <a:endParaRPr lang="en-US" dirty="0" smtClean="0"/>
          </a:p>
          <a:p>
            <a:endParaRPr lang="en-US" dirty="0" smtClean="0"/>
          </a:p>
        </p:txBody>
      </p:sp>
      <p:sp>
        <p:nvSpPr>
          <p:cNvPr id="2" name="Title 1"/>
          <p:cNvSpPr>
            <a:spLocks noGrp="1"/>
          </p:cNvSpPr>
          <p:nvPr>
            <p:ph type="title"/>
          </p:nvPr>
        </p:nvSpPr>
        <p:spPr/>
        <p:txBody>
          <a:bodyPr>
            <a:normAutofit/>
          </a:bodyPr>
          <a:lstStyle/>
          <a:p>
            <a:r>
              <a:rPr lang="en-US" sz="3200" dirty="0" smtClean="0"/>
              <a:t>Voting Overhead</a:t>
            </a:r>
            <a:endParaRPr lang="en-IN" sz="3200" dirty="0"/>
          </a:p>
        </p:txBody>
      </p:sp>
      <p:sp>
        <p:nvSpPr>
          <p:cNvPr id="4" name="Date Placeholder 3"/>
          <p:cNvSpPr>
            <a:spLocks noGrp="1"/>
          </p:cNvSpPr>
          <p:nvPr>
            <p:ph type="dt" sz="half" idx="10"/>
          </p:nvPr>
        </p:nvSpPr>
        <p:spPr/>
        <p:txBody>
          <a:bodyPr/>
          <a:lstStyle/>
          <a:p>
            <a:fld id="{A8F52D93-E11B-E744-93B1-73E3453D564F}" type="datetime1">
              <a:rPr lang="en-US" altLang="zh-CN" smtClean="0"/>
              <a:t>9/29/15</a:t>
            </a:fld>
            <a:endParaRPr lang="en-US" altLang="zh-CN"/>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15</a:t>
            </a:fld>
            <a:endParaRPr lang="en-US" altLang="zh-CN"/>
          </a:p>
        </p:txBody>
      </p:sp>
      <p:sp>
        <p:nvSpPr>
          <p:cNvPr id="12" name="Rectangle 11"/>
          <p:cNvSpPr/>
          <p:nvPr/>
        </p:nvSpPr>
        <p:spPr>
          <a:xfrm>
            <a:off x="145375" y="1952535"/>
            <a:ext cx="104775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PHY</a:t>
            </a:r>
          </a:p>
          <a:p>
            <a:pPr algn="ctr"/>
            <a:r>
              <a:rPr lang="en-US" sz="1400" dirty="0" smtClean="0">
                <a:solidFill>
                  <a:schemeClr val="tx1"/>
                </a:solidFill>
              </a:rPr>
              <a:t>header</a:t>
            </a:r>
          </a:p>
        </p:txBody>
      </p:sp>
      <p:sp>
        <p:nvSpPr>
          <p:cNvPr id="13" name="Rectangle 12"/>
          <p:cNvSpPr/>
          <p:nvPr/>
        </p:nvSpPr>
        <p:spPr>
          <a:xfrm>
            <a:off x="1193124" y="1952535"/>
            <a:ext cx="1066801"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MAC header</a:t>
            </a:r>
          </a:p>
        </p:txBody>
      </p:sp>
      <p:sp>
        <p:nvSpPr>
          <p:cNvPr id="14" name="Rectangle 13"/>
          <p:cNvSpPr/>
          <p:nvPr/>
        </p:nvSpPr>
        <p:spPr>
          <a:xfrm>
            <a:off x="2245564" y="1952535"/>
            <a:ext cx="79158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1-bit</a:t>
            </a:r>
          </a:p>
          <a:p>
            <a:pPr algn="ctr"/>
            <a:r>
              <a:rPr lang="en-US" sz="1400" dirty="0" smtClean="0">
                <a:solidFill>
                  <a:schemeClr val="tx1"/>
                </a:solidFill>
              </a:rPr>
              <a:t>vote</a:t>
            </a:r>
            <a:endParaRPr lang="en-US" sz="1400" dirty="0">
              <a:solidFill>
                <a:schemeClr val="tx1"/>
              </a:solidFill>
            </a:endParaRPr>
          </a:p>
        </p:txBody>
      </p:sp>
      <p:sp>
        <p:nvSpPr>
          <p:cNvPr id="15" name="Rectangle 14"/>
          <p:cNvSpPr/>
          <p:nvPr/>
        </p:nvSpPr>
        <p:spPr>
          <a:xfrm>
            <a:off x="3037144" y="1952535"/>
            <a:ext cx="842031"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effectLst/>
              </a:rPr>
              <a:t>HMAC</a:t>
            </a:r>
            <a:endParaRPr lang="en-US" sz="1400" dirty="0">
              <a:solidFill>
                <a:srgbClr val="000000"/>
              </a:solidFill>
              <a:effectLst/>
            </a:endParaRPr>
          </a:p>
        </p:txBody>
      </p:sp>
      <p:sp>
        <p:nvSpPr>
          <p:cNvPr id="16" name="Rectangle 15"/>
          <p:cNvSpPr/>
          <p:nvPr/>
        </p:nvSpPr>
        <p:spPr>
          <a:xfrm>
            <a:off x="3882369" y="1952535"/>
            <a:ext cx="842031"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effectLst/>
              </a:rPr>
              <a:t>CRC</a:t>
            </a:r>
            <a:endParaRPr lang="en-US" sz="1400" dirty="0">
              <a:solidFill>
                <a:srgbClr val="000000"/>
              </a:solidFill>
              <a:effectLst/>
            </a:endParaRPr>
          </a:p>
        </p:txBody>
      </p:sp>
      <p:sp>
        <p:nvSpPr>
          <p:cNvPr id="17" name="Rectangle 16"/>
          <p:cNvSpPr/>
          <p:nvPr/>
        </p:nvSpPr>
        <p:spPr>
          <a:xfrm>
            <a:off x="474325" y="2495490"/>
            <a:ext cx="314510" cy="400110"/>
          </a:xfrm>
          <a:prstGeom prst="rect">
            <a:avLst/>
          </a:prstGeom>
        </p:spPr>
        <p:txBody>
          <a:bodyPr wrap="none">
            <a:spAutoFit/>
          </a:bodyPr>
          <a:lstStyle/>
          <a:p>
            <a:r>
              <a:rPr lang="en-US" sz="2000" dirty="0" smtClean="0">
                <a:solidFill>
                  <a:prstClr val="black"/>
                </a:solidFill>
                <a:latin typeface="Calibri"/>
                <a:ea typeface="+mn-ea"/>
                <a:cs typeface="+mn-cs"/>
              </a:rPr>
              <a:t>5</a:t>
            </a:r>
            <a:endParaRPr lang="en-US" dirty="0"/>
          </a:p>
        </p:txBody>
      </p:sp>
      <p:sp>
        <p:nvSpPr>
          <p:cNvPr id="18" name="Rectangle 17"/>
          <p:cNvSpPr/>
          <p:nvPr/>
        </p:nvSpPr>
        <p:spPr>
          <a:xfrm>
            <a:off x="1569269" y="2495490"/>
            <a:ext cx="444352" cy="400110"/>
          </a:xfrm>
          <a:prstGeom prst="rect">
            <a:avLst/>
          </a:prstGeom>
        </p:spPr>
        <p:txBody>
          <a:bodyPr wrap="none">
            <a:spAutoFit/>
          </a:bodyPr>
          <a:lstStyle/>
          <a:p>
            <a:r>
              <a:rPr lang="en-US" sz="2000" dirty="0" smtClean="0">
                <a:solidFill>
                  <a:prstClr val="black"/>
                </a:solidFill>
                <a:latin typeface="Calibri"/>
                <a:ea typeface="+mn-ea"/>
                <a:cs typeface="+mn-cs"/>
              </a:rPr>
              <a:t>30</a:t>
            </a:r>
            <a:endParaRPr lang="en-US" dirty="0"/>
          </a:p>
        </p:txBody>
      </p:sp>
      <p:sp>
        <p:nvSpPr>
          <p:cNvPr id="23" name="Rectangle 22"/>
          <p:cNvSpPr/>
          <p:nvPr/>
        </p:nvSpPr>
        <p:spPr>
          <a:xfrm>
            <a:off x="4146129" y="2495490"/>
            <a:ext cx="314510" cy="400110"/>
          </a:xfrm>
          <a:prstGeom prst="rect">
            <a:avLst/>
          </a:prstGeom>
        </p:spPr>
        <p:txBody>
          <a:bodyPr wrap="none">
            <a:spAutoFit/>
          </a:bodyPr>
          <a:lstStyle/>
          <a:p>
            <a:r>
              <a:rPr lang="en-US" sz="2000" dirty="0" smtClean="0">
                <a:solidFill>
                  <a:prstClr val="black"/>
                </a:solidFill>
                <a:latin typeface="Calibri"/>
                <a:ea typeface="+mn-ea"/>
                <a:cs typeface="+mn-cs"/>
              </a:rPr>
              <a:t>4</a:t>
            </a:r>
            <a:endParaRPr lang="en-US" dirty="0"/>
          </a:p>
        </p:txBody>
      </p:sp>
      <p:sp>
        <p:nvSpPr>
          <p:cNvPr id="24" name="Rectangle 23"/>
          <p:cNvSpPr/>
          <p:nvPr/>
        </p:nvSpPr>
        <p:spPr>
          <a:xfrm>
            <a:off x="3200400" y="2485935"/>
            <a:ext cx="444352" cy="400110"/>
          </a:xfrm>
          <a:prstGeom prst="rect">
            <a:avLst/>
          </a:prstGeom>
        </p:spPr>
        <p:txBody>
          <a:bodyPr wrap="none">
            <a:spAutoFit/>
          </a:bodyPr>
          <a:lstStyle/>
          <a:p>
            <a:r>
              <a:rPr lang="en-US" sz="2000" dirty="0" smtClean="0">
                <a:solidFill>
                  <a:prstClr val="black"/>
                </a:solidFill>
                <a:latin typeface="Calibri"/>
                <a:ea typeface="+mn-ea"/>
                <a:cs typeface="+mn-cs"/>
              </a:rPr>
              <a:t>32</a:t>
            </a:r>
            <a:endParaRPr lang="en-US" dirty="0"/>
          </a:p>
        </p:txBody>
      </p:sp>
      <p:sp>
        <p:nvSpPr>
          <p:cNvPr id="25" name="Rectangle 24"/>
          <p:cNvSpPr/>
          <p:nvPr/>
        </p:nvSpPr>
        <p:spPr>
          <a:xfrm>
            <a:off x="2419178" y="2495490"/>
            <a:ext cx="314510" cy="400110"/>
          </a:xfrm>
          <a:prstGeom prst="rect">
            <a:avLst/>
          </a:prstGeom>
        </p:spPr>
        <p:txBody>
          <a:bodyPr wrap="none">
            <a:spAutoFit/>
          </a:bodyPr>
          <a:lstStyle/>
          <a:p>
            <a:r>
              <a:rPr lang="en-US" sz="2000" dirty="0" smtClean="0">
                <a:solidFill>
                  <a:prstClr val="black"/>
                </a:solidFill>
                <a:latin typeface="Calibri"/>
                <a:ea typeface="+mn-ea"/>
                <a:cs typeface="+mn-cs"/>
              </a:rPr>
              <a:t>1</a:t>
            </a:r>
            <a:endParaRPr lang="en-US" dirty="0"/>
          </a:p>
        </p:txBody>
      </p:sp>
    </p:spTree>
    <p:extLst>
      <p:ext uri="{BB962C8B-B14F-4D97-AF65-F5344CB8AC3E}">
        <p14:creationId xmlns:p14="http://schemas.microsoft.com/office/powerpoint/2010/main" val="2115428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Synchronization</a:t>
            </a:r>
            <a:endParaRPr lang="en-US" dirty="0"/>
          </a:p>
        </p:txBody>
      </p:sp>
      <p:sp>
        <p:nvSpPr>
          <p:cNvPr id="4" name="Date Placeholder 3"/>
          <p:cNvSpPr>
            <a:spLocks noGrp="1"/>
          </p:cNvSpPr>
          <p:nvPr>
            <p:ph type="dt" sz="half" idx="10"/>
          </p:nvPr>
        </p:nvSpPr>
        <p:spPr/>
        <p:txBody>
          <a:bodyPr/>
          <a:lstStyle/>
          <a:p>
            <a:fld id="{451DB142-BA24-DC49-84B9-70CEBD3FAD91}" type="datetime1">
              <a:rPr lang="en-US" altLang="zh-CN" smtClean="0"/>
              <a:t>9/29/15</a:t>
            </a:fld>
            <a:endParaRPr lang="en-US" altLang="zh-CN" dirty="0"/>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16</a:t>
            </a:fld>
            <a:endParaRPr lang="en-US" altLang="zh-CN"/>
          </a:p>
        </p:txBody>
      </p:sp>
      <p:sp>
        <p:nvSpPr>
          <p:cNvPr id="7" name="Content Placeholder 6"/>
          <p:cNvSpPr txBox="1">
            <a:spLocks noGrp="1"/>
          </p:cNvSpPr>
          <p:nvPr>
            <p:ph idx="1"/>
          </p:nvPr>
        </p:nvSpPr>
        <p:spPr>
          <a:xfrm>
            <a:off x="152400" y="990600"/>
            <a:ext cx="8991600" cy="2923877"/>
          </a:xfrm>
          <a:prstGeom prst="rect">
            <a:avLst/>
          </a:prstGeom>
          <a:noFill/>
        </p:spPr>
        <p:txBody>
          <a:bodyPr wrap="square" rtlCol="0">
            <a:spAutoFit/>
          </a:bodyPr>
          <a:lstStyle/>
          <a:p>
            <a:r>
              <a:rPr lang="en-US" dirty="0" smtClean="0"/>
              <a:t>Carrier frequency offset (CFO) effect on demodulation:</a:t>
            </a:r>
          </a:p>
          <a:p>
            <a:r>
              <a:rPr lang="en-US" dirty="0" smtClean="0"/>
              <a:t>	Subcarriers are not orthogonal, </a:t>
            </a:r>
            <a:r>
              <a:rPr lang="en-US" dirty="0" smtClean="0">
                <a:solidFill>
                  <a:srgbClr val="0000FF"/>
                </a:solidFill>
              </a:rPr>
              <a:t>causing ICI </a:t>
            </a:r>
          </a:p>
          <a:p>
            <a:pPr marL="457200" indent="-457200"/>
            <a:r>
              <a:rPr lang="en-US" dirty="0"/>
              <a:t>	</a:t>
            </a:r>
            <a:r>
              <a:rPr lang="en-US" dirty="0" smtClean="0"/>
              <a:t>Symbols </a:t>
            </a:r>
            <a:r>
              <a:rPr lang="en-US" dirty="0"/>
              <a:t>at each </a:t>
            </a:r>
            <a:r>
              <a:rPr lang="en-US" dirty="0" smtClean="0"/>
              <a:t>subcarrier </a:t>
            </a:r>
            <a:r>
              <a:rPr lang="en-US" dirty="0"/>
              <a:t>appear </a:t>
            </a:r>
            <a:r>
              <a:rPr lang="en-US" dirty="0" smtClean="0"/>
              <a:t>with arbitrary </a:t>
            </a:r>
            <a:r>
              <a:rPr lang="en-US" dirty="0"/>
              <a:t>rotation in the constellation </a:t>
            </a:r>
            <a:r>
              <a:rPr lang="en-US" dirty="0" smtClean="0"/>
              <a:t>map</a:t>
            </a:r>
          </a:p>
          <a:p>
            <a:pPr marL="342900" indent="-342900">
              <a:buAutoNum type="arabicPeriod"/>
            </a:pPr>
            <a:endParaRPr lang="en-US" dirty="0"/>
          </a:p>
          <a:p>
            <a:pPr marL="342900" indent="-342900">
              <a:buAutoNum type="arabicPeriod"/>
            </a:pPr>
            <a:endParaRPr lang="en-US" dirty="0" smtClean="0"/>
          </a:p>
          <a:p>
            <a:pPr marL="342900" indent="-342900">
              <a:buAutoNum type="arabicPeriod"/>
            </a:pPr>
            <a:endParaRPr lang="en-US" dirty="0"/>
          </a:p>
          <a:p>
            <a:endParaRPr lang="en-US" dirty="0"/>
          </a:p>
        </p:txBody>
      </p:sp>
      <p:sp>
        <p:nvSpPr>
          <p:cNvPr id="8" name="TextBox 7"/>
          <p:cNvSpPr txBox="1"/>
          <p:nvPr/>
        </p:nvSpPr>
        <p:spPr>
          <a:xfrm>
            <a:off x="152400" y="3186820"/>
            <a:ext cx="8991600" cy="2246769"/>
          </a:xfrm>
          <a:prstGeom prst="rect">
            <a:avLst/>
          </a:prstGeom>
          <a:noFill/>
        </p:spPr>
        <p:txBody>
          <a:bodyPr wrap="square" rtlCol="0">
            <a:spAutoFit/>
          </a:bodyPr>
          <a:lstStyle/>
          <a:p>
            <a:pPr>
              <a:spcAft>
                <a:spcPts val="600"/>
              </a:spcAft>
            </a:pPr>
            <a:r>
              <a:rPr lang="en-US" sz="2000" dirty="0" smtClean="0">
                <a:latin typeface="+mj-lt"/>
              </a:rPr>
              <a:t>PHYVOS:</a:t>
            </a:r>
          </a:p>
          <a:p>
            <a:pPr>
              <a:spcAft>
                <a:spcPts val="600"/>
              </a:spcAft>
            </a:pPr>
            <a:r>
              <a:rPr lang="en-US" sz="2000" dirty="0" smtClean="0">
                <a:latin typeface="+mj-lt"/>
              </a:rPr>
              <a:t>   </a:t>
            </a:r>
            <a:r>
              <a:rPr lang="en-US" sz="2000" dirty="0" smtClean="0">
                <a:solidFill>
                  <a:srgbClr val="0000FF"/>
                </a:solidFill>
                <a:latin typeface="+mj-lt"/>
              </a:rPr>
              <a:t>No preamble </a:t>
            </a:r>
            <a:r>
              <a:rPr lang="en-US" sz="2000" dirty="0" smtClean="0">
                <a:latin typeface="+mj-lt"/>
              </a:rPr>
              <a:t>is present to perform CFO synchronization</a:t>
            </a:r>
          </a:p>
          <a:p>
            <a:pPr marL="171450" indent="-171450">
              <a:spcAft>
                <a:spcPts val="600"/>
              </a:spcAft>
            </a:pPr>
            <a:r>
              <a:rPr lang="en-US" sz="2000" dirty="0">
                <a:latin typeface="+mj-lt"/>
              </a:rPr>
              <a:t>  </a:t>
            </a:r>
            <a:r>
              <a:rPr lang="en-US" sz="2000" dirty="0" smtClean="0">
                <a:latin typeface="+mj-lt"/>
              </a:rPr>
              <a:t> </a:t>
            </a:r>
            <a:r>
              <a:rPr lang="en-US" sz="2000" dirty="0" smtClean="0">
                <a:solidFill>
                  <a:srgbClr val="0000FF"/>
                </a:solidFill>
                <a:latin typeface="+mj-lt"/>
              </a:rPr>
              <a:t>No </a:t>
            </a:r>
            <a:r>
              <a:rPr lang="en-US" sz="2000" dirty="0">
                <a:solidFill>
                  <a:srgbClr val="0000FF"/>
                </a:solidFill>
                <a:latin typeface="+mj-lt"/>
              </a:rPr>
              <a:t>demodulation </a:t>
            </a:r>
            <a:r>
              <a:rPr lang="en-US" sz="2000" dirty="0" smtClean="0">
                <a:latin typeface="+mj-lt"/>
              </a:rPr>
              <a:t>necessary, so constellation point rotation does not affect vote  tallying </a:t>
            </a:r>
          </a:p>
          <a:p>
            <a:pPr marL="171450" indent="-171450">
              <a:spcAft>
                <a:spcPts val="600"/>
              </a:spcAft>
            </a:pPr>
            <a:r>
              <a:rPr lang="en-US" sz="2000" dirty="0">
                <a:latin typeface="+mj-lt"/>
              </a:rPr>
              <a:t>	</a:t>
            </a:r>
            <a:r>
              <a:rPr lang="en-US" sz="2000" dirty="0" smtClean="0">
                <a:latin typeface="+mj-lt"/>
              </a:rPr>
              <a:t>No ICI as long as freq. misalignment stays </a:t>
            </a:r>
            <a:r>
              <a:rPr lang="en-US" sz="2000" dirty="0" smtClean="0">
                <a:solidFill>
                  <a:srgbClr val="0000FF"/>
                </a:solidFill>
                <a:latin typeface="+mj-lt"/>
              </a:rPr>
              <a:t>below subcarrier spacing</a:t>
            </a:r>
          </a:p>
          <a:p>
            <a:pPr marL="171450" indent="-171450">
              <a:spcAft>
                <a:spcPts val="600"/>
              </a:spcAft>
            </a:pPr>
            <a:r>
              <a:rPr lang="en-US" sz="2000" dirty="0">
                <a:solidFill>
                  <a:srgbClr val="0000FF"/>
                </a:solidFill>
                <a:latin typeface="+mj-lt"/>
              </a:rPr>
              <a:t>	</a:t>
            </a:r>
            <a:r>
              <a:rPr lang="en-US" sz="2000" dirty="0" smtClean="0">
                <a:latin typeface="+mj-lt"/>
              </a:rPr>
              <a:t>In 802.11g subcarrier spacing is 315Khz while CFO is &lt; 100 KHz</a:t>
            </a:r>
            <a:r>
              <a:rPr lang="en-US" sz="2000" dirty="0" smtClean="0">
                <a:solidFill>
                  <a:srgbClr val="0000FF"/>
                </a:solidFill>
                <a:latin typeface="+mj-lt"/>
              </a:rPr>
              <a:t> </a:t>
            </a:r>
          </a:p>
        </p:txBody>
      </p:sp>
    </p:spTree>
    <p:extLst>
      <p:ext uri="{BB962C8B-B14F-4D97-AF65-F5344CB8AC3E}">
        <p14:creationId xmlns:p14="http://schemas.microsoft.com/office/powerpoint/2010/main" val="1050311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Synchronization </a:t>
            </a:r>
            <a:endParaRPr lang="en-US" dirty="0"/>
          </a:p>
        </p:txBody>
      </p:sp>
      <p:sp>
        <p:nvSpPr>
          <p:cNvPr id="3" name="Content Placeholder 2"/>
          <p:cNvSpPr>
            <a:spLocks noGrp="1"/>
          </p:cNvSpPr>
          <p:nvPr>
            <p:ph idx="1"/>
          </p:nvPr>
        </p:nvSpPr>
        <p:spPr/>
        <p:txBody>
          <a:bodyPr/>
          <a:lstStyle/>
          <a:p>
            <a:r>
              <a:rPr lang="en-US" dirty="0"/>
              <a:t>Time misalignment: propagation delay and device clock drifts.  Cyclic </a:t>
            </a:r>
            <a:r>
              <a:rPr lang="en-US" dirty="0" smtClean="0"/>
              <a:t>prefix (</a:t>
            </a:r>
            <a:r>
              <a:rPr lang="en-US" dirty="0"/>
              <a:t>0.8 </a:t>
            </a:r>
            <a:r>
              <a:rPr lang="el-GR" dirty="0" smtClean="0"/>
              <a:t>μ</a:t>
            </a:r>
            <a:r>
              <a:rPr lang="en-US" dirty="0" smtClean="0"/>
              <a:t>sec</a:t>
            </a:r>
            <a:r>
              <a:rPr lang="en-US" dirty="0"/>
              <a:t>) is applied to normal OFDM symbol.</a:t>
            </a:r>
          </a:p>
          <a:p>
            <a:endParaRPr lang="en-US" dirty="0" smtClean="0"/>
          </a:p>
          <a:p>
            <a:endParaRPr lang="en-US" dirty="0"/>
          </a:p>
        </p:txBody>
      </p:sp>
      <p:sp>
        <p:nvSpPr>
          <p:cNvPr id="4" name="Date Placeholder 3"/>
          <p:cNvSpPr>
            <a:spLocks noGrp="1"/>
          </p:cNvSpPr>
          <p:nvPr>
            <p:ph type="dt" sz="half" idx="10"/>
          </p:nvPr>
        </p:nvSpPr>
        <p:spPr/>
        <p:txBody>
          <a:bodyPr/>
          <a:lstStyle/>
          <a:p>
            <a:fld id="{EDA7AE82-AB6C-8745-A604-7BDF8CBA5871}" type="datetime1">
              <a:rPr lang="en-US" altLang="zh-CN" smtClean="0"/>
              <a:t>9/29/15</a:t>
            </a:fld>
            <a:endParaRPr lang="en-US" altLang="zh-CN" dirty="0"/>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17</a:t>
            </a:fld>
            <a:endParaRPr lang="en-US" altLang="zh-CN"/>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007385"/>
            <a:ext cx="3733800" cy="309801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1649" y="2307263"/>
            <a:ext cx="4813751" cy="2264737"/>
          </a:xfrm>
          <a:prstGeom prst="rect">
            <a:avLst/>
          </a:prstGeom>
        </p:spPr>
      </p:pic>
      <p:sp>
        <p:nvSpPr>
          <p:cNvPr id="9" name="Rectangle 8"/>
          <p:cNvSpPr/>
          <p:nvPr/>
        </p:nvSpPr>
        <p:spPr>
          <a:xfrm>
            <a:off x="0" y="5181599"/>
            <a:ext cx="3544186" cy="646331"/>
          </a:xfrm>
          <a:prstGeom prst="rect">
            <a:avLst/>
          </a:prstGeom>
        </p:spPr>
        <p:txBody>
          <a:bodyPr wrap="square">
            <a:spAutoFit/>
          </a:bodyPr>
          <a:lstStyle/>
          <a:p>
            <a:r>
              <a:rPr lang="en-US" dirty="0"/>
              <a:t>Increasing the CP to account for synchronization error.</a:t>
            </a:r>
          </a:p>
        </p:txBody>
      </p:sp>
      <p:sp>
        <p:nvSpPr>
          <p:cNvPr id="10" name="TextBox 9"/>
          <p:cNvSpPr txBox="1"/>
          <p:nvPr/>
        </p:nvSpPr>
        <p:spPr>
          <a:xfrm>
            <a:off x="4065004" y="5181599"/>
            <a:ext cx="4774196" cy="369332"/>
          </a:xfrm>
          <a:prstGeom prst="rect">
            <a:avLst/>
          </a:prstGeom>
          <a:noFill/>
        </p:spPr>
        <p:txBody>
          <a:bodyPr wrap="square" rtlCol="0">
            <a:spAutoFit/>
          </a:bodyPr>
          <a:lstStyle/>
          <a:p>
            <a:r>
              <a:rPr lang="en-US" dirty="0" smtClean="0"/>
              <a:t>Cast </a:t>
            </a:r>
            <a:r>
              <a:rPr lang="en-US" dirty="0"/>
              <a:t>a symbol vote in two symbol durations.</a:t>
            </a:r>
          </a:p>
        </p:txBody>
      </p:sp>
    </p:spTree>
    <p:extLst>
      <p:ext uri="{BB962C8B-B14F-4D97-AF65-F5344CB8AC3E}">
        <p14:creationId xmlns:p14="http://schemas.microsoft.com/office/powerpoint/2010/main" val="16268847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0B4951-728E-7C4D-B013-0B0C607906EA}" type="datetime1">
              <a:rPr lang="en-US" altLang="zh-CN" smtClean="0"/>
              <a:t>9/29/15</a:t>
            </a:fld>
            <a:endParaRPr lang="en-US" altLang="zh-CN"/>
          </a:p>
        </p:txBody>
      </p:sp>
      <p:sp>
        <p:nvSpPr>
          <p:cNvPr id="4" name="Slide Number Placeholder 3"/>
          <p:cNvSpPr>
            <a:spLocks noGrp="1"/>
          </p:cNvSpPr>
          <p:nvPr>
            <p:ph type="sldNum" sz="quarter" idx="12"/>
          </p:nvPr>
        </p:nvSpPr>
        <p:spPr/>
        <p:txBody>
          <a:bodyPr/>
          <a:lstStyle/>
          <a:p>
            <a:fld id="{272FB711-6CED-1E4E-A2B0-3A1B6DD8353D}" type="slidenum">
              <a:rPr lang="en-US" altLang="zh-CN" smtClean="0"/>
              <a:pPr/>
              <a:t>18</a:t>
            </a:fld>
            <a:endParaRPr lang="en-US" altLang="zh-CN"/>
          </a:p>
        </p:txBody>
      </p:sp>
      <p:sp>
        <p:nvSpPr>
          <p:cNvPr id="25" name="TextBox 24"/>
          <p:cNvSpPr txBox="1"/>
          <p:nvPr/>
        </p:nvSpPr>
        <p:spPr>
          <a:xfrm>
            <a:off x="0" y="810814"/>
            <a:ext cx="9125806" cy="3093154"/>
          </a:xfrm>
          <a:prstGeom prst="rect">
            <a:avLst/>
          </a:prstGeom>
          <a:noFill/>
        </p:spPr>
        <p:txBody>
          <a:bodyPr wrap="square" rtlCol="0">
            <a:spAutoFit/>
          </a:bodyPr>
          <a:lstStyle/>
          <a:p>
            <a:pPr>
              <a:spcAft>
                <a:spcPts val="600"/>
              </a:spcAft>
            </a:pPr>
            <a:r>
              <a:rPr lang="en-US" sz="2000" dirty="0">
                <a:solidFill>
                  <a:prstClr val="black"/>
                </a:solidFill>
                <a:latin typeface="+mn-lt"/>
              </a:rPr>
              <a:t>4</a:t>
            </a:r>
            <a:r>
              <a:rPr lang="en-US" sz="2000" dirty="0" smtClean="0">
                <a:solidFill>
                  <a:prstClr val="black"/>
                </a:solidFill>
                <a:latin typeface="+mn-lt"/>
              </a:rPr>
              <a:t> </a:t>
            </a:r>
            <a:r>
              <a:rPr lang="en-US" sz="2000" dirty="0">
                <a:solidFill>
                  <a:prstClr val="black"/>
                </a:solidFill>
                <a:latin typeface="+mn-lt"/>
              </a:rPr>
              <a:t>NI USRP </a:t>
            </a:r>
            <a:r>
              <a:rPr lang="en-US" sz="2000" dirty="0" smtClean="0">
                <a:solidFill>
                  <a:prstClr val="black"/>
                </a:solidFill>
                <a:latin typeface="+mn-lt"/>
              </a:rPr>
              <a:t>2921 devices</a:t>
            </a:r>
            <a:endParaRPr lang="en-US" sz="2000" dirty="0">
              <a:solidFill>
                <a:prstClr val="black"/>
              </a:solidFill>
              <a:latin typeface="+mn-lt"/>
            </a:endParaRPr>
          </a:p>
          <a:p>
            <a:pPr>
              <a:spcAft>
                <a:spcPts val="600"/>
              </a:spcAft>
            </a:pPr>
            <a:r>
              <a:rPr lang="en-US" sz="2000" dirty="0" smtClean="0">
                <a:solidFill>
                  <a:prstClr val="black"/>
                </a:solidFill>
                <a:latin typeface="+mn-lt"/>
              </a:rPr>
              <a:t>Carrier frequency: </a:t>
            </a:r>
            <a:r>
              <a:rPr lang="en-US" sz="2000" dirty="0">
                <a:solidFill>
                  <a:prstClr val="black"/>
                </a:solidFill>
                <a:latin typeface="+mn-lt"/>
              </a:rPr>
              <a:t>2.4 </a:t>
            </a:r>
            <a:r>
              <a:rPr lang="en-US" sz="2000" dirty="0" smtClean="0">
                <a:solidFill>
                  <a:prstClr val="black"/>
                </a:solidFill>
                <a:latin typeface="+mn-lt"/>
              </a:rPr>
              <a:t>GHz</a:t>
            </a:r>
            <a:endParaRPr lang="en-US" sz="2000" dirty="0">
              <a:solidFill>
                <a:prstClr val="black"/>
              </a:solidFill>
              <a:latin typeface="+mn-lt"/>
            </a:endParaRPr>
          </a:p>
          <a:p>
            <a:pPr>
              <a:spcAft>
                <a:spcPts val="600"/>
              </a:spcAft>
            </a:pPr>
            <a:r>
              <a:rPr lang="en-US" sz="2000" dirty="0" smtClean="0">
                <a:solidFill>
                  <a:prstClr val="black"/>
                </a:solidFill>
                <a:latin typeface="+mn-lt"/>
              </a:rPr>
              <a:t># of subcarriers: </a:t>
            </a:r>
            <a:r>
              <a:rPr lang="en-US" sz="2000" dirty="0">
                <a:solidFill>
                  <a:prstClr val="black"/>
                </a:solidFill>
                <a:latin typeface="+mn-lt"/>
              </a:rPr>
              <a:t>64</a:t>
            </a:r>
          </a:p>
          <a:p>
            <a:pPr>
              <a:spcAft>
                <a:spcPts val="600"/>
              </a:spcAft>
            </a:pPr>
            <a:endParaRPr lang="en-US" sz="2000" dirty="0">
              <a:solidFill>
                <a:prstClr val="black"/>
              </a:solidFill>
              <a:latin typeface="Calibri"/>
              <a:ea typeface="+mn-ea"/>
              <a:cs typeface="+mn-cs"/>
            </a:endParaRPr>
          </a:p>
          <a:p>
            <a:pPr>
              <a:spcAft>
                <a:spcPts val="600"/>
              </a:spcAft>
            </a:pPr>
            <a:r>
              <a:rPr lang="en-US" sz="2000" dirty="0" smtClean="0">
                <a:solidFill>
                  <a:prstClr val="black"/>
                </a:solidFill>
                <a:latin typeface="Calibri"/>
                <a:ea typeface="+mn-ea"/>
                <a:cs typeface="+mn-cs"/>
              </a:rPr>
              <a:t>Configurations</a:t>
            </a:r>
            <a:endParaRPr lang="en-US" sz="2000" dirty="0">
              <a:solidFill>
                <a:prstClr val="black"/>
              </a:solidFill>
              <a:latin typeface="Calibri"/>
              <a:ea typeface="+mn-ea"/>
              <a:cs typeface="+mn-cs"/>
            </a:endParaRPr>
          </a:p>
          <a:p>
            <a:pPr>
              <a:spcAft>
                <a:spcPts val="600"/>
              </a:spcAft>
            </a:pPr>
            <a:r>
              <a:rPr lang="en-US" sz="2000" dirty="0" smtClean="0">
                <a:solidFill>
                  <a:srgbClr val="0000FF"/>
                </a:solidFill>
                <a:latin typeface="Calibri"/>
                <a:ea typeface="+mn-ea"/>
                <a:cs typeface="+mn-cs"/>
              </a:rPr>
              <a:t>Topology A</a:t>
            </a:r>
            <a:r>
              <a:rPr lang="en-US" sz="2000" dirty="0" smtClean="0">
                <a:solidFill>
                  <a:prstClr val="black"/>
                </a:solidFill>
                <a:latin typeface="Calibri"/>
                <a:ea typeface="+mn-ea"/>
                <a:cs typeface="+mn-cs"/>
              </a:rPr>
              <a:t>: equidistant</a:t>
            </a:r>
          </a:p>
          <a:p>
            <a:pPr>
              <a:spcAft>
                <a:spcPts val="600"/>
              </a:spcAft>
            </a:pPr>
            <a:r>
              <a:rPr lang="en-US" sz="2000" dirty="0" smtClean="0">
                <a:solidFill>
                  <a:srgbClr val="0000FF"/>
                </a:solidFill>
                <a:latin typeface="Calibri"/>
                <a:ea typeface="+mn-ea"/>
                <a:cs typeface="+mn-cs"/>
              </a:rPr>
              <a:t>Topology B</a:t>
            </a:r>
            <a:r>
              <a:rPr lang="en-US" sz="2000" dirty="0" smtClean="0">
                <a:solidFill>
                  <a:prstClr val="black"/>
                </a:solidFill>
                <a:latin typeface="Calibri"/>
                <a:ea typeface="+mn-ea"/>
                <a:cs typeface="+mn-cs"/>
              </a:rPr>
              <a:t>: varying distances</a:t>
            </a:r>
          </a:p>
          <a:p>
            <a:pPr>
              <a:spcAft>
                <a:spcPts val="600"/>
              </a:spcAft>
            </a:pPr>
            <a:endParaRPr lang="en-US" sz="2000" dirty="0">
              <a:solidFill>
                <a:prstClr val="black"/>
              </a:solidFill>
              <a:latin typeface="Calibri"/>
              <a:ea typeface="+mn-ea"/>
              <a:cs typeface="+mn-cs"/>
            </a:endParaRPr>
          </a:p>
        </p:txBody>
      </p:sp>
      <p:pic>
        <p:nvPicPr>
          <p:cNvPr id="29" name="Picture 2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657600" y="932056"/>
            <a:ext cx="5248703" cy="5572719"/>
          </a:xfrm>
          <a:prstGeom prst="rect">
            <a:avLst/>
          </a:prstGeom>
        </p:spPr>
      </p:pic>
      <p:sp>
        <p:nvSpPr>
          <p:cNvPr id="8" name="Title 1"/>
          <p:cNvSpPr txBox="1">
            <a:spLocks/>
          </p:cNvSpPr>
          <p:nvPr/>
        </p:nvSpPr>
        <p:spPr>
          <a:xfrm>
            <a:off x="152400" y="152400"/>
            <a:ext cx="8839200" cy="665162"/>
          </a:xfrm>
          <a:prstGeom prst="rect">
            <a:avLst/>
          </a:prstGeom>
        </p:spPr>
        <p:txBody>
          <a:bodyPr/>
          <a:lstStyle>
            <a:lvl1pPr algn="ctr" defTabSz="457200" rtl="0" eaLnBrk="1" latinLnBrk="0" hangingPunct="1">
              <a:spcBef>
                <a:spcPct val="0"/>
              </a:spcBef>
              <a:buNone/>
              <a:defRPr sz="3200" kern="1200">
                <a:solidFill>
                  <a:srgbClr val="3300CC"/>
                </a:solidFill>
                <a:latin typeface="+mj-lt"/>
                <a:ea typeface="+mj-ea"/>
                <a:cs typeface="+mj-cs"/>
              </a:defRPr>
            </a:lvl1pPr>
          </a:lstStyle>
          <a:p>
            <a:pPr fontAlgn="auto">
              <a:spcAft>
                <a:spcPts val="0"/>
              </a:spcAft>
            </a:pPr>
            <a:r>
              <a:rPr lang="en-US" dirty="0" smtClean="0"/>
              <a:t>PHYVOS Implementation on USRPs</a:t>
            </a:r>
            <a:endParaRPr lang="en-US" dirty="0"/>
          </a:p>
        </p:txBody>
      </p:sp>
    </p:spTree>
    <p:extLst>
      <p:ext uri="{BB962C8B-B14F-4D97-AF65-F5344CB8AC3E}">
        <p14:creationId xmlns:p14="http://schemas.microsoft.com/office/powerpoint/2010/main" val="284130866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A1A62-3E2A-DC47-8205-6EA0552F6EF4}" type="datetime1">
              <a:rPr lang="en-US" altLang="zh-CN" smtClean="0"/>
              <a:t>9/29/15</a:t>
            </a:fld>
            <a:endParaRPr lang="en-US" altLang="zh-CN"/>
          </a:p>
        </p:txBody>
      </p:sp>
      <p:sp>
        <p:nvSpPr>
          <p:cNvPr id="4" name="Slide Number Placeholder 3"/>
          <p:cNvSpPr>
            <a:spLocks noGrp="1"/>
          </p:cNvSpPr>
          <p:nvPr>
            <p:ph type="sldNum" sz="quarter" idx="12"/>
          </p:nvPr>
        </p:nvSpPr>
        <p:spPr/>
        <p:txBody>
          <a:bodyPr/>
          <a:lstStyle/>
          <a:p>
            <a:fld id="{272FB711-6CED-1E4E-A2B0-3A1B6DD8353D}" type="slidenum">
              <a:rPr lang="en-US" altLang="zh-CN" smtClean="0"/>
              <a:pPr/>
              <a:t>19</a:t>
            </a:fld>
            <a:endParaRPr lang="en-US" altLang="zh-CN"/>
          </a:p>
        </p:txBody>
      </p:sp>
      <p:sp>
        <p:nvSpPr>
          <p:cNvPr id="6" name="Title 1"/>
          <p:cNvSpPr txBox="1">
            <a:spLocks/>
          </p:cNvSpPr>
          <p:nvPr/>
        </p:nvSpPr>
        <p:spPr>
          <a:xfrm>
            <a:off x="0" y="173038"/>
            <a:ext cx="9144000" cy="665162"/>
          </a:xfrm>
          <a:prstGeom prst="rect">
            <a:avLst/>
          </a:prstGeom>
        </p:spPr>
        <p:txBody>
          <a:bodyPr/>
          <a:lstStyle>
            <a:lvl1pPr algn="l" defTabSz="457200" rtl="0" eaLnBrk="1" latinLnBrk="0" hangingPunct="1">
              <a:spcBef>
                <a:spcPct val="0"/>
              </a:spcBef>
              <a:buNone/>
              <a:defRPr sz="3200" kern="1200">
                <a:solidFill>
                  <a:srgbClr val="3300CC"/>
                </a:solidFill>
                <a:latin typeface="+mj-lt"/>
                <a:ea typeface="+mj-ea"/>
                <a:cs typeface="+mj-cs"/>
              </a:defRPr>
            </a:lvl1pPr>
          </a:lstStyle>
          <a:p>
            <a:pPr algn="ctr" fontAlgn="auto">
              <a:spcAft>
                <a:spcPts val="0"/>
              </a:spcAft>
            </a:pPr>
            <a:r>
              <a:rPr lang="en-US" altLang="zh-CN" dirty="0" smtClean="0">
                <a:latin typeface="Calibri" charset="0"/>
                <a:ea typeface="宋体" charset="0"/>
                <a:cs typeface="宋体" charset="0"/>
              </a:rPr>
              <a:t>Selection of Vote Detection Threshold</a:t>
            </a:r>
            <a:endParaRPr lang="en-US" altLang="zh-CN" sz="2400" dirty="0">
              <a:latin typeface="Calibri" charset="0"/>
              <a:ea typeface="宋体" charset="0"/>
              <a:cs typeface="宋体" charset="0"/>
            </a:endParaRPr>
          </a:p>
        </p:txBody>
      </p:sp>
      <p:sp>
        <p:nvSpPr>
          <p:cNvPr id="5" name="TextBox 4"/>
          <p:cNvSpPr txBox="1"/>
          <p:nvPr/>
        </p:nvSpPr>
        <p:spPr>
          <a:xfrm>
            <a:off x="108459" y="838200"/>
            <a:ext cx="9010731" cy="707886"/>
          </a:xfrm>
          <a:prstGeom prst="rect">
            <a:avLst/>
          </a:prstGeom>
          <a:noFill/>
        </p:spPr>
        <p:txBody>
          <a:bodyPr wrap="square" rtlCol="0">
            <a:spAutoFit/>
          </a:bodyPr>
          <a:lstStyle/>
          <a:p>
            <a:r>
              <a:rPr lang="en-US" sz="2000" dirty="0" smtClean="0">
                <a:latin typeface="+mj-lt"/>
              </a:rPr>
              <a:t>Three </a:t>
            </a:r>
            <a:r>
              <a:rPr lang="en-US" sz="2000" dirty="0">
                <a:latin typeface="+mj-lt"/>
              </a:rPr>
              <a:t>voters assigned at 1</a:t>
            </a:r>
            <a:r>
              <a:rPr lang="en-US" sz="2000" baseline="30000" dirty="0">
                <a:latin typeface="+mj-lt"/>
              </a:rPr>
              <a:t>st</a:t>
            </a:r>
            <a:r>
              <a:rPr lang="en-US" sz="2000" dirty="0">
                <a:latin typeface="+mj-lt"/>
              </a:rPr>
              <a:t>, 5</a:t>
            </a:r>
            <a:r>
              <a:rPr lang="en-US" sz="2000" baseline="30000" dirty="0">
                <a:latin typeface="+mj-lt"/>
              </a:rPr>
              <a:t>th</a:t>
            </a:r>
            <a:r>
              <a:rPr lang="en-US" sz="2000" dirty="0">
                <a:latin typeface="+mj-lt"/>
              </a:rPr>
              <a:t> and 9</a:t>
            </a:r>
            <a:r>
              <a:rPr lang="en-US" sz="2000" baseline="30000" dirty="0">
                <a:latin typeface="+mj-lt"/>
              </a:rPr>
              <a:t>th</a:t>
            </a:r>
            <a:r>
              <a:rPr lang="en-US" sz="2000" dirty="0">
                <a:latin typeface="+mj-lt"/>
              </a:rPr>
              <a:t> subcarrier </a:t>
            </a:r>
            <a:r>
              <a:rPr lang="en-US" sz="2000" dirty="0" smtClean="0">
                <a:latin typeface="+mj-lt"/>
              </a:rPr>
              <a:t>casting 1,000 votes using BPSK modulation</a:t>
            </a:r>
          </a:p>
        </p:txBody>
      </p:sp>
      <p:pic>
        <p:nvPicPr>
          <p:cNvPr id="11"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9564" y="2474426"/>
            <a:ext cx="4595105" cy="3773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45081" y="2474426"/>
            <a:ext cx="4390951" cy="3773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237491" y="1828800"/>
            <a:ext cx="4525278" cy="400110"/>
          </a:xfrm>
          <a:prstGeom prst="rect">
            <a:avLst/>
          </a:prstGeom>
        </p:spPr>
        <p:txBody>
          <a:bodyPr wrap="none">
            <a:spAutoFit/>
          </a:bodyPr>
          <a:lstStyle/>
          <a:p>
            <a:r>
              <a:rPr lang="en-US" sz="2000" dirty="0">
                <a:solidFill>
                  <a:srgbClr val="0000FF"/>
                </a:solidFill>
                <a:latin typeface="+mj-lt"/>
              </a:rPr>
              <a:t>Topology A</a:t>
            </a:r>
            <a:r>
              <a:rPr lang="en-US" sz="2000" dirty="0">
                <a:latin typeface="+mj-lt"/>
              </a:rPr>
              <a:t>: voters are placed 5 </a:t>
            </a:r>
            <a:r>
              <a:rPr lang="en-US" sz="2000" dirty="0" err="1">
                <a:latin typeface="+mj-lt"/>
              </a:rPr>
              <a:t>ft</a:t>
            </a:r>
            <a:r>
              <a:rPr lang="en-US" sz="2000" dirty="0">
                <a:latin typeface="+mj-lt"/>
              </a:rPr>
              <a:t> from FC</a:t>
            </a:r>
          </a:p>
        </p:txBody>
      </p:sp>
      <p:sp>
        <p:nvSpPr>
          <p:cNvPr id="15" name="Rectangle 14"/>
          <p:cNvSpPr/>
          <p:nvPr/>
        </p:nvSpPr>
        <p:spPr>
          <a:xfrm>
            <a:off x="5097457" y="1780390"/>
            <a:ext cx="3810000" cy="707886"/>
          </a:xfrm>
          <a:prstGeom prst="rect">
            <a:avLst/>
          </a:prstGeom>
        </p:spPr>
        <p:txBody>
          <a:bodyPr wrap="square">
            <a:spAutoFit/>
          </a:bodyPr>
          <a:lstStyle/>
          <a:p>
            <a:r>
              <a:rPr lang="en-US" sz="2000" dirty="0">
                <a:solidFill>
                  <a:srgbClr val="0000FF"/>
                </a:solidFill>
                <a:latin typeface="+mj-lt"/>
              </a:rPr>
              <a:t>Topology B</a:t>
            </a:r>
            <a:r>
              <a:rPr lang="en-US" sz="2000" dirty="0">
                <a:latin typeface="+mj-lt"/>
              </a:rPr>
              <a:t>: voters are placed 5/10/15 </a:t>
            </a:r>
            <a:r>
              <a:rPr lang="en-US" sz="2000" dirty="0" err="1">
                <a:latin typeface="+mj-lt"/>
              </a:rPr>
              <a:t>ft</a:t>
            </a:r>
            <a:r>
              <a:rPr lang="en-US" sz="2000" dirty="0">
                <a:latin typeface="+mj-lt"/>
              </a:rPr>
              <a:t> from FC</a:t>
            </a:r>
          </a:p>
        </p:txBody>
      </p:sp>
    </p:spTree>
    <p:extLst>
      <p:ext uri="{BB962C8B-B14F-4D97-AF65-F5344CB8AC3E}">
        <p14:creationId xmlns:p14="http://schemas.microsoft.com/office/powerpoint/2010/main" val="35262833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in Distributed Wireless Networks </a:t>
            </a:r>
            <a:endParaRPr lang="en-US" dirty="0"/>
          </a:p>
        </p:txBody>
      </p:sp>
      <p:sp>
        <p:nvSpPr>
          <p:cNvPr id="3" name="Content Placeholder 2"/>
          <p:cNvSpPr>
            <a:spLocks noGrp="1"/>
          </p:cNvSpPr>
          <p:nvPr>
            <p:ph idx="1"/>
          </p:nvPr>
        </p:nvSpPr>
        <p:spPr>
          <a:xfrm>
            <a:off x="152400" y="990600"/>
            <a:ext cx="8839200" cy="1600200"/>
          </a:xfrm>
        </p:spPr>
        <p:txBody>
          <a:bodyPr/>
          <a:lstStyle/>
          <a:p>
            <a:r>
              <a:rPr lang="en-US" dirty="0" smtClean="0"/>
              <a:t>Distributed wireless networks rely on the </a:t>
            </a:r>
            <a:r>
              <a:rPr lang="en-US" dirty="0" smtClean="0">
                <a:solidFill>
                  <a:srgbClr val="0000FF"/>
                </a:solidFill>
              </a:rPr>
              <a:t>cooperation principle </a:t>
            </a:r>
            <a:r>
              <a:rPr lang="en-US" dirty="0" smtClean="0"/>
              <a:t>to coordinate network functions </a:t>
            </a:r>
          </a:p>
          <a:p>
            <a:r>
              <a:rPr lang="en-US" dirty="0"/>
              <a:t>	</a:t>
            </a:r>
            <a:r>
              <a:rPr lang="en-US" dirty="0" smtClean="0"/>
              <a:t>Scalability, availability, fault-tolerance, cost-efficiency</a:t>
            </a:r>
          </a:p>
          <a:p>
            <a:r>
              <a:rPr lang="en-US" dirty="0" smtClean="0"/>
              <a:t>E.g.,</a:t>
            </a:r>
          </a:p>
          <a:p>
            <a:endParaRPr lang="en-US" dirty="0"/>
          </a:p>
        </p:txBody>
      </p:sp>
      <p:sp>
        <p:nvSpPr>
          <p:cNvPr id="4" name="Date Placeholder 3"/>
          <p:cNvSpPr>
            <a:spLocks noGrp="1"/>
          </p:cNvSpPr>
          <p:nvPr>
            <p:ph type="dt" sz="half" idx="10"/>
          </p:nvPr>
        </p:nvSpPr>
        <p:spPr/>
        <p:txBody>
          <a:bodyPr/>
          <a:lstStyle/>
          <a:p>
            <a:fld id="{612DA488-059E-A246-86C7-2FD64ADA66FD}" type="datetime1">
              <a:rPr lang="en-US" altLang="zh-CN" smtClean="0"/>
              <a:t>9/29/15</a:t>
            </a:fld>
            <a:endParaRPr lang="en-US" altLang="zh-CN" dirty="0"/>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2</a:t>
            </a:fld>
            <a:endParaRPr lang="en-US" altLang="zh-CN"/>
          </a:p>
        </p:txBody>
      </p:sp>
      <p:sp>
        <p:nvSpPr>
          <p:cNvPr id="17" name="Rectangle 16"/>
          <p:cNvSpPr/>
          <p:nvPr/>
        </p:nvSpPr>
        <p:spPr>
          <a:xfrm>
            <a:off x="800100" y="5562600"/>
            <a:ext cx="7317027" cy="1261884"/>
          </a:xfrm>
          <a:prstGeom prst="rect">
            <a:avLst/>
          </a:prstGeom>
        </p:spPr>
        <p:txBody>
          <a:bodyPr wrap="none">
            <a:spAutoFit/>
          </a:bodyPr>
          <a:lstStyle/>
          <a:p>
            <a:r>
              <a:rPr lang="en-US" sz="2000" dirty="0" smtClean="0">
                <a:solidFill>
                  <a:prstClr val="black"/>
                </a:solidFill>
                <a:latin typeface="Calibri"/>
                <a:ea typeface="+mn-ea"/>
                <a:cs typeface="+mn-cs"/>
              </a:rPr>
              <a:t>Cooperative diversity in </a:t>
            </a:r>
            <a:r>
              <a:rPr lang="en-US" sz="2000" dirty="0">
                <a:solidFill>
                  <a:prstClr val="black"/>
                </a:solidFill>
                <a:latin typeface="Calibri"/>
              </a:rPr>
              <a:t>sp</a:t>
            </a:r>
            <a:r>
              <a:rPr lang="en-US" sz="2000" dirty="0" smtClean="0">
                <a:solidFill>
                  <a:prstClr val="black"/>
                </a:solidFill>
                <a:latin typeface="Calibri"/>
                <a:ea typeface="+mn-ea"/>
                <a:cs typeface="+mn-cs"/>
              </a:rPr>
              <a:t>ectrum sensing for opportunistic networks</a:t>
            </a:r>
          </a:p>
          <a:p>
            <a:endParaRPr lang="en-US" sz="2000" dirty="0" smtClean="0">
              <a:solidFill>
                <a:prstClr val="black"/>
              </a:solidFill>
              <a:latin typeface="Calibri"/>
              <a:ea typeface="+mn-ea"/>
              <a:cs typeface="+mn-cs"/>
            </a:endParaRPr>
          </a:p>
          <a:p>
            <a:r>
              <a:rPr lang="en-US" dirty="0" smtClean="0"/>
              <a:t>Spectrum </a:t>
            </a:r>
            <a:r>
              <a:rPr lang="en-US" dirty="0"/>
              <a:t>sensing period is specified to </a:t>
            </a:r>
            <a:r>
              <a:rPr lang="en-US" dirty="0">
                <a:solidFill>
                  <a:srgbClr val="0000FF"/>
                </a:solidFill>
              </a:rPr>
              <a:t>2 sec </a:t>
            </a:r>
            <a:r>
              <a:rPr lang="en-US" dirty="0"/>
              <a:t>[IEEE 802.22] </a:t>
            </a:r>
          </a:p>
          <a:p>
            <a:endParaRPr lang="en-US" dirty="0"/>
          </a:p>
        </p:txBody>
      </p:sp>
      <p:sp>
        <p:nvSpPr>
          <p:cNvPr id="7" name="Rectangle 6"/>
          <p:cNvSpPr/>
          <p:nvPr/>
        </p:nvSpPr>
        <p:spPr>
          <a:xfrm>
            <a:off x="533400" y="2743200"/>
            <a:ext cx="533400" cy="228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2" name="Rectangle 11"/>
          <p:cNvSpPr/>
          <p:nvPr/>
        </p:nvSpPr>
        <p:spPr>
          <a:xfrm>
            <a:off x="533400" y="3124200"/>
            <a:ext cx="533400" cy="22860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533400" y="3505200"/>
            <a:ext cx="533400" cy="2286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33400" y="3886200"/>
            <a:ext cx="533400" cy="2286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83624" y="2647890"/>
            <a:ext cx="349776" cy="400110"/>
          </a:xfrm>
          <a:prstGeom prst="rect">
            <a:avLst/>
          </a:prstGeom>
        </p:spPr>
        <p:txBody>
          <a:bodyPr wrap="none">
            <a:spAutoFit/>
          </a:bodyPr>
          <a:lstStyle/>
          <a:p>
            <a:r>
              <a:rPr lang="en-US" sz="2000" i="1" dirty="0" smtClean="0">
                <a:solidFill>
                  <a:prstClr val="black"/>
                </a:solidFill>
                <a:latin typeface="Calibri"/>
                <a:ea typeface="+mn-ea"/>
                <a:cs typeface="+mn-cs"/>
              </a:rPr>
              <a:t>f</a:t>
            </a:r>
            <a:r>
              <a:rPr lang="en-US" sz="2000" baseline="-25000" dirty="0" smtClean="0">
                <a:solidFill>
                  <a:prstClr val="black"/>
                </a:solidFill>
                <a:latin typeface="Calibri"/>
                <a:ea typeface="+mn-ea"/>
                <a:cs typeface="+mn-cs"/>
              </a:rPr>
              <a:t>1</a:t>
            </a:r>
            <a:endParaRPr lang="en-US" baseline="-25000" dirty="0"/>
          </a:p>
        </p:txBody>
      </p:sp>
      <p:sp>
        <p:nvSpPr>
          <p:cNvPr id="18" name="Rectangle 17"/>
          <p:cNvSpPr/>
          <p:nvPr/>
        </p:nvSpPr>
        <p:spPr>
          <a:xfrm>
            <a:off x="174998" y="3020264"/>
            <a:ext cx="349776" cy="400110"/>
          </a:xfrm>
          <a:prstGeom prst="rect">
            <a:avLst/>
          </a:prstGeom>
        </p:spPr>
        <p:txBody>
          <a:bodyPr wrap="none">
            <a:spAutoFit/>
          </a:bodyPr>
          <a:lstStyle/>
          <a:p>
            <a:r>
              <a:rPr lang="en-US" sz="2000" i="1" dirty="0" smtClean="0">
                <a:solidFill>
                  <a:prstClr val="black"/>
                </a:solidFill>
                <a:latin typeface="Calibri"/>
                <a:ea typeface="+mn-ea"/>
                <a:cs typeface="+mn-cs"/>
              </a:rPr>
              <a:t>f</a:t>
            </a:r>
            <a:r>
              <a:rPr lang="en-US" sz="2000" baseline="-25000" dirty="0" smtClean="0">
                <a:solidFill>
                  <a:prstClr val="black"/>
                </a:solidFill>
                <a:latin typeface="Calibri"/>
                <a:ea typeface="+mn-ea"/>
                <a:cs typeface="+mn-cs"/>
              </a:rPr>
              <a:t>2</a:t>
            </a:r>
            <a:endParaRPr lang="en-US" baseline="-25000" dirty="0"/>
          </a:p>
        </p:txBody>
      </p:sp>
      <p:sp>
        <p:nvSpPr>
          <p:cNvPr id="19" name="Rectangle 18"/>
          <p:cNvSpPr/>
          <p:nvPr/>
        </p:nvSpPr>
        <p:spPr>
          <a:xfrm>
            <a:off x="152400" y="3392638"/>
            <a:ext cx="349776" cy="400110"/>
          </a:xfrm>
          <a:prstGeom prst="rect">
            <a:avLst/>
          </a:prstGeom>
        </p:spPr>
        <p:txBody>
          <a:bodyPr wrap="none">
            <a:spAutoFit/>
          </a:bodyPr>
          <a:lstStyle/>
          <a:p>
            <a:r>
              <a:rPr lang="en-US" sz="2000" i="1" dirty="0" smtClean="0">
                <a:solidFill>
                  <a:prstClr val="black"/>
                </a:solidFill>
                <a:latin typeface="Calibri"/>
                <a:ea typeface="+mn-ea"/>
                <a:cs typeface="+mn-cs"/>
              </a:rPr>
              <a:t>f</a:t>
            </a:r>
            <a:r>
              <a:rPr lang="en-US" sz="2000" baseline="-25000" dirty="0" smtClean="0">
                <a:solidFill>
                  <a:prstClr val="black"/>
                </a:solidFill>
                <a:latin typeface="Calibri"/>
                <a:ea typeface="+mn-ea"/>
                <a:cs typeface="+mn-cs"/>
              </a:rPr>
              <a:t>3</a:t>
            </a:r>
            <a:endParaRPr lang="en-US" baseline="-25000" dirty="0"/>
          </a:p>
        </p:txBody>
      </p:sp>
      <p:sp>
        <p:nvSpPr>
          <p:cNvPr id="20" name="Rectangle 19"/>
          <p:cNvSpPr/>
          <p:nvPr/>
        </p:nvSpPr>
        <p:spPr>
          <a:xfrm>
            <a:off x="152400" y="3790890"/>
            <a:ext cx="349776" cy="400110"/>
          </a:xfrm>
          <a:prstGeom prst="rect">
            <a:avLst/>
          </a:prstGeom>
        </p:spPr>
        <p:txBody>
          <a:bodyPr wrap="none">
            <a:spAutoFit/>
          </a:bodyPr>
          <a:lstStyle/>
          <a:p>
            <a:r>
              <a:rPr lang="en-US" sz="2000" i="1" dirty="0" smtClean="0">
                <a:solidFill>
                  <a:prstClr val="black"/>
                </a:solidFill>
                <a:latin typeface="Calibri"/>
                <a:ea typeface="+mn-ea"/>
                <a:cs typeface="+mn-cs"/>
              </a:rPr>
              <a:t>f</a:t>
            </a:r>
            <a:r>
              <a:rPr lang="en-US" sz="2000" baseline="-25000" dirty="0" smtClean="0">
                <a:solidFill>
                  <a:prstClr val="black"/>
                </a:solidFill>
                <a:latin typeface="Calibri"/>
                <a:ea typeface="+mn-ea"/>
                <a:cs typeface="+mn-cs"/>
              </a:rPr>
              <a:t>4</a:t>
            </a:r>
            <a:endParaRPr lang="en-US" baseline="-25000" dirty="0"/>
          </a:p>
        </p:txBody>
      </p:sp>
      <p:sp>
        <p:nvSpPr>
          <p:cNvPr id="36" name="Rectangle 35"/>
          <p:cNvSpPr/>
          <p:nvPr/>
        </p:nvSpPr>
        <p:spPr>
          <a:xfrm>
            <a:off x="4740719" y="2349978"/>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4851557" y="2349978"/>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359748" y="3472282"/>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5470586" y="3472282"/>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2051205" y="2471190"/>
            <a:ext cx="92014" cy="24082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5567330" y="4343400"/>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5678168" y="4343400"/>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1905000" y="4746307"/>
            <a:ext cx="92014" cy="24082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2162651" y="2470389"/>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2273489" y="2470389"/>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2097820" y="3745319"/>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a:xfrm>
            <a:off x="2208658" y="3745319"/>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a:xfrm>
            <a:off x="2018156" y="4746307"/>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2128994" y="4746307"/>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75"/>
          <p:cNvSpPr/>
          <p:nvPr/>
        </p:nvSpPr>
        <p:spPr>
          <a:xfrm>
            <a:off x="3630951" y="5240887"/>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3741789" y="5240887"/>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cellphone-tower-559962_64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441" y="2120392"/>
            <a:ext cx="1163918" cy="2327836"/>
          </a:xfrm>
          <a:prstGeom prst="rect">
            <a:avLst/>
          </a:prstGeom>
        </p:spPr>
      </p:pic>
      <p:pic>
        <p:nvPicPr>
          <p:cNvPr id="41" name="Picture 4" descr="C:\Users\bocanhu\Desktop\defense slides\UA-style\figs\omni\basic.graffle\image2.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434232" y="3479974"/>
            <a:ext cx="515155" cy="457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300672" y="2590800"/>
            <a:ext cx="536703" cy="536703"/>
          </a:xfrm>
          <a:prstGeom prst="rect">
            <a:avLst/>
          </a:prstGeom>
        </p:spPr>
      </p:pic>
      <p:pic>
        <p:nvPicPr>
          <p:cNvPr id="44" name="Picture 43"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190842" y="2322448"/>
            <a:ext cx="536703" cy="536703"/>
          </a:xfrm>
          <a:prstGeom prst="rect">
            <a:avLst/>
          </a:prstGeom>
        </p:spPr>
      </p:pic>
      <p:pic>
        <p:nvPicPr>
          <p:cNvPr id="45" name="Picture 44"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258361" y="3700309"/>
            <a:ext cx="536703" cy="536703"/>
          </a:xfrm>
          <a:prstGeom prst="rect">
            <a:avLst/>
          </a:prstGeom>
        </p:spPr>
      </p:pic>
      <p:pic>
        <p:nvPicPr>
          <p:cNvPr id="46" name="Picture 45"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194781" y="4733319"/>
            <a:ext cx="536703" cy="536703"/>
          </a:xfrm>
          <a:prstGeom prst="rect">
            <a:avLst/>
          </a:prstGeom>
        </p:spPr>
      </p:pic>
      <p:pic>
        <p:nvPicPr>
          <p:cNvPr id="47" name="Picture 46"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3809405" y="5001670"/>
            <a:ext cx="536703" cy="536703"/>
          </a:xfrm>
          <a:prstGeom prst="rect">
            <a:avLst/>
          </a:prstGeom>
        </p:spPr>
      </p:pic>
      <p:pic>
        <p:nvPicPr>
          <p:cNvPr id="49" name="Picture 48"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5091396" y="4237012"/>
            <a:ext cx="536703" cy="536703"/>
          </a:xfrm>
          <a:prstGeom prst="rect">
            <a:avLst/>
          </a:prstGeom>
        </p:spPr>
      </p:pic>
      <p:pic>
        <p:nvPicPr>
          <p:cNvPr id="50" name="Picture 49" descr="cellNexus-one-ilnanny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806655" y="3284310"/>
            <a:ext cx="536703" cy="536703"/>
          </a:xfrm>
          <a:prstGeom prst="rect">
            <a:avLst/>
          </a:prstGeom>
        </p:spPr>
      </p:pic>
      <p:cxnSp>
        <p:nvCxnSpPr>
          <p:cNvPr id="51" name="Straight Arrow Connector 50"/>
          <p:cNvCxnSpPr>
            <a:endCxn id="41" idx="1"/>
          </p:cNvCxnSpPr>
          <p:nvPr/>
        </p:nvCxnSpPr>
        <p:spPr>
          <a:xfrm>
            <a:off x="2710197" y="3149195"/>
            <a:ext cx="724035" cy="559379"/>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3949388" y="2947819"/>
            <a:ext cx="396720" cy="557381"/>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V="1">
            <a:off x="2795064" y="3937174"/>
            <a:ext cx="359329" cy="177626"/>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2592558" y="4191000"/>
            <a:ext cx="699856" cy="582716"/>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H="1" flipV="1">
            <a:off x="3809405" y="4343400"/>
            <a:ext cx="139983" cy="578930"/>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a:stCxn id="50" idx="3"/>
          </p:cNvCxnSpPr>
          <p:nvPr/>
        </p:nvCxnSpPr>
        <p:spPr>
          <a:xfrm flipH="1">
            <a:off x="3949387" y="3552662"/>
            <a:ext cx="857268" cy="240086"/>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1" name="Straight Arrow Connector 80"/>
          <p:cNvCxnSpPr/>
          <p:nvPr/>
        </p:nvCxnSpPr>
        <p:spPr>
          <a:xfrm flipH="1" flipV="1">
            <a:off x="3949387" y="3937174"/>
            <a:ext cx="1232215" cy="406226"/>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55" name="Rectangle 2054"/>
          <p:cNvSpPr/>
          <p:nvPr/>
        </p:nvSpPr>
        <p:spPr>
          <a:xfrm>
            <a:off x="3505200" y="3867090"/>
            <a:ext cx="439268" cy="400110"/>
          </a:xfrm>
          <a:prstGeom prst="rect">
            <a:avLst/>
          </a:prstGeom>
        </p:spPr>
        <p:txBody>
          <a:bodyPr wrap="none">
            <a:spAutoFit/>
          </a:bodyPr>
          <a:lstStyle/>
          <a:p>
            <a:r>
              <a:rPr lang="en-US" sz="2000" dirty="0" smtClean="0">
                <a:solidFill>
                  <a:prstClr val="black"/>
                </a:solidFill>
                <a:latin typeface="Calibri"/>
              </a:rPr>
              <a:t>FC</a:t>
            </a:r>
            <a:endParaRPr lang="en-US" dirty="0"/>
          </a:p>
        </p:txBody>
      </p:sp>
      <p:sp>
        <p:nvSpPr>
          <p:cNvPr id="82" name="Rectangle 81"/>
          <p:cNvSpPr/>
          <p:nvPr/>
        </p:nvSpPr>
        <p:spPr>
          <a:xfrm>
            <a:off x="6428441" y="4343400"/>
            <a:ext cx="1351652" cy="400110"/>
          </a:xfrm>
          <a:prstGeom prst="rect">
            <a:avLst/>
          </a:prstGeom>
        </p:spPr>
        <p:txBody>
          <a:bodyPr wrap="none">
            <a:spAutoFit/>
          </a:bodyPr>
          <a:lstStyle/>
          <a:p>
            <a:r>
              <a:rPr lang="en-US" sz="2000" dirty="0" smtClean="0">
                <a:solidFill>
                  <a:prstClr val="black"/>
                </a:solidFill>
                <a:latin typeface="Calibri"/>
              </a:rPr>
              <a:t>legacy user</a:t>
            </a:r>
            <a:endParaRPr lang="en-US" dirty="0"/>
          </a:p>
        </p:txBody>
      </p:sp>
      <p:sp>
        <p:nvSpPr>
          <p:cNvPr id="52" name="Rectangle 51"/>
          <p:cNvSpPr/>
          <p:nvPr/>
        </p:nvSpPr>
        <p:spPr>
          <a:xfrm>
            <a:off x="3566120" y="3334790"/>
            <a:ext cx="92014" cy="240822"/>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3676958" y="3334790"/>
            <a:ext cx="92014" cy="240822"/>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1982309" y="3745319"/>
            <a:ext cx="92014" cy="24082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6705600" y="2590092"/>
            <a:ext cx="92014" cy="24082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926142" y="2471190"/>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6" name="Rectangle 65"/>
          <p:cNvSpPr/>
          <p:nvPr/>
        </p:nvSpPr>
        <p:spPr>
          <a:xfrm>
            <a:off x="1858993" y="3745319"/>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9" name="Rectangle 78"/>
          <p:cNvSpPr/>
          <p:nvPr/>
        </p:nvSpPr>
        <p:spPr>
          <a:xfrm>
            <a:off x="1793240" y="4746307"/>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0" name="Rectangle 79"/>
          <p:cNvSpPr/>
          <p:nvPr/>
        </p:nvSpPr>
        <p:spPr>
          <a:xfrm>
            <a:off x="3505200" y="5240887"/>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3" name="Rectangle 82"/>
          <p:cNvSpPr/>
          <p:nvPr/>
        </p:nvSpPr>
        <p:spPr>
          <a:xfrm>
            <a:off x="4967036" y="2350779"/>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4" name="Rectangle 83"/>
          <p:cNvSpPr/>
          <p:nvPr/>
        </p:nvSpPr>
        <p:spPr>
          <a:xfrm>
            <a:off x="5582857" y="3471950"/>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Rectangle 84"/>
          <p:cNvSpPr/>
          <p:nvPr/>
        </p:nvSpPr>
        <p:spPr>
          <a:xfrm>
            <a:off x="5789073" y="4343400"/>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6" name="Rectangle 85"/>
          <p:cNvSpPr/>
          <p:nvPr/>
        </p:nvSpPr>
        <p:spPr>
          <a:xfrm>
            <a:off x="3453826" y="3334790"/>
            <a:ext cx="92014" cy="2408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42219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3"/>
                                        </p:tgtEl>
                                        <p:attrNameLst>
                                          <p:attrName>style.visibility</p:attrName>
                                        </p:attrNameLst>
                                      </p:cBhvr>
                                      <p:to>
                                        <p:strVal val="visible"/>
                                      </p:to>
                                    </p:set>
                                    <p:animEffect transition="in" filter="wipe(up)">
                                      <p:cBhvr>
                                        <p:cTn id="11" dur="500"/>
                                        <p:tgtEl>
                                          <p:spTgt spid="63"/>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wipe(right)">
                                      <p:cBhvr>
                                        <p:cTn id="15" dur="500"/>
                                        <p:tgtEl>
                                          <p:spTgt spid="78"/>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right)">
                                      <p:cBhvr>
                                        <p:cTn id="19" dur="500"/>
                                        <p:tgtEl>
                                          <p:spTgt spid="81"/>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wipe(down)">
                                      <p:cBhvr>
                                        <p:cTn id="23" dur="500"/>
                                        <p:tgtEl>
                                          <p:spTgt spid="75"/>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wipe(down)">
                                      <p:cBhvr>
                                        <p:cTn id="27" dur="500"/>
                                        <p:tgtEl>
                                          <p:spTgt spid="72"/>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down)">
                                      <p:cBhvr>
                                        <p:cTn id="31" dur="500"/>
                                        <p:tgtEl>
                                          <p:spTgt spid="69"/>
                                        </p:tgtEl>
                                      </p:cBhvr>
                                    </p:animEffect>
                                  </p:childTnLst>
                                </p:cTn>
                              </p:par>
                            </p:childTnLst>
                          </p:cTn>
                        </p:par>
                        <p:par>
                          <p:cTn id="32" fill="hold">
                            <p:stCondLst>
                              <p:cond delay="3500"/>
                            </p:stCondLst>
                            <p:childTnLst>
                              <p:par>
                                <p:cTn id="33" presetID="1" presetClass="entr" presetSubtype="0"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61" grpId="0" animBg="1"/>
      <p:bldP spid="8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1"/>
          <p:cNvSpPr txBox="1">
            <a:spLocks/>
          </p:cNvSpPr>
          <p:nvPr/>
        </p:nvSpPr>
        <p:spPr>
          <a:xfrm>
            <a:off x="0" y="76200"/>
            <a:ext cx="9144000" cy="609600"/>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0" i="0" u="none" strike="noStrike" kern="1200" cap="none" spc="0" normalizeH="0" baseline="0" noProof="0" dirty="0" smtClean="0">
                <a:ln>
                  <a:noFill/>
                </a:ln>
                <a:solidFill>
                  <a:schemeClr val="bg1"/>
                </a:solidFill>
                <a:effectLst/>
                <a:uLnTx/>
                <a:uFillTx/>
                <a:latin typeface="Times New Roman" pitchFamily="18" charset="0"/>
                <a:ea typeface="宋体" charset="0"/>
                <a:cs typeface="Times New Roman" pitchFamily="18" charset="0"/>
              </a:rPr>
              <a:t>MAC for Multi-channel Networks ( MMAC)</a:t>
            </a:r>
            <a:endParaRPr kumimoji="0" lang="en-US" altLang="zh-CN" sz="3200" b="0" i="0" u="none" strike="noStrike" kern="1200" cap="none" spc="0" normalizeH="0" baseline="0" noProof="0" dirty="0">
              <a:ln>
                <a:noFill/>
              </a:ln>
              <a:solidFill>
                <a:schemeClr val="bg1"/>
              </a:solidFill>
              <a:effectLst/>
              <a:uLnTx/>
              <a:uFillTx/>
              <a:latin typeface="Times New Roman" pitchFamily="18" charset="0"/>
              <a:ea typeface="宋体" charset="0"/>
              <a:cs typeface="Times New Roman" pitchFamily="18" charset="0"/>
            </a:endParaRPr>
          </a:p>
        </p:txBody>
      </p:sp>
      <p:sp>
        <p:nvSpPr>
          <p:cNvPr id="44" name="Date Placeholder 43"/>
          <p:cNvSpPr>
            <a:spLocks noGrp="1"/>
          </p:cNvSpPr>
          <p:nvPr>
            <p:ph type="dt" sz="half" idx="10"/>
          </p:nvPr>
        </p:nvSpPr>
        <p:spPr/>
        <p:txBody>
          <a:bodyPr/>
          <a:lstStyle/>
          <a:p>
            <a:fld id="{96737A10-4ECC-FC4C-BD20-2F6B149E5CA1}" type="datetime1">
              <a:rPr lang="en-US" altLang="zh-CN" smtClean="0"/>
              <a:t>9/29/15</a:t>
            </a:fld>
            <a:endParaRPr lang="en-US" altLang="zh-CN"/>
          </a:p>
        </p:txBody>
      </p:sp>
      <p:sp>
        <p:nvSpPr>
          <p:cNvPr id="45" name="Slide Number Placeholder 44"/>
          <p:cNvSpPr>
            <a:spLocks noGrp="1"/>
          </p:cNvSpPr>
          <p:nvPr>
            <p:ph type="sldNum" sz="quarter" idx="12"/>
          </p:nvPr>
        </p:nvSpPr>
        <p:spPr/>
        <p:txBody>
          <a:bodyPr/>
          <a:lstStyle/>
          <a:p>
            <a:fld id="{272FB711-6CED-1E4E-A2B0-3A1B6DD8353D}" type="slidenum">
              <a:rPr lang="en-US" altLang="zh-CN" smtClean="0"/>
              <a:pPr/>
              <a:t>20</a:t>
            </a:fld>
            <a:endParaRPr lang="en-US" altLang="zh-CN"/>
          </a:p>
        </p:txBody>
      </p:sp>
      <p:sp>
        <p:nvSpPr>
          <p:cNvPr id="52" name="Title 1"/>
          <p:cNvSpPr txBox="1">
            <a:spLocks/>
          </p:cNvSpPr>
          <p:nvPr/>
        </p:nvSpPr>
        <p:spPr>
          <a:xfrm>
            <a:off x="0" y="228600"/>
            <a:ext cx="9144000" cy="665162"/>
          </a:xfrm>
          <a:prstGeom prst="rect">
            <a:avLst/>
          </a:prstGeom>
        </p:spPr>
        <p:txBody>
          <a:bodyP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altLang="zh-CN" sz="3200" dirty="0" smtClean="0">
                <a:solidFill>
                  <a:srgbClr val="3300CC"/>
                </a:solidFill>
                <a:latin typeface="Calibri" charset="0"/>
                <a:ea typeface="宋体" charset="0"/>
                <a:cs typeface="宋体" charset="0"/>
              </a:rPr>
              <a:t>Received Power Per Subcarrier</a:t>
            </a:r>
            <a:endParaRPr kumimoji="0" lang="en-US" altLang="zh-CN" sz="3200" b="0" i="0" u="none" strike="noStrike" kern="1200" cap="none" spc="0" normalizeH="0" baseline="0" noProof="0" dirty="0">
              <a:ln>
                <a:noFill/>
              </a:ln>
              <a:solidFill>
                <a:srgbClr val="3300CC"/>
              </a:solidFill>
              <a:effectLst/>
              <a:uLnTx/>
              <a:uFillTx/>
              <a:latin typeface="Calibri" charset="0"/>
              <a:ea typeface="宋体" charset="0"/>
              <a:cs typeface="宋体" charset="0"/>
            </a:endParaRPr>
          </a:p>
        </p:txBody>
      </p:sp>
      <p:pic>
        <p:nvPicPr>
          <p:cNvPr id="3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846" y="1667540"/>
            <a:ext cx="4471261"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8"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556321" y="1676400"/>
            <a:ext cx="4550734"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 name="TextBox 40"/>
          <p:cNvSpPr txBox="1"/>
          <p:nvPr/>
        </p:nvSpPr>
        <p:spPr>
          <a:xfrm>
            <a:off x="2239058" y="5715000"/>
            <a:ext cx="4390342" cy="400110"/>
          </a:xfrm>
          <a:prstGeom prst="rect">
            <a:avLst/>
          </a:prstGeom>
          <a:noFill/>
        </p:spPr>
        <p:txBody>
          <a:bodyPr wrap="square" rtlCol="0">
            <a:spAutoFit/>
          </a:bodyPr>
          <a:lstStyle/>
          <a:p>
            <a:pPr algn="ctr"/>
            <a:r>
              <a:rPr lang="en-US" sz="2000" dirty="0" smtClean="0">
                <a:latin typeface="+mj-lt"/>
              </a:rPr>
              <a:t>Detection threshold set to -80dBm</a:t>
            </a:r>
            <a:endParaRPr lang="en-US" sz="2000" dirty="0">
              <a:latin typeface="+mj-lt"/>
            </a:endParaRPr>
          </a:p>
        </p:txBody>
      </p:sp>
      <p:sp>
        <p:nvSpPr>
          <p:cNvPr id="12" name="Rectangle 11"/>
          <p:cNvSpPr/>
          <p:nvPr/>
        </p:nvSpPr>
        <p:spPr>
          <a:xfrm>
            <a:off x="1828800" y="1267430"/>
            <a:ext cx="1327286" cy="400110"/>
          </a:xfrm>
          <a:prstGeom prst="rect">
            <a:avLst/>
          </a:prstGeom>
        </p:spPr>
        <p:txBody>
          <a:bodyPr wrap="none">
            <a:spAutoFit/>
          </a:bodyPr>
          <a:lstStyle/>
          <a:p>
            <a:r>
              <a:rPr lang="en-US" sz="2000" dirty="0">
                <a:solidFill>
                  <a:srgbClr val="0000FF"/>
                </a:solidFill>
                <a:latin typeface="+mj-lt"/>
              </a:rPr>
              <a:t>Topology </a:t>
            </a:r>
            <a:r>
              <a:rPr lang="en-US" sz="2000" dirty="0" smtClean="0">
                <a:solidFill>
                  <a:srgbClr val="0000FF"/>
                </a:solidFill>
                <a:latin typeface="+mj-lt"/>
              </a:rPr>
              <a:t>A</a:t>
            </a:r>
            <a:endParaRPr lang="en-US" sz="2000" dirty="0">
              <a:latin typeface="+mj-lt"/>
            </a:endParaRPr>
          </a:p>
        </p:txBody>
      </p:sp>
      <p:sp>
        <p:nvSpPr>
          <p:cNvPr id="3" name="Rectangle 2"/>
          <p:cNvSpPr/>
          <p:nvPr/>
        </p:nvSpPr>
        <p:spPr>
          <a:xfrm>
            <a:off x="6463054" y="1276290"/>
            <a:ext cx="1317668" cy="400110"/>
          </a:xfrm>
          <a:prstGeom prst="rect">
            <a:avLst/>
          </a:prstGeom>
        </p:spPr>
        <p:txBody>
          <a:bodyPr wrap="none">
            <a:spAutoFit/>
          </a:bodyPr>
          <a:lstStyle/>
          <a:p>
            <a:r>
              <a:rPr lang="en-US" sz="2000" dirty="0">
                <a:solidFill>
                  <a:srgbClr val="0000FF"/>
                </a:solidFill>
                <a:latin typeface="Calibri"/>
              </a:rPr>
              <a:t>Topology B</a:t>
            </a:r>
            <a:endParaRPr lang="en-US" dirty="0"/>
          </a:p>
        </p:txBody>
      </p:sp>
    </p:spTree>
    <p:extLst>
      <p:ext uri="{BB962C8B-B14F-4D97-AF65-F5344CB8AC3E}">
        <p14:creationId xmlns:p14="http://schemas.microsoft.com/office/powerpoint/2010/main" val="403083163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1"/>
          <p:cNvSpPr txBox="1">
            <a:spLocks/>
          </p:cNvSpPr>
          <p:nvPr/>
        </p:nvSpPr>
        <p:spPr>
          <a:xfrm>
            <a:off x="0" y="76200"/>
            <a:ext cx="9144000" cy="609600"/>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0" i="0" u="none" strike="noStrike" kern="1200" cap="none" spc="0" normalizeH="0" baseline="0" noProof="0" dirty="0" smtClean="0">
                <a:ln>
                  <a:noFill/>
                </a:ln>
                <a:solidFill>
                  <a:schemeClr val="bg1"/>
                </a:solidFill>
                <a:effectLst/>
                <a:uLnTx/>
                <a:uFillTx/>
                <a:latin typeface="Times New Roman" pitchFamily="18" charset="0"/>
                <a:ea typeface="宋体" charset="0"/>
                <a:cs typeface="Times New Roman" pitchFamily="18" charset="0"/>
              </a:rPr>
              <a:t>MAC for Multi-channel Networks (  -MMAC)</a:t>
            </a:r>
            <a:endParaRPr kumimoji="0" lang="en-US" altLang="zh-CN" sz="3200" b="0" i="0" u="none" strike="noStrike" kern="1200" cap="none" spc="0" normalizeH="0" baseline="0" noProof="0" dirty="0">
              <a:ln>
                <a:noFill/>
              </a:ln>
              <a:solidFill>
                <a:schemeClr val="bg1"/>
              </a:solidFill>
              <a:effectLst/>
              <a:uLnTx/>
              <a:uFillTx/>
              <a:latin typeface="Times New Roman" pitchFamily="18" charset="0"/>
              <a:ea typeface="宋体" charset="0"/>
              <a:cs typeface="Times New Roman" pitchFamily="18" charset="0"/>
            </a:endParaRPr>
          </a:p>
        </p:txBody>
      </p:sp>
      <p:sp>
        <p:nvSpPr>
          <p:cNvPr id="44" name="Date Placeholder 43"/>
          <p:cNvSpPr>
            <a:spLocks noGrp="1"/>
          </p:cNvSpPr>
          <p:nvPr>
            <p:ph type="dt" sz="half" idx="10"/>
          </p:nvPr>
        </p:nvSpPr>
        <p:spPr/>
        <p:txBody>
          <a:bodyPr/>
          <a:lstStyle/>
          <a:p>
            <a:fld id="{A4F945B6-A2F5-974A-9786-11AA45218740}" type="datetime1">
              <a:rPr lang="en-US" altLang="zh-CN" smtClean="0"/>
              <a:t>9/29/15</a:t>
            </a:fld>
            <a:endParaRPr lang="en-US" altLang="zh-CN"/>
          </a:p>
        </p:txBody>
      </p:sp>
      <p:sp>
        <p:nvSpPr>
          <p:cNvPr id="45" name="Slide Number Placeholder 44"/>
          <p:cNvSpPr>
            <a:spLocks noGrp="1"/>
          </p:cNvSpPr>
          <p:nvPr>
            <p:ph type="sldNum" sz="quarter" idx="12"/>
          </p:nvPr>
        </p:nvSpPr>
        <p:spPr/>
        <p:txBody>
          <a:bodyPr/>
          <a:lstStyle/>
          <a:p>
            <a:fld id="{272FB711-6CED-1E4E-A2B0-3A1B6DD8353D}" type="slidenum">
              <a:rPr lang="en-US" altLang="zh-CN" smtClean="0"/>
              <a:pPr/>
              <a:t>21</a:t>
            </a:fld>
            <a:endParaRPr lang="en-US" altLang="zh-CN"/>
          </a:p>
        </p:txBody>
      </p:sp>
      <p:sp>
        <p:nvSpPr>
          <p:cNvPr id="52" name="Title 1"/>
          <p:cNvSpPr txBox="1">
            <a:spLocks/>
          </p:cNvSpPr>
          <p:nvPr/>
        </p:nvSpPr>
        <p:spPr>
          <a:xfrm>
            <a:off x="0" y="173038"/>
            <a:ext cx="9144000" cy="665162"/>
          </a:xfrm>
          <a:prstGeom prst="rect">
            <a:avLst/>
          </a:prstGeom>
        </p:spPr>
        <p:txBody>
          <a:bodyP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altLang="zh-CN" sz="3200" noProof="0" dirty="0" smtClean="0">
                <a:solidFill>
                  <a:srgbClr val="3300CC"/>
                </a:solidFill>
                <a:latin typeface="Calibri" charset="0"/>
                <a:ea typeface="宋体" charset="0"/>
                <a:cs typeface="宋体" charset="0"/>
              </a:rPr>
              <a:t>Voting in the Presence of an Adversary</a:t>
            </a:r>
            <a:endParaRPr kumimoji="0" lang="en-US" altLang="zh-CN" sz="3200" b="0" i="0" u="none" strike="noStrike" kern="1200" cap="none" spc="0" normalizeH="0" baseline="0" noProof="0" dirty="0">
              <a:ln>
                <a:noFill/>
              </a:ln>
              <a:solidFill>
                <a:srgbClr val="3300CC"/>
              </a:solidFill>
              <a:effectLst/>
              <a:uLnTx/>
              <a:uFillTx/>
              <a:latin typeface="Calibri" charset="0"/>
              <a:ea typeface="宋体" charset="0"/>
              <a:cs typeface="宋体" charset="0"/>
            </a:endParaRPr>
          </a:p>
        </p:txBody>
      </p:sp>
      <p:sp>
        <p:nvSpPr>
          <p:cNvPr id="77" name="TextBox 76"/>
          <p:cNvSpPr txBox="1"/>
          <p:nvPr/>
        </p:nvSpPr>
        <p:spPr>
          <a:xfrm>
            <a:off x="152400" y="914400"/>
            <a:ext cx="8915400" cy="1938992"/>
          </a:xfrm>
          <a:prstGeom prst="rect">
            <a:avLst/>
          </a:prstGeom>
          <a:noFill/>
        </p:spPr>
        <p:txBody>
          <a:bodyPr wrap="square" rtlCol="0">
            <a:spAutoFit/>
          </a:bodyPr>
          <a:lstStyle/>
          <a:p>
            <a:r>
              <a:rPr lang="en-US" sz="2000" dirty="0" smtClean="0">
                <a:latin typeface="+mj-lt"/>
              </a:rPr>
              <a:t>Voter </a:t>
            </a:r>
            <a:r>
              <a:rPr lang="en-US" sz="2000" dirty="0">
                <a:latin typeface="+mj-lt"/>
              </a:rPr>
              <a:t>1 </a:t>
            </a:r>
            <a:r>
              <a:rPr lang="en-US" sz="2000" dirty="0" smtClean="0">
                <a:latin typeface="+mj-lt"/>
              </a:rPr>
              <a:t>assigned </a:t>
            </a:r>
            <a:r>
              <a:rPr lang="en-US" sz="2000" dirty="0">
                <a:latin typeface="+mj-lt"/>
              </a:rPr>
              <a:t>1</a:t>
            </a:r>
            <a:r>
              <a:rPr lang="en-US" sz="2000" baseline="30000" dirty="0">
                <a:latin typeface="+mj-lt"/>
              </a:rPr>
              <a:t>st</a:t>
            </a:r>
            <a:r>
              <a:rPr lang="en-US" sz="2000" dirty="0">
                <a:latin typeface="+mj-lt"/>
              </a:rPr>
              <a:t> and 2</a:t>
            </a:r>
            <a:r>
              <a:rPr lang="en-US" sz="2000" baseline="30000" dirty="0">
                <a:latin typeface="+mj-lt"/>
              </a:rPr>
              <a:t>nd</a:t>
            </a:r>
            <a:r>
              <a:rPr lang="en-US" sz="2000" dirty="0">
                <a:latin typeface="+mj-lt"/>
              </a:rPr>
              <a:t> subcarrier</a:t>
            </a:r>
          </a:p>
          <a:p>
            <a:r>
              <a:rPr lang="en-US" sz="2000" dirty="0">
                <a:latin typeface="+mj-lt"/>
              </a:rPr>
              <a:t>Voter 2 </a:t>
            </a:r>
            <a:r>
              <a:rPr lang="en-US" sz="2000" dirty="0" smtClean="0">
                <a:latin typeface="+mj-lt"/>
              </a:rPr>
              <a:t>assigned </a:t>
            </a:r>
            <a:r>
              <a:rPr lang="en-US" sz="2000" dirty="0">
                <a:latin typeface="+mj-lt"/>
              </a:rPr>
              <a:t>5</a:t>
            </a:r>
            <a:r>
              <a:rPr lang="en-US" sz="2000" baseline="30000" dirty="0">
                <a:latin typeface="+mj-lt"/>
              </a:rPr>
              <a:t>th</a:t>
            </a:r>
            <a:r>
              <a:rPr lang="en-US" sz="2000" dirty="0">
                <a:latin typeface="+mj-lt"/>
              </a:rPr>
              <a:t> and 6</a:t>
            </a:r>
            <a:r>
              <a:rPr lang="en-US" sz="2000" baseline="30000" dirty="0">
                <a:latin typeface="+mj-lt"/>
              </a:rPr>
              <a:t>th</a:t>
            </a:r>
            <a:r>
              <a:rPr lang="en-US" sz="2000" dirty="0">
                <a:latin typeface="+mj-lt"/>
              </a:rPr>
              <a:t> </a:t>
            </a:r>
            <a:r>
              <a:rPr lang="en-US" sz="2000" dirty="0" smtClean="0">
                <a:latin typeface="+mj-lt"/>
              </a:rPr>
              <a:t>subcarrier</a:t>
            </a:r>
          </a:p>
          <a:p>
            <a:r>
              <a:rPr lang="en-US" sz="2000" dirty="0" smtClean="0">
                <a:latin typeface="+mj-lt"/>
              </a:rPr>
              <a:t>Adversary injected energy to subcarriers at random</a:t>
            </a:r>
            <a:endParaRPr lang="en-US" sz="2000" dirty="0">
              <a:latin typeface="+mj-lt"/>
            </a:endParaRPr>
          </a:p>
          <a:p>
            <a:endParaRPr lang="en-US" sz="2000" dirty="0" smtClean="0">
              <a:latin typeface="+mj-lt"/>
            </a:endParaRPr>
          </a:p>
          <a:p>
            <a:endParaRPr lang="en-US" sz="2000" dirty="0">
              <a:latin typeface="+mj-lt"/>
            </a:endParaRPr>
          </a:p>
          <a:p>
            <a:endParaRPr lang="en-US" sz="2000" dirty="0">
              <a:latin typeface="+mj-lt"/>
            </a:endParaRPr>
          </a:p>
        </p:txBody>
      </p:sp>
      <p:pic>
        <p:nvPicPr>
          <p:cNvPr id="36"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2705164"/>
            <a:ext cx="4572000" cy="3680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419600" y="2781300"/>
            <a:ext cx="4495800" cy="3619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1847850" y="2296194"/>
            <a:ext cx="1327286" cy="400110"/>
          </a:xfrm>
          <a:prstGeom prst="rect">
            <a:avLst/>
          </a:prstGeom>
        </p:spPr>
        <p:txBody>
          <a:bodyPr wrap="none">
            <a:spAutoFit/>
          </a:bodyPr>
          <a:lstStyle/>
          <a:p>
            <a:r>
              <a:rPr lang="en-US" sz="2000" dirty="0">
                <a:solidFill>
                  <a:srgbClr val="0000FF"/>
                </a:solidFill>
                <a:latin typeface="+mj-lt"/>
              </a:rPr>
              <a:t>Topology </a:t>
            </a:r>
            <a:r>
              <a:rPr lang="en-US" sz="2000" dirty="0" smtClean="0">
                <a:solidFill>
                  <a:srgbClr val="0000FF"/>
                </a:solidFill>
                <a:latin typeface="+mj-lt"/>
              </a:rPr>
              <a:t>A</a:t>
            </a:r>
            <a:endParaRPr lang="en-US" sz="2000" dirty="0">
              <a:latin typeface="+mj-lt"/>
            </a:endParaRPr>
          </a:p>
        </p:txBody>
      </p:sp>
      <p:sp>
        <p:nvSpPr>
          <p:cNvPr id="13" name="Rectangle 12"/>
          <p:cNvSpPr/>
          <p:nvPr/>
        </p:nvSpPr>
        <p:spPr>
          <a:xfrm>
            <a:off x="6482104" y="2305054"/>
            <a:ext cx="1317668" cy="400110"/>
          </a:xfrm>
          <a:prstGeom prst="rect">
            <a:avLst/>
          </a:prstGeom>
        </p:spPr>
        <p:txBody>
          <a:bodyPr wrap="none">
            <a:spAutoFit/>
          </a:bodyPr>
          <a:lstStyle/>
          <a:p>
            <a:r>
              <a:rPr lang="en-US" sz="2000" dirty="0">
                <a:solidFill>
                  <a:srgbClr val="0000FF"/>
                </a:solidFill>
                <a:latin typeface="Calibri"/>
              </a:rPr>
              <a:t>Topology B</a:t>
            </a:r>
            <a:endParaRPr lang="en-US" dirty="0"/>
          </a:p>
        </p:txBody>
      </p:sp>
    </p:spTree>
    <p:extLst>
      <p:ext uri="{BB962C8B-B14F-4D97-AF65-F5344CB8AC3E}">
        <p14:creationId xmlns:p14="http://schemas.microsoft.com/office/powerpoint/2010/main" val="27742074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IN" dirty="0"/>
          </a:p>
        </p:txBody>
      </p:sp>
      <p:sp>
        <p:nvSpPr>
          <p:cNvPr id="3" name="Content Placeholder 2"/>
          <p:cNvSpPr>
            <a:spLocks noGrp="1"/>
          </p:cNvSpPr>
          <p:nvPr>
            <p:ph idx="1"/>
          </p:nvPr>
        </p:nvSpPr>
        <p:spPr/>
        <p:txBody>
          <a:bodyPr>
            <a:noAutofit/>
          </a:bodyPr>
          <a:lstStyle/>
          <a:p>
            <a:r>
              <a:rPr lang="en-US" sz="2400" dirty="0" smtClean="0"/>
              <a:t>Contributions Summary</a:t>
            </a:r>
          </a:p>
          <a:p>
            <a:r>
              <a:rPr lang="en-US" dirty="0" smtClean="0"/>
              <a:t>	Designed a </a:t>
            </a:r>
            <a:r>
              <a:rPr lang="en-US" dirty="0" smtClean="0">
                <a:solidFill>
                  <a:srgbClr val="0000FF"/>
                </a:solidFill>
              </a:rPr>
              <a:t>PHY-layer </a:t>
            </a:r>
            <a:r>
              <a:rPr lang="en-US" dirty="0" smtClean="0"/>
              <a:t>based voting scheme for fast coordination</a:t>
            </a:r>
          </a:p>
          <a:p>
            <a:r>
              <a:rPr lang="en-US" dirty="0"/>
              <a:t>	</a:t>
            </a:r>
            <a:r>
              <a:rPr lang="en-US" dirty="0" smtClean="0"/>
              <a:t>Voting is performed </a:t>
            </a:r>
            <a:r>
              <a:rPr lang="en-US" dirty="0" smtClean="0">
                <a:solidFill>
                  <a:srgbClr val="0000FF"/>
                </a:solidFill>
              </a:rPr>
              <a:t>without</a:t>
            </a:r>
            <a:r>
              <a:rPr lang="en-US" dirty="0" smtClean="0"/>
              <a:t> explicit </a:t>
            </a:r>
            <a:r>
              <a:rPr lang="en-US" dirty="0" smtClean="0">
                <a:solidFill>
                  <a:srgbClr val="0000FF"/>
                </a:solidFill>
              </a:rPr>
              <a:t>message exchange</a:t>
            </a:r>
          </a:p>
          <a:p>
            <a:pPr marL="457200" indent="-457200"/>
            <a:r>
              <a:rPr lang="en-US" dirty="0"/>
              <a:t>	</a:t>
            </a:r>
            <a:r>
              <a:rPr lang="en-US" dirty="0" smtClean="0"/>
              <a:t>Significantly </a:t>
            </a:r>
            <a:r>
              <a:rPr lang="en-US" dirty="0" smtClean="0">
                <a:solidFill>
                  <a:srgbClr val="0000FF"/>
                </a:solidFill>
              </a:rPr>
              <a:t>lower communication and delay overheads </a:t>
            </a:r>
            <a:r>
              <a:rPr lang="en-US" dirty="0" smtClean="0"/>
              <a:t>compared to message based voting</a:t>
            </a:r>
          </a:p>
          <a:p>
            <a:pPr marL="457200" indent="-457200"/>
            <a:r>
              <a:rPr lang="en-US" dirty="0"/>
              <a:t>	</a:t>
            </a:r>
            <a:r>
              <a:rPr lang="en-US" dirty="0" smtClean="0">
                <a:solidFill>
                  <a:srgbClr val="0000FF"/>
                </a:solidFill>
              </a:rPr>
              <a:t>Robust</a:t>
            </a:r>
            <a:r>
              <a:rPr lang="en-US" dirty="0" smtClean="0"/>
              <a:t> to vote manipulation without expensive cryptography</a:t>
            </a:r>
            <a:endParaRPr lang="en-US" dirty="0"/>
          </a:p>
          <a:p>
            <a:endParaRPr lang="en-US" dirty="0"/>
          </a:p>
          <a:p>
            <a:r>
              <a:rPr lang="en-US" sz="2400" dirty="0" smtClean="0"/>
              <a:t>Future Work</a:t>
            </a:r>
          </a:p>
          <a:p>
            <a:r>
              <a:rPr lang="en-US" dirty="0" smtClean="0"/>
              <a:t>	PHYVOS robustness and </a:t>
            </a:r>
            <a:r>
              <a:rPr lang="en-US" dirty="0"/>
              <a:t>correctness under </a:t>
            </a:r>
            <a:r>
              <a:rPr lang="en-US" dirty="0">
                <a:solidFill>
                  <a:srgbClr val="0000FF"/>
                </a:solidFill>
              </a:rPr>
              <a:t>varying channel </a:t>
            </a:r>
            <a:r>
              <a:rPr lang="en-US" dirty="0" smtClean="0">
                <a:solidFill>
                  <a:srgbClr val="0000FF"/>
                </a:solidFill>
              </a:rPr>
              <a:t>conditions</a:t>
            </a:r>
            <a:endParaRPr lang="en-US" dirty="0"/>
          </a:p>
          <a:p>
            <a:r>
              <a:rPr lang="en-US" dirty="0" smtClean="0"/>
              <a:t>	Extend </a:t>
            </a:r>
            <a:r>
              <a:rPr lang="en-US" dirty="0"/>
              <a:t>PHYVOS to accommodate </a:t>
            </a:r>
            <a:r>
              <a:rPr lang="en-US" dirty="0">
                <a:solidFill>
                  <a:srgbClr val="0000FF"/>
                </a:solidFill>
              </a:rPr>
              <a:t>x-</a:t>
            </a:r>
            <a:r>
              <a:rPr lang="en-US" dirty="0" err="1">
                <a:solidFill>
                  <a:srgbClr val="0000FF"/>
                </a:solidFill>
              </a:rPr>
              <a:t>ary</a:t>
            </a:r>
            <a:r>
              <a:rPr lang="en-US" dirty="0">
                <a:solidFill>
                  <a:srgbClr val="0000FF"/>
                </a:solidFill>
              </a:rPr>
              <a:t> </a:t>
            </a:r>
            <a:r>
              <a:rPr lang="en-US" dirty="0" smtClean="0">
                <a:solidFill>
                  <a:srgbClr val="0000FF"/>
                </a:solidFill>
              </a:rPr>
              <a:t>voting</a:t>
            </a:r>
            <a:endParaRPr lang="en-US" dirty="0"/>
          </a:p>
          <a:p>
            <a:r>
              <a:rPr lang="en-US" dirty="0"/>
              <a:t>	</a:t>
            </a:r>
            <a:r>
              <a:rPr lang="en-US" dirty="0" smtClean="0"/>
              <a:t>Investigate </a:t>
            </a:r>
            <a:r>
              <a:rPr lang="en-US" dirty="0"/>
              <a:t>the application of PHY-layer voting to </a:t>
            </a:r>
            <a:r>
              <a:rPr lang="en-US" dirty="0">
                <a:solidFill>
                  <a:srgbClr val="0000FF"/>
                </a:solidFill>
              </a:rPr>
              <a:t>fully distributed consensus </a:t>
            </a:r>
            <a:r>
              <a:rPr lang="en-US" dirty="0" smtClean="0"/>
              <a:t>	algorithms </a:t>
            </a:r>
            <a:r>
              <a:rPr lang="en-US" smtClean="0"/>
              <a:t>(No </a:t>
            </a:r>
            <a:r>
              <a:rPr lang="en-US" dirty="0" smtClean="0"/>
              <a:t>Fusion Center)</a:t>
            </a:r>
            <a:endParaRPr lang="en-US" dirty="0"/>
          </a:p>
        </p:txBody>
      </p:sp>
      <p:sp>
        <p:nvSpPr>
          <p:cNvPr id="4" name="Date Placeholder 3"/>
          <p:cNvSpPr>
            <a:spLocks noGrp="1"/>
          </p:cNvSpPr>
          <p:nvPr>
            <p:ph type="dt" sz="half" idx="10"/>
          </p:nvPr>
        </p:nvSpPr>
        <p:spPr/>
        <p:txBody>
          <a:bodyPr/>
          <a:lstStyle/>
          <a:p>
            <a:fld id="{C93F65E5-90DE-2341-AB54-E5B5481C197B}" type="datetime1">
              <a:rPr lang="en-US" altLang="zh-CN" smtClean="0"/>
              <a:t>9/29/15</a:t>
            </a:fld>
            <a:endParaRPr lang="en-US" altLang="zh-CN"/>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22</a:t>
            </a:fld>
            <a:endParaRPr lang="en-US" altLang="zh-CN"/>
          </a:p>
        </p:txBody>
      </p:sp>
    </p:spTree>
    <p:extLst>
      <p:ext uri="{BB962C8B-B14F-4D97-AF65-F5344CB8AC3E}">
        <p14:creationId xmlns:p14="http://schemas.microsoft.com/office/powerpoint/2010/main" val="5731858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2916238"/>
            <a:ext cx="6172200" cy="665162"/>
          </a:xfrm>
        </p:spPr>
        <p:txBody>
          <a:bodyPr>
            <a:noAutofit/>
          </a:bodyPr>
          <a:lstStyle/>
          <a:p>
            <a:pPr algn="ctr" eaLnBrk="1" hangingPunct="1"/>
            <a:r>
              <a:rPr lang="en-US" altLang="zh-CN" sz="4800" dirty="0" smtClean="0">
                <a:ea typeface="宋体" charset="0"/>
                <a:cs typeface="Times New Roman" pitchFamily="18" charset="0"/>
              </a:rPr>
              <a:t>Thank you!</a:t>
            </a:r>
            <a:endParaRPr lang="en-US" altLang="zh-CN" sz="4800" dirty="0" smtClean="0">
              <a:cs typeface="Times New Roman" pitchFamily="18" charset="0"/>
            </a:endParaRPr>
          </a:p>
        </p:txBody>
      </p:sp>
      <p:sp>
        <p:nvSpPr>
          <p:cNvPr id="7" name="Date Placeholder 6"/>
          <p:cNvSpPr>
            <a:spLocks noGrp="1"/>
          </p:cNvSpPr>
          <p:nvPr>
            <p:ph type="dt" sz="half" idx="10"/>
          </p:nvPr>
        </p:nvSpPr>
        <p:spPr/>
        <p:txBody>
          <a:bodyPr/>
          <a:lstStyle/>
          <a:p>
            <a:fld id="{EC18F943-1E35-AE4C-8D7E-A7E7D0BFDB3E}" type="datetime1">
              <a:rPr lang="en-US" altLang="zh-CN" smtClean="0"/>
              <a:t>9/29/15</a:t>
            </a:fld>
            <a:endParaRPr lang="en-US" altLang="zh-CN"/>
          </a:p>
        </p:txBody>
      </p:sp>
      <p:sp>
        <p:nvSpPr>
          <p:cNvPr id="8" name="Slide Number Placeholder 7"/>
          <p:cNvSpPr>
            <a:spLocks noGrp="1"/>
          </p:cNvSpPr>
          <p:nvPr>
            <p:ph type="sldNum" sz="quarter" idx="12"/>
          </p:nvPr>
        </p:nvSpPr>
        <p:spPr/>
        <p:txBody>
          <a:bodyPr/>
          <a:lstStyle/>
          <a:p>
            <a:fld id="{D8894E51-B8CC-DF4B-B2E5-784E7CE7E243}" type="slidenum">
              <a:rPr lang="en-US" altLang="zh-CN" smtClean="0"/>
              <a:pPr/>
              <a:t>23</a:t>
            </a:fld>
            <a:endParaRPr lang="en-US" altLang="zh-CN"/>
          </a:p>
        </p:txBody>
      </p:sp>
    </p:spTree>
    <p:extLst>
      <p:ext uri="{BB962C8B-B14F-4D97-AF65-F5344CB8AC3E}">
        <p14:creationId xmlns:p14="http://schemas.microsoft.com/office/powerpoint/2010/main" val="38608337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in Distributed Wireless Networks </a:t>
            </a:r>
            <a:endParaRPr lang="en-US" dirty="0"/>
          </a:p>
        </p:txBody>
      </p:sp>
      <p:sp>
        <p:nvSpPr>
          <p:cNvPr id="3" name="Content Placeholder 2"/>
          <p:cNvSpPr>
            <a:spLocks noGrp="1"/>
          </p:cNvSpPr>
          <p:nvPr>
            <p:ph idx="1"/>
          </p:nvPr>
        </p:nvSpPr>
        <p:spPr>
          <a:xfrm>
            <a:off x="152400" y="990600"/>
            <a:ext cx="8839200" cy="1600200"/>
          </a:xfrm>
        </p:spPr>
        <p:txBody>
          <a:bodyPr/>
          <a:lstStyle/>
          <a:p>
            <a:r>
              <a:rPr lang="en-US" dirty="0" smtClean="0"/>
              <a:t>Distributed wireless networks rely on the </a:t>
            </a:r>
            <a:r>
              <a:rPr lang="en-US" dirty="0" smtClean="0">
                <a:solidFill>
                  <a:srgbClr val="0000FF"/>
                </a:solidFill>
              </a:rPr>
              <a:t>cooperation principle </a:t>
            </a:r>
            <a:r>
              <a:rPr lang="en-US" dirty="0" smtClean="0"/>
              <a:t>to coordinate network functions </a:t>
            </a:r>
          </a:p>
          <a:p>
            <a:r>
              <a:rPr lang="en-US" dirty="0"/>
              <a:t>	</a:t>
            </a:r>
            <a:r>
              <a:rPr lang="en-US" dirty="0" smtClean="0"/>
              <a:t>Scalability, availability, fault-tolerance, cost-efficiency</a:t>
            </a:r>
          </a:p>
          <a:p>
            <a:r>
              <a:rPr lang="en-US" dirty="0" smtClean="0"/>
              <a:t>E.g.,</a:t>
            </a:r>
          </a:p>
          <a:p>
            <a:endParaRPr lang="en-US" dirty="0"/>
          </a:p>
        </p:txBody>
      </p:sp>
      <p:sp>
        <p:nvSpPr>
          <p:cNvPr id="4" name="Date Placeholder 3"/>
          <p:cNvSpPr>
            <a:spLocks noGrp="1"/>
          </p:cNvSpPr>
          <p:nvPr>
            <p:ph type="dt" sz="half" idx="10"/>
          </p:nvPr>
        </p:nvSpPr>
        <p:spPr/>
        <p:txBody>
          <a:bodyPr/>
          <a:lstStyle/>
          <a:p>
            <a:fld id="{EB25B97A-E067-5741-A1E0-484EEE022B0F}" type="datetime1">
              <a:rPr lang="en-US" altLang="zh-CN" smtClean="0"/>
              <a:t>9/29/15</a:t>
            </a:fld>
            <a:endParaRPr lang="en-US" altLang="zh-CN" dirty="0"/>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3</a:t>
            </a:fld>
            <a:endParaRPr lang="en-US" altLang="zh-CN"/>
          </a:p>
        </p:txBody>
      </p:sp>
      <p:sp>
        <p:nvSpPr>
          <p:cNvPr id="17" name="Rectangle 16"/>
          <p:cNvSpPr/>
          <p:nvPr/>
        </p:nvSpPr>
        <p:spPr>
          <a:xfrm>
            <a:off x="1600200" y="5486400"/>
            <a:ext cx="5153474" cy="984885"/>
          </a:xfrm>
          <a:prstGeom prst="rect">
            <a:avLst/>
          </a:prstGeom>
        </p:spPr>
        <p:txBody>
          <a:bodyPr wrap="none">
            <a:spAutoFit/>
          </a:bodyPr>
          <a:lstStyle/>
          <a:p>
            <a:r>
              <a:rPr lang="en-US" sz="2000" dirty="0" smtClean="0">
                <a:solidFill>
                  <a:prstClr val="black"/>
                </a:solidFill>
                <a:latin typeface="Calibri"/>
                <a:ea typeface="+mn-ea"/>
                <a:cs typeface="+mn-cs"/>
              </a:rPr>
              <a:t>Coordination in networked multi-agent systems</a:t>
            </a:r>
          </a:p>
          <a:p>
            <a:endParaRPr lang="en-US" sz="2000" dirty="0">
              <a:solidFill>
                <a:prstClr val="black"/>
              </a:solidFill>
              <a:latin typeface="Calibri"/>
              <a:ea typeface="+mn-ea"/>
              <a:cs typeface="+mn-cs"/>
            </a:endParaRPr>
          </a:p>
          <a:p>
            <a:r>
              <a:rPr lang="en-US" dirty="0"/>
              <a:t>C</a:t>
            </a:r>
            <a:r>
              <a:rPr lang="en-US" dirty="0" smtClean="0"/>
              <a:t>onsensus </a:t>
            </a:r>
            <a:r>
              <a:rPr lang="en-US" dirty="0"/>
              <a:t>delay specified in </a:t>
            </a:r>
            <a:r>
              <a:rPr lang="en-US" dirty="0" err="1">
                <a:solidFill>
                  <a:srgbClr val="0000FF"/>
                </a:solidFill>
              </a:rPr>
              <a:t>msec</a:t>
            </a:r>
            <a:r>
              <a:rPr lang="en-US" dirty="0">
                <a:solidFill>
                  <a:srgbClr val="0000FF"/>
                </a:solidFill>
              </a:rPr>
              <a:t> range </a:t>
            </a:r>
            <a:endParaRPr lang="en-US" dirty="0"/>
          </a:p>
        </p:txBody>
      </p:sp>
      <p:pic>
        <p:nvPicPr>
          <p:cNvPr id="3074" name="Picture 2" descr="https://media.licdn.com/mpr/mpr/p/6/005/090/3f1/04d3a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78424"/>
            <a:ext cx="32766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7466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Simplest From of Coordination </a:t>
            </a:r>
            <a:endParaRPr lang="en-US" dirty="0"/>
          </a:p>
        </p:txBody>
      </p:sp>
      <p:sp>
        <p:nvSpPr>
          <p:cNvPr id="3" name="Content Placeholder 2"/>
          <p:cNvSpPr>
            <a:spLocks noGrp="1"/>
          </p:cNvSpPr>
          <p:nvPr>
            <p:ph idx="1"/>
          </p:nvPr>
        </p:nvSpPr>
        <p:spPr/>
        <p:txBody>
          <a:bodyPr/>
          <a:lstStyle/>
          <a:p>
            <a:r>
              <a:rPr lang="en-US" dirty="0" smtClean="0"/>
              <a:t>Exchange of state information – equivalent to a “yes/no” voting process</a:t>
            </a:r>
          </a:p>
          <a:p>
            <a:endParaRPr lang="en-US" dirty="0"/>
          </a:p>
          <a:p>
            <a:r>
              <a:rPr lang="en-US" dirty="0" smtClean="0"/>
              <a:t>A set of actors </a:t>
            </a:r>
            <a:r>
              <a:rPr lang="en-US" i="1" dirty="0" smtClean="0"/>
              <a:t>u</a:t>
            </a:r>
            <a:r>
              <a:rPr lang="en-US" baseline="-25000" dirty="0" smtClean="0"/>
              <a:t>1</a:t>
            </a:r>
            <a:r>
              <a:rPr lang="en-US" dirty="0" smtClean="0"/>
              <a:t>, </a:t>
            </a:r>
            <a:r>
              <a:rPr lang="en-US" i="1" dirty="0" smtClean="0"/>
              <a:t>u</a:t>
            </a:r>
            <a:r>
              <a:rPr lang="en-US" baseline="-25000" dirty="0" smtClean="0"/>
              <a:t>2 </a:t>
            </a:r>
            <a:r>
              <a:rPr lang="en-US" dirty="0" smtClean="0"/>
              <a:t>,…,</a:t>
            </a:r>
            <a:r>
              <a:rPr lang="en-US" i="1" dirty="0" smtClean="0"/>
              <a:t> </a:t>
            </a:r>
            <a:r>
              <a:rPr lang="en-US" i="1" dirty="0" err="1" smtClean="0"/>
              <a:t>u</a:t>
            </a:r>
            <a:r>
              <a:rPr lang="en-US" baseline="-25000" dirty="0" err="1" smtClean="0"/>
              <a:t>M</a:t>
            </a:r>
            <a:r>
              <a:rPr lang="en-US" baseline="-25000" dirty="0" smtClean="0"/>
              <a:t> </a:t>
            </a:r>
            <a:r>
              <a:rPr lang="en-US" dirty="0" smtClean="0"/>
              <a:t>cast </a:t>
            </a:r>
            <a:r>
              <a:rPr lang="en-US" i="1" dirty="0" smtClean="0"/>
              <a:t>M</a:t>
            </a:r>
            <a:r>
              <a:rPr lang="en-US" dirty="0" smtClean="0"/>
              <a:t> binary votes </a:t>
            </a:r>
            <a:r>
              <a:rPr lang="en-US" i="1" dirty="0" smtClean="0"/>
              <a:t>v</a:t>
            </a:r>
            <a:r>
              <a:rPr lang="en-US" baseline="-25000" dirty="0" smtClean="0"/>
              <a:t>1</a:t>
            </a:r>
            <a:r>
              <a:rPr lang="en-US" dirty="0"/>
              <a:t>, </a:t>
            </a:r>
            <a:r>
              <a:rPr lang="en-US" i="1" dirty="0" smtClean="0"/>
              <a:t>v</a:t>
            </a:r>
            <a:r>
              <a:rPr lang="en-US" baseline="-25000" dirty="0" smtClean="0"/>
              <a:t>2 </a:t>
            </a:r>
            <a:r>
              <a:rPr lang="en-US" dirty="0" smtClean="0"/>
              <a:t>,…,</a:t>
            </a:r>
            <a:r>
              <a:rPr lang="en-US" i="1" dirty="0" smtClean="0"/>
              <a:t> </a:t>
            </a:r>
            <a:r>
              <a:rPr lang="en-US" i="1" dirty="0" err="1" smtClean="0"/>
              <a:t>v</a:t>
            </a:r>
            <a:r>
              <a:rPr lang="en-US" baseline="-25000" dirty="0" err="1" smtClean="0"/>
              <a:t>M</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E.g., </a:t>
            </a:r>
            <a:r>
              <a:rPr lang="el-GR" dirty="0" smtClean="0"/>
              <a:t>γ</a:t>
            </a:r>
            <a:r>
              <a:rPr lang="en-US" dirty="0" smtClean="0"/>
              <a:t> = 0 implements a plurality rule </a:t>
            </a:r>
            <a:endParaRPr lang="en-US" dirty="0"/>
          </a:p>
        </p:txBody>
      </p:sp>
      <p:sp>
        <p:nvSpPr>
          <p:cNvPr id="4" name="Date Placeholder 3"/>
          <p:cNvSpPr>
            <a:spLocks noGrp="1"/>
          </p:cNvSpPr>
          <p:nvPr>
            <p:ph type="dt" sz="half" idx="10"/>
          </p:nvPr>
        </p:nvSpPr>
        <p:spPr/>
        <p:txBody>
          <a:bodyPr/>
          <a:lstStyle/>
          <a:p>
            <a:fld id="{FD4459AE-CC6D-1947-9782-663A1243585C}" type="datetime1">
              <a:rPr lang="en-US" altLang="zh-CN" smtClean="0"/>
              <a:t>9/29/15</a:t>
            </a:fld>
            <a:endParaRPr lang="en-US" altLang="zh-CN" dirty="0"/>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pPr/>
              <a:t>4</a:t>
            </a:fld>
            <a:endParaRPr lang="en-US" altLang="zh-CN"/>
          </a:p>
        </p:txBody>
      </p:sp>
      <p:sp>
        <p:nvSpPr>
          <p:cNvPr id="7" name="Oval 6"/>
          <p:cNvSpPr/>
          <p:nvPr/>
        </p:nvSpPr>
        <p:spPr>
          <a:xfrm>
            <a:off x="916704" y="4267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905000" y="268605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048000" y="4267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4" descr="C:\Users\bocanhu\Desktop\defense slides\UA-style\figs\omni\basic.graffle\image2.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799822" y="3419634"/>
            <a:ext cx="515155" cy="457200"/>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Arrow Connector 13"/>
          <p:cNvCxnSpPr>
            <a:stCxn id="8" idx="4"/>
          </p:cNvCxnSpPr>
          <p:nvPr/>
        </p:nvCxnSpPr>
        <p:spPr>
          <a:xfrm flipH="1">
            <a:off x="2057399" y="2990850"/>
            <a:ext cx="1" cy="625048"/>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7" idx="7"/>
          </p:cNvCxnSpPr>
          <p:nvPr/>
        </p:nvCxnSpPr>
        <p:spPr>
          <a:xfrm flipV="1">
            <a:off x="1176867" y="3876834"/>
            <a:ext cx="575733" cy="435003"/>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9" idx="1"/>
          </p:cNvCxnSpPr>
          <p:nvPr/>
        </p:nvCxnSpPr>
        <p:spPr>
          <a:xfrm flipH="1" flipV="1">
            <a:off x="2314977" y="3876834"/>
            <a:ext cx="777660" cy="435003"/>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259886" y="3705975"/>
            <a:ext cx="164911" cy="3417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790141" y="3725774"/>
            <a:ext cx="164911" cy="34171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1816289" y="3068708"/>
            <a:ext cx="164911" cy="34171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2769536"/>
            <a:ext cx="484822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Rectangle 26"/>
          <p:cNvSpPr/>
          <p:nvPr/>
        </p:nvSpPr>
        <p:spPr>
          <a:xfrm>
            <a:off x="3733800" y="3876833"/>
            <a:ext cx="5181600" cy="39036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Rectangle 27"/>
          <p:cNvSpPr/>
          <p:nvPr/>
        </p:nvSpPr>
        <p:spPr>
          <a:xfrm>
            <a:off x="3733800" y="4072016"/>
            <a:ext cx="1774909" cy="369332"/>
          </a:xfrm>
          <a:prstGeom prst="rect">
            <a:avLst/>
          </a:prstGeom>
        </p:spPr>
        <p:txBody>
          <a:bodyPr wrap="none">
            <a:spAutoFit/>
          </a:bodyPr>
          <a:lstStyle/>
          <a:p>
            <a:r>
              <a:rPr lang="en-US" dirty="0" smtClean="0"/>
              <a:t>Voting outcome</a:t>
            </a:r>
            <a:endParaRPr lang="en-US" dirty="0"/>
          </a:p>
        </p:txBody>
      </p:sp>
      <p:sp>
        <p:nvSpPr>
          <p:cNvPr id="30" name="Rectangle 29"/>
          <p:cNvSpPr/>
          <p:nvPr/>
        </p:nvSpPr>
        <p:spPr>
          <a:xfrm>
            <a:off x="7535863" y="4229100"/>
            <a:ext cx="1133644" cy="369332"/>
          </a:xfrm>
          <a:prstGeom prst="rect">
            <a:avLst/>
          </a:prstGeom>
        </p:spPr>
        <p:txBody>
          <a:bodyPr wrap="none">
            <a:spAutoFit/>
          </a:bodyPr>
          <a:lstStyle/>
          <a:p>
            <a:r>
              <a:rPr lang="en-US" dirty="0" smtClean="0"/>
              <a:t>threshold</a:t>
            </a:r>
            <a:endParaRPr lang="en-US" dirty="0"/>
          </a:p>
        </p:txBody>
      </p:sp>
      <p:sp>
        <p:nvSpPr>
          <p:cNvPr id="31" name="Rectangle 30"/>
          <p:cNvSpPr/>
          <p:nvPr/>
        </p:nvSpPr>
        <p:spPr>
          <a:xfrm>
            <a:off x="7330679" y="2223610"/>
            <a:ext cx="1338828" cy="369332"/>
          </a:xfrm>
          <a:prstGeom prst="rect">
            <a:avLst/>
          </a:prstGeom>
        </p:spPr>
        <p:txBody>
          <a:bodyPr wrap="none">
            <a:spAutoFit/>
          </a:bodyPr>
          <a:lstStyle/>
          <a:p>
            <a:r>
              <a:rPr lang="en-US" dirty="0" smtClean="0"/>
              <a:t>actor votes</a:t>
            </a:r>
            <a:endParaRPr lang="en-US" dirty="0"/>
          </a:p>
        </p:txBody>
      </p:sp>
      <p:cxnSp>
        <p:nvCxnSpPr>
          <p:cNvPr id="32" name="Straight Arrow Connector 31"/>
          <p:cNvCxnSpPr/>
          <p:nvPr/>
        </p:nvCxnSpPr>
        <p:spPr>
          <a:xfrm flipV="1">
            <a:off x="4232424" y="3460098"/>
            <a:ext cx="110976" cy="6342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H="1" flipV="1">
            <a:off x="8000093" y="3705975"/>
            <a:ext cx="381908" cy="5612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Straight Arrow Connector 38"/>
          <p:cNvCxnSpPr/>
          <p:nvPr/>
        </p:nvCxnSpPr>
        <p:spPr>
          <a:xfrm flipH="1">
            <a:off x="7467600" y="2592942"/>
            <a:ext cx="524109" cy="3979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Rectangle 28"/>
          <p:cNvSpPr/>
          <p:nvPr/>
        </p:nvSpPr>
        <p:spPr>
          <a:xfrm>
            <a:off x="2193477" y="2589580"/>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1</a:t>
            </a:r>
            <a:endParaRPr lang="en-US" sz="1600" baseline="-25000" dirty="0">
              <a:solidFill>
                <a:prstClr val="black"/>
              </a:solidFill>
              <a:latin typeface="Calibri"/>
            </a:endParaRPr>
          </a:p>
        </p:txBody>
      </p:sp>
      <p:sp>
        <p:nvSpPr>
          <p:cNvPr id="33" name="Rectangle 32"/>
          <p:cNvSpPr/>
          <p:nvPr/>
        </p:nvSpPr>
        <p:spPr>
          <a:xfrm>
            <a:off x="838200" y="4495800"/>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3</a:t>
            </a:r>
            <a:endParaRPr lang="en-US" sz="1600" baseline="-25000" dirty="0">
              <a:solidFill>
                <a:prstClr val="black"/>
              </a:solidFill>
              <a:latin typeface="Calibri"/>
            </a:endParaRPr>
          </a:p>
        </p:txBody>
      </p:sp>
      <p:sp>
        <p:nvSpPr>
          <p:cNvPr id="34" name="Rectangle 33"/>
          <p:cNvSpPr/>
          <p:nvPr/>
        </p:nvSpPr>
        <p:spPr>
          <a:xfrm>
            <a:off x="3032620" y="4495800"/>
            <a:ext cx="472580" cy="461665"/>
          </a:xfrm>
          <a:prstGeom prst="rect">
            <a:avLst/>
          </a:prstGeom>
        </p:spPr>
        <p:txBody>
          <a:bodyPr wrap="none">
            <a:spAutoFit/>
          </a:bodyPr>
          <a:lstStyle/>
          <a:p>
            <a:r>
              <a:rPr lang="en-US" sz="2400" i="1" dirty="0" smtClean="0">
                <a:solidFill>
                  <a:srgbClr val="000000"/>
                </a:solidFill>
                <a:latin typeface="Calibri"/>
              </a:rPr>
              <a:t>u</a:t>
            </a:r>
            <a:r>
              <a:rPr lang="en-US" sz="2400" baseline="-25000" dirty="0" smtClean="0">
                <a:solidFill>
                  <a:srgbClr val="000000"/>
                </a:solidFill>
                <a:latin typeface="Calibri"/>
              </a:rPr>
              <a:t>2</a:t>
            </a:r>
            <a:endParaRPr lang="en-US" sz="1600" baseline="-25000" dirty="0">
              <a:solidFill>
                <a:prstClr val="black"/>
              </a:solidFill>
              <a:latin typeface="Calibri"/>
            </a:endParaRPr>
          </a:p>
        </p:txBody>
      </p:sp>
      <p:sp>
        <p:nvSpPr>
          <p:cNvPr id="16" name="Rectangle 15"/>
          <p:cNvSpPr/>
          <p:nvPr/>
        </p:nvSpPr>
        <p:spPr>
          <a:xfrm>
            <a:off x="1799822" y="3942505"/>
            <a:ext cx="492367" cy="369332"/>
          </a:xfrm>
          <a:prstGeom prst="rect">
            <a:avLst/>
          </a:prstGeom>
        </p:spPr>
        <p:txBody>
          <a:bodyPr wrap="none">
            <a:spAutoFit/>
          </a:bodyPr>
          <a:lstStyle/>
          <a:p>
            <a:r>
              <a:rPr lang="en-US" dirty="0" smtClean="0"/>
              <a:t>FC</a:t>
            </a:r>
            <a:endParaRPr lang="en-US" dirty="0"/>
          </a:p>
        </p:txBody>
      </p:sp>
    </p:spTree>
    <p:extLst>
      <p:ext uri="{BB962C8B-B14F-4D97-AF65-F5344CB8AC3E}">
        <p14:creationId xmlns:p14="http://schemas.microsoft.com/office/powerpoint/2010/main" val="39308914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0" y="990600"/>
            <a:ext cx="9144000" cy="4800600"/>
          </a:xfrm>
        </p:spPr>
        <p:txBody>
          <a:bodyPr/>
          <a:lstStyle/>
          <a:p>
            <a:r>
              <a:rPr lang="en-US" dirty="0" smtClean="0"/>
              <a:t>A sequential process that scales linearly with the number of voters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Additional delay overhead to guarantee </a:t>
            </a:r>
            <a:r>
              <a:rPr lang="en-US" dirty="0" smtClean="0">
                <a:solidFill>
                  <a:srgbClr val="0000FF"/>
                </a:solidFill>
              </a:rPr>
              <a:t>integrity</a:t>
            </a:r>
            <a:r>
              <a:rPr lang="en-US" dirty="0" smtClean="0"/>
              <a:t> </a:t>
            </a:r>
          </a:p>
          <a:p>
            <a:r>
              <a:rPr lang="en-US" dirty="0"/>
              <a:t>	</a:t>
            </a:r>
            <a:r>
              <a:rPr lang="en-US" dirty="0" smtClean="0"/>
              <a:t>Voter authentication and message integrity</a:t>
            </a:r>
          </a:p>
          <a:p>
            <a:endParaRPr lang="en-US" dirty="0"/>
          </a:p>
          <a:p>
            <a:r>
              <a:rPr lang="en-US" dirty="0" smtClean="0"/>
              <a:t>Delay is further amplified for coordination of </a:t>
            </a:r>
            <a:r>
              <a:rPr lang="en-US" dirty="0" smtClean="0">
                <a:solidFill>
                  <a:srgbClr val="0000FF"/>
                </a:solidFill>
              </a:rPr>
              <a:t>channel access </a:t>
            </a:r>
          </a:p>
          <a:p>
            <a:endParaRPr lang="en-US" dirty="0"/>
          </a:p>
        </p:txBody>
      </p:sp>
      <p:sp>
        <p:nvSpPr>
          <p:cNvPr id="2" name="Title 1"/>
          <p:cNvSpPr>
            <a:spLocks noGrp="1"/>
          </p:cNvSpPr>
          <p:nvPr>
            <p:ph type="title"/>
          </p:nvPr>
        </p:nvSpPr>
        <p:spPr/>
        <p:txBody>
          <a:bodyPr>
            <a:normAutofit/>
          </a:bodyPr>
          <a:lstStyle/>
          <a:p>
            <a:r>
              <a:rPr lang="en-IN" sz="3200" dirty="0" smtClean="0"/>
              <a:t>Secure Message-Based Voting</a:t>
            </a:r>
            <a:endParaRPr lang="en-IN" sz="3200" dirty="0"/>
          </a:p>
        </p:txBody>
      </p:sp>
      <p:sp>
        <p:nvSpPr>
          <p:cNvPr id="4" name="Date Placeholder 3"/>
          <p:cNvSpPr>
            <a:spLocks noGrp="1"/>
          </p:cNvSpPr>
          <p:nvPr>
            <p:ph type="dt" sz="half" idx="10"/>
          </p:nvPr>
        </p:nvSpPr>
        <p:spPr/>
        <p:txBody>
          <a:bodyPr/>
          <a:lstStyle/>
          <a:p>
            <a:fld id="{1D238E71-1E63-6446-8F7D-8240AFEA221E}" type="datetime1">
              <a:rPr lang="en-US" altLang="zh-CN" smtClean="0">
                <a:solidFill>
                  <a:prstClr val="black">
                    <a:tint val="75000"/>
                  </a:prstClr>
                </a:solidFill>
                <a:latin typeface="Calibri"/>
                <a:ea typeface="宋体"/>
              </a:rPr>
              <a:t>9/29/15</a:t>
            </a:fld>
            <a:endParaRPr lang="en-US" altLang="zh-CN">
              <a:solidFill>
                <a:prstClr val="black">
                  <a:tint val="75000"/>
                </a:prstClr>
              </a:solidFill>
              <a:latin typeface="Calibri"/>
              <a:ea typeface="宋体"/>
            </a:endParaRPr>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5</a:t>
            </a:fld>
            <a:endParaRPr lang="en-US" altLang="zh-CN" dirty="0">
              <a:solidFill>
                <a:prstClr val="black">
                  <a:tint val="75000"/>
                </a:prstClr>
              </a:solidFill>
              <a:latin typeface="Calibri"/>
              <a:ea typeface="宋体"/>
            </a:endParaRPr>
          </a:p>
        </p:txBody>
      </p:sp>
      <p:sp>
        <p:nvSpPr>
          <p:cNvPr id="2054" name="Rectangle 2053"/>
          <p:cNvSpPr/>
          <p:nvPr/>
        </p:nvSpPr>
        <p:spPr>
          <a:xfrm>
            <a:off x="3946944" y="1981200"/>
            <a:ext cx="420625" cy="921737"/>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48" name="Rectangle 47"/>
          <p:cNvSpPr/>
          <p:nvPr/>
        </p:nvSpPr>
        <p:spPr>
          <a:xfrm>
            <a:off x="3030470" y="1991245"/>
            <a:ext cx="420625" cy="919815"/>
          </a:xfrm>
          <a:prstGeom prst="rect">
            <a:avLst/>
          </a:prstGeom>
          <a:noFill/>
          <a:ln w="2540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49" name="Rectangle 48"/>
          <p:cNvSpPr/>
          <p:nvPr/>
        </p:nvSpPr>
        <p:spPr>
          <a:xfrm>
            <a:off x="2193477" y="2003135"/>
            <a:ext cx="420625" cy="899802"/>
          </a:xfrm>
          <a:prstGeom prst="rect">
            <a:avLst/>
          </a:prstGeom>
          <a:noFill/>
          <a:ln w="25400">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50" name="Rectangle 49"/>
          <p:cNvSpPr/>
          <p:nvPr/>
        </p:nvSpPr>
        <p:spPr>
          <a:xfrm>
            <a:off x="4877467" y="1954923"/>
            <a:ext cx="420625" cy="934468"/>
          </a:xfrm>
          <a:prstGeom prst="rect">
            <a:avLst/>
          </a:prstGeom>
          <a:no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cxnSp>
        <p:nvCxnSpPr>
          <p:cNvPr id="2057" name="Straight Arrow Connector 2056"/>
          <p:cNvCxnSpPr/>
          <p:nvPr/>
        </p:nvCxnSpPr>
        <p:spPr>
          <a:xfrm flipV="1">
            <a:off x="1966410" y="2911060"/>
            <a:ext cx="4343400" cy="1465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61" name="TextBox 2060"/>
          <p:cNvSpPr txBox="1"/>
          <p:nvPr/>
        </p:nvSpPr>
        <p:spPr>
          <a:xfrm>
            <a:off x="5990220" y="2516469"/>
            <a:ext cx="639180" cy="369332"/>
          </a:xfrm>
          <a:prstGeom prst="rect">
            <a:avLst/>
          </a:prstGeom>
          <a:noFill/>
        </p:spPr>
        <p:txBody>
          <a:bodyPr wrap="square" rtlCol="0">
            <a:spAutoFit/>
          </a:bodyPr>
          <a:lstStyle/>
          <a:p>
            <a:pPr defTabSz="914400" fontAlgn="base">
              <a:spcBef>
                <a:spcPct val="0"/>
              </a:spcBef>
              <a:spcAft>
                <a:spcPct val="0"/>
              </a:spcAft>
            </a:pPr>
            <a:r>
              <a:rPr lang="en-US" dirty="0" smtClean="0">
                <a:solidFill>
                  <a:prstClr val="black"/>
                </a:solidFill>
                <a:latin typeface="Arial" charset="0"/>
                <a:ea typeface="ＭＳ Ｐゴシック" charset="0"/>
                <a:cs typeface="Arial" charset="0"/>
              </a:rPr>
              <a:t>time</a:t>
            </a:r>
            <a:endParaRPr lang="en-US" dirty="0">
              <a:solidFill>
                <a:prstClr val="black"/>
              </a:solidFill>
              <a:latin typeface="Arial" charset="0"/>
              <a:ea typeface="ＭＳ Ｐゴシック" charset="0"/>
              <a:cs typeface="Arial" charset="0"/>
            </a:endParaRPr>
          </a:p>
        </p:txBody>
      </p:sp>
      <p:sp>
        <p:nvSpPr>
          <p:cNvPr id="2076" name="Rectangle 2075"/>
          <p:cNvSpPr/>
          <p:nvPr/>
        </p:nvSpPr>
        <p:spPr>
          <a:xfrm>
            <a:off x="2499379" y="3505200"/>
            <a:ext cx="137160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smtClean="0">
                <a:solidFill>
                  <a:prstClr val="black"/>
                </a:solidFill>
                <a:latin typeface="Calibri"/>
                <a:cs typeface="Calibri"/>
              </a:rPr>
              <a:t>PHY</a:t>
            </a:r>
          </a:p>
          <a:p>
            <a:pPr algn="ctr" defTabSz="914400" fontAlgn="base">
              <a:spcBef>
                <a:spcPct val="0"/>
              </a:spcBef>
              <a:spcAft>
                <a:spcPct val="0"/>
              </a:spcAft>
            </a:pPr>
            <a:r>
              <a:rPr lang="en-US" sz="1600" dirty="0" smtClean="0">
                <a:solidFill>
                  <a:prstClr val="black"/>
                </a:solidFill>
                <a:latin typeface="Calibri"/>
                <a:cs typeface="Calibri"/>
              </a:rPr>
              <a:t>header</a:t>
            </a:r>
          </a:p>
        </p:txBody>
      </p:sp>
      <p:sp>
        <p:nvSpPr>
          <p:cNvPr id="76" name="Rectangle 75"/>
          <p:cNvSpPr/>
          <p:nvPr/>
        </p:nvSpPr>
        <p:spPr>
          <a:xfrm>
            <a:off x="3870978" y="3505200"/>
            <a:ext cx="1066801"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smtClean="0">
                <a:solidFill>
                  <a:prstClr val="black"/>
                </a:solidFill>
                <a:latin typeface="Calibri"/>
                <a:cs typeface="Calibri"/>
              </a:rPr>
              <a:t>MAC header</a:t>
            </a:r>
          </a:p>
        </p:txBody>
      </p:sp>
      <p:sp>
        <p:nvSpPr>
          <p:cNvPr id="79" name="Rectangle 78"/>
          <p:cNvSpPr/>
          <p:nvPr/>
        </p:nvSpPr>
        <p:spPr>
          <a:xfrm>
            <a:off x="4923418" y="3505200"/>
            <a:ext cx="79158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1600" dirty="0" smtClean="0">
              <a:solidFill>
                <a:prstClr val="black"/>
              </a:solidFill>
              <a:latin typeface="Calibri"/>
              <a:cs typeface="Calibri"/>
            </a:endParaRPr>
          </a:p>
          <a:p>
            <a:pPr algn="ctr" defTabSz="914400" fontAlgn="base">
              <a:spcBef>
                <a:spcPct val="0"/>
              </a:spcBef>
              <a:spcAft>
                <a:spcPct val="0"/>
              </a:spcAft>
            </a:pPr>
            <a:r>
              <a:rPr lang="en-US" sz="1600" dirty="0" smtClean="0">
                <a:solidFill>
                  <a:prstClr val="black"/>
                </a:solidFill>
                <a:latin typeface="Calibri"/>
                <a:cs typeface="Calibri"/>
              </a:rPr>
              <a:t>1-bit vote</a:t>
            </a:r>
          </a:p>
          <a:p>
            <a:pPr algn="ctr" defTabSz="914400" fontAlgn="base">
              <a:spcBef>
                <a:spcPct val="0"/>
              </a:spcBef>
              <a:spcAft>
                <a:spcPct val="0"/>
              </a:spcAft>
            </a:pPr>
            <a:endParaRPr lang="en-US" sz="1600" dirty="0">
              <a:solidFill>
                <a:prstClr val="black"/>
              </a:solidFill>
              <a:latin typeface="Calibri"/>
              <a:cs typeface="Calibri"/>
            </a:endParaRPr>
          </a:p>
        </p:txBody>
      </p:sp>
      <p:sp>
        <p:nvSpPr>
          <p:cNvPr id="2079" name="Left Brace 2078"/>
          <p:cNvSpPr/>
          <p:nvPr/>
        </p:nvSpPr>
        <p:spPr>
          <a:xfrm rot="16200000" flipH="1">
            <a:off x="3986480" y="1589274"/>
            <a:ext cx="241421" cy="3215619"/>
          </a:xfrm>
          <a:prstGeom prst="leftBrace">
            <a:avLst>
              <a:gd name="adj1" fmla="val 2704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400" fontAlgn="base">
              <a:spcBef>
                <a:spcPct val="0"/>
              </a:spcBef>
              <a:spcAft>
                <a:spcPct val="0"/>
              </a:spcAft>
            </a:pPr>
            <a:endParaRPr lang="en-US">
              <a:solidFill>
                <a:prstClr val="black"/>
              </a:solidFill>
              <a:latin typeface="Calibri"/>
            </a:endParaRPr>
          </a:p>
        </p:txBody>
      </p:sp>
      <p:sp>
        <p:nvSpPr>
          <p:cNvPr id="62" name="Rectangle 61"/>
          <p:cNvSpPr/>
          <p:nvPr/>
        </p:nvSpPr>
        <p:spPr>
          <a:xfrm>
            <a:off x="5714998" y="3505200"/>
            <a:ext cx="2209802"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smtClean="0">
                <a:solidFill>
                  <a:prstClr val="black"/>
                </a:solidFill>
                <a:latin typeface="Calibri"/>
                <a:cs typeface="Calibri"/>
              </a:rPr>
              <a:t>signature or HMAC</a:t>
            </a:r>
            <a:endParaRPr lang="en-US" sz="1600" dirty="0">
              <a:solidFill>
                <a:prstClr val="black"/>
              </a:solidFill>
              <a:latin typeface="Calibri"/>
              <a:cs typeface="Calibri"/>
            </a:endParaRPr>
          </a:p>
        </p:txBody>
      </p:sp>
      <p:sp>
        <p:nvSpPr>
          <p:cNvPr id="22" name="Rectangle 21"/>
          <p:cNvSpPr/>
          <p:nvPr/>
        </p:nvSpPr>
        <p:spPr>
          <a:xfrm>
            <a:off x="2193477" y="2198704"/>
            <a:ext cx="451541" cy="461665"/>
          </a:xfrm>
          <a:prstGeom prst="rect">
            <a:avLst/>
          </a:prstGeom>
        </p:spPr>
        <p:txBody>
          <a:bodyPr wrap="none">
            <a:spAutoFit/>
          </a:bodyPr>
          <a:lstStyle/>
          <a:p>
            <a:r>
              <a:rPr lang="en-US" sz="2400" i="1" dirty="0" smtClean="0">
                <a:solidFill>
                  <a:srgbClr val="000000"/>
                </a:solidFill>
                <a:latin typeface="Calibri"/>
              </a:rPr>
              <a:t>v</a:t>
            </a:r>
            <a:r>
              <a:rPr lang="en-US" sz="2400" baseline="-25000" dirty="0" smtClean="0">
                <a:solidFill>
                  <a:srgbClr val="000000"/>
                </a:solidFill>
                <a:latin typeface="Calibri"/>
              </a:rPr>
              <a:t>1</a:t>
            </a:r>
            <a:endParaRPr lang="en-US" sz="1600" baseline="-25000" dirty="0">
              <a:solidFill>
                <a:prstClr val="black"/>
              </a:solidFill>
              <a:latin typeface="Calibri"/>
            </a:endParaRPr>
          </a:p>
        </p:txBody>
      </p:sp>
      <p:sp>
        <p:nvSpPr>
          <p:cNvPr id="23" name="Rectangle 22"/>
          <p:cNvSpPr/>
          <p:nvPr/>
        </p:nvSpPr>
        <p:spPr>
          <a:xfrm>
            <a:off x="3030470" y="2198704"/>
            <a:ext cx="451541" cy="461665"/>
          </a:xfrm>
          <a:prstGeom prst="rect">
            <a:avLst/>
          </a:prstGeom>
        </p:spPr>
        <p:txBody>
          <a:bodyPr wrap="none">
            <a:spAutoFit/>
          </a:bodyPr>
          <a:lstStyle/>
          <a:p>
            <a:r>
              <a:rPr lang="en-US" sz="2400" i="1" dirty="0" smtClean="0">
                <a:solidFill>
                  <a:srgbClr val="000000"/>
                </a:solidFill>
                <a:latin typeface="Calibri"/>
              </a:rPr>
              <a:t>v</a:t>
            </a:r>
            <a:r>
              <a:rPr lang="en-US" sz="2400" baseline="-25000" dirty="0" smtClean="0">
                <a:solidFill>
                  <a:srgbClr val="000000"/>
                </a:solidFill>
                <a:latin typeface="Calibri"/>
              </a:rPr>
              <a:t>2</a:t>
            </a:r>
            <a:endParaRPr lang="en-US" sz="1600" baseline="-25000" dirty="0">
              <a:solidFill>
                <a:prstClr val="black"/>
              </a:solidFill>
              <a:latin typeface="Calibri"/>
            </a:endParaRPr>
          </a:p>
        </p:txBody>
      </p:sp>
      <p:sp>
        <p:nvSpPr>
          <p:cNvPr id="24" name="Rectangle 23"/>
          <p:cNvSpPr/>
          <p:nvPr/>
        </p:nvSpPr>
        <p:spPr>
          <a:xfrm>
            <a:off x="3929415" y="2198704"/>
            <a:ext cx="451541" cy="461665"/>
          </a:xfrm>
          <a:prstGeom prst="rect">
            <a:avLst/>
          </a:prstGeom>
        </p:spPr>
        <p:txBody>
          <a:bodyPr wrap="none">
            <a:spAutoFit/>
          </a:bodyPr>
          <a:lstStyle/>
          <a:p>
            <a:r>
              <a:rPr lang="en-US" sz="2400" i="1" dirty="0" smtClean="0">
                <a:solidFill>
                  <a:srgbClr val="000000"/>
                </a:solidFill>
                <a:latin typeface="Calibri"/>
              </a:rPr>
              <a:t>v</a:t>
            </a:r>
            <a:r>
              <a:rPr lang="en-US" sz="2400" baseline="-25000" dirty="0" smtClean="0">
                <a:solidFill>
                  <a:srgbClr val="000000"/>
                </a:solidFill>
                <a:latin typeface="Calibri"/>
              </a:rPr>
              <a:t>3</a:t>
            </a:r>
            <a:endParaRPr lang="en-US" sz="1600" baseline="-25000" dirty="0">
              <a:solidFill>
                <a:prstClr val="black"/>
              </a:solidFill>
              <a:latin typeface="Calibri"/>
            </a:endParaRPr>
          </a:p>
        </p:txBody>
      </p:sp>
      <p:sp>
        <p:nvSpPr>
          <p:cNvPr id="25" name="Rectangle 24"/>
          <p:cNvSpPr/>
          <p:nvPr/>
        </p:nvSpPr>
        <p:spPr>
          <a:xfrm>
            <a:off x="4882821" y="2210146"/>
            <a:ext cx="451541" cy="461665"/>
          </a:xfrm>
          <a:prstGeom prst="rect">
            <a:avLst/>
          </a:prstGeom>
        </p:spPr>
        <p:txBody>
          <a:bodyPr wrap="none">
            <a:spAutoFit/>
          </a:bodyPr>
          <a:lstStyle/>
          <a:p>
            <a:r>
              <a:rPr lang="en-US" sz="2400" i="1" dirty="0" smtClean="0">
                <a:solidFill>
                  <a:srgbClr val="000000"/>
                </a:solidFill>
                <a:latin typeface="Calibri"/>
              </a:rPr>
              <a:t>v</a:t>
            </a:r>
            <a:r>
              <a:rPr lang="en-US" sz="2400" baseline="-25000" dirty="0" smtClean="0">
                <a:solidFill>
                  <a:srgbClr val="000000"/>
                </a:solidFill>
                <a:latin typeface="Calibri"/>
              </a:rPr>
              <a:t>4</a:t>
            </a:r>
            <a:endParaRPr lang="en-US" sz="1600" baseline="-25000" dirty="0">
              <a:solidFill>
                <a:prstClr val="black"/>
              </a:solidFill>
              <a:latin typeface="Calibri"/>
            </a:endParaRPr>
          </a:p>
        </p:txBody>
      </p:sp>
    </p:spTree>
    <p:extLst>
      <p:ext uri="{BB962C8B-B14F-4D97-AF65-F5344CB8AC3E}">
        <p14:creationId xmlns:p14="http://schemas.microsoft.com/office/powerpoint/2010/main" val="2645355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12" end="1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52400" y="990600"/>
            <a:ext cx="8839200" cy="4800600"/>
          </a:xfrm>
        </p:spPr>
        <p:txBody>
          <a:bodyPr/>
          <a:lstStyle/>
          <a:p>
            <a:r>
              <a:rPr lang="en-US" dirty="0" smtClean="0">
                <a:latin typeface="+mn-lt"/>
              </a:rPr>
              <a:t>A simultaneous process that minimizes the communication and delay overhead</a:t>
            </a: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r>
              <a:rPr lang="en-US" dirty="0">
                <a:solidFill>
                  <a:srgbClr val="0000FF"/>
                </a:solidFill>
                <a:latin typeface="+mn-lt"/>
              </a:rPr>
              <a:t>R</a:t>
            </a:r>
            <a:r>
              <a:rPr lang="en-US" dirty="0" smtClean="0">
                <a:solidFill>
                  <a:srgbClr val="0000FF"/>
                </a:solidFill>
                <a:latin typeface="+mn-lt"/>
              </a:rPr>
              <a:t>obustness</a:t>
            </a:r>
            <a:r>
              <a:rPr lang="en-US" dirty="0" smtClean="0">
                <a:latin typeface="+mn-lt"/>
              </a:rPr>
              <a:t>: Voting outcome reflects the true outcome in the presence of external  attacks and malicious voters</a:t>
            </a: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a:p>
            <a:endParaRPr lang="en-US" dirty="0" smtClean="0">
              <a:latin typeface="+mn-lt"/>
            </a:endParaRPr>
          </a:p>
          <a:p>
            <a:endParaRPr lang="en-US" dirty="0">
              <a:latin typeface="+mn-lt"/>
            </a:endParaRPr>
          </a:p>
        </p:txBody>
      </p:sp>
      <p:sp>
        <p:nvSpPr>
          <p:cNvPr id="2" name="Title 1"/>
          <p:cNvSpPr>
            <a:spLocks noGrp="1"/>
          </p:cNvSpPr>
          <p:nvPr>
            <p:ph type="title"/>
          </p:nvPr>
        </p:nvSpPr>
        <p:spPr/>
        <p:txBody>
          <a:bodyPr>
            <a:normAutofit/>
          </a:bodyPr>
          <a:lstStyle/>
          <a:p>
            <a:r>
              <a:rPr lang="en-IN" sz="3200" dirty="0" smtClean="0"/>
              <a:t>PHYVOS: </a:t>
            </a:r>
            <a:r>
              <a:rPr lang="en-IN" sz="3200" dirty="0" smtClean="0"/>
              <a:t>PHY Layer-Based Voting Scheme</a:t>
            </a:r>
            <a:endParaRPr lang="en-IN" sz="3200" dirty="0"/>
          </a:p>
        </p:txBody>
      </p:sp>
      <p:sp>
        <p:nvSpPr>
          <p:cNvPr id="4" name="Date Placeholder 3"/>
          <p:cNvSpPr>
            <a:spLocks noGrp="1"/>
          </p:cNvSpPr>
          <p:nvPr>
            <p:ph type="dt" sz="half" idx="10"/>
          </p:nvPr>
        </p:nvSpPr>
        <p:spPr/>
        <p:txBody>
          <a:bodyPr/>
          <a:lstStyle/>
          <a:p>
            <a:fld id="{3F63A1EF-7CCB-7143-BF78-B99D4437D5E3}" type="datetime1">
              <a:rPr lang="en-US" altLang="zh-CN" smtClean="0">
                <a:solidFill>
                  <a:prstClr val="black">
                    <a:tint val="75000"/>
                  </a:prstClr>
                </a:solidFill>
                <a:latin typeface="Calibri"/>
                <a:ea typeface="宋体"/>
              </a:rPr>
              <a:t>9/29/15</a:t>
            </a:fld>
            <a:endParaRPr lang="en-US" altLang="zh-CN">
              <a:solidFill>
                <a:prstClr val="black">
                  <a:tint val="75000"/>
                </a:prstClr>
              </a:solidFill>
              <a:latin typeface="Calibri"/>
              <a:ea typeface="宋体"/>
            </a:endParaRPr>
          </a:p>
        </p:txBody>
      </p:sp>
      <p:sp>
        <p:nvSpPr>
          <p:cNvPr id="6" name="Slide Number Placeholder 5"/>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6</a:t>
            </a:fld>
            <a:endParaRPr lang="en-US" altLang="zh-CN" dirty="0">
              <a:solidFill>
                <a:prstClr val="black">
                  <a:tint val="75000"/>
                </a:prstClr>
              </a:solidFill>
              <a:latin typeface="Calibri"/>
              <a:ea typeface="宋体"/>
            </a:endParaRPr>
          </a:p>
        </p:txBody>
      </p:sp>
      <p:sp>
        <p:nvSpPr>
          <p:cNvPr id="2054" name="Rectangle 2053"/>
          <p:cNvSpPr/>
          <p:nvPr/>
        </p:nvSpPr>
        <p:spPr>
          <a:xfrm>
            <a:off x="3946944" y="1981200"/>
            <a:ext cx="420625" cy="921737"/>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48" name="Rectangle 47"/>
          <p:cNvSpPr/>
          <p:nvPr/>
        </p:nvSpPr>
        <p:spPr>
          <a:xfrm>
            <a:off x="3030470" y="1991245"/>
            <a:ext cx="420625" cy="919815"/>
          </a:xfrm>
          <a:prstGeom prst="rect">
            <a:avLst/>
          </a:prstGeom>
          <a:noFill/>
          <a:ln w="2540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49" name="Rectangle 48"/>
          <p:cNvSpPr/>
          <p:nvPr/>
        </p:nvSpPr>
        <p:spPr>
          <a:xfrm>
            <a:off x="2193477" y="1993610"/>
            <a:ext cx="420625" cy="899802"/>
          </a:xfrm>
          <a:prstGeom prst="rect">
            <a:avLst/>
          </a:prstGeom>
          <a:noFill/>
          <a:ln w="25400">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sp>
        <p:nvSpPr>
          <p:cNvPr id="50" name="Rectangle 49"/>
          <p:cNvSpPr/>
          <p:nvPr/>
        </p:nvSpPr>
        <p:spPr>
          <a:xfrm>
            <a:off x="4877467" y="1954923"/>
            <a:ext cx="420625" cy="934468"/>
          </a:xfrm>
          <a:prstGeom prst="rect">
            <a:avLst/>
          </a:prstGeom>
          <a:noFill/>
          <a:ln w="254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2000">
              <a:solidFill>
                <a:prstClr val="white"/>
              </a:solidFill>
              <a:latin typeface="Calibri"/>
            </a:endParaRPr>
          </a:p>
        </p:txBody>
      </p:sp>
      <p:cxnSp>
        <p:nvCxnSpPr>
          <p:cNvPr id="2057" name="Straight Arrow Connector 2056"/>
          <p:cNvCxnSpPr/>
          <p:nvPr/>
        </p:nvCxnSpPr>
        <p:spPr>
          <a:xfrm flipV="1">
            <a:off x="1966410" y="2911060"/>
            <a:ext cx="4343400" cy="1465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61" name="TextBox 2060"/>
          <p:cNvSpPr txBox="1"/>
          <p:nvPr/>
        </p:nvSpPr>
        <p:spPr>
          <a:xfrm>
            <a:off x="5990220" y="2516469"/>
            <a:ext cx="639180" cy="369332"/>
          </a:xfrm>
          <a:prstGeom prst="rect">
            <a:avLst/>
          </a:prstGeom>
          <a:noFill/>
        </p:spPr>
        <p:txBody>
          <a:bodyPr wrap="square" rtlCol="0">
            <a:spAutoFit/>
          </a:bodyPr>
          <a:lstStyle/>
          <a:p>
            <a:pPr defTabSz="914400" fontAlgn="base">
              <a:spcBef>
                <a:spcPct val="0"/>
              </a:spcBef>
              <a:spcAft>
                <a:spcPct val="0"/>
              </a:spcAft>
            </a:pPr>
            <a:r>
              <a:rPr lang="en-US" dirty="0" smtClean="0">
                <a:solidFill>
                  <a:prstClr val="black"/>
                </a:solidFill>
                <a:latin typeface="Arial" charset="0"/>
                <a:ea typeface="ＭＳ Ｐゴシック" charset="0"/>
                <a:cs typeface="Arial" charset="0"/>
              </a:rPr>
              <a:t>time</a:t>
            </a:r>
            <a:endParaRPr lang="en-US" dirty="0">
              <a:solidFill>
                <a:prstClr val="black"/>
              </a:solidFill>
              <a:latin typeface="Arial" charset="0"/>
              <a:ea typeface="ＭＳ Ｐゴシック" charset="0"/>
              <a:cs typeface="Arial" charset="0"/>
            </a:endParaRPr>
          </a:p>
        </p:txBody>
      </p:sp>
      <p:sp>
        <p:nvSpPr>
          <p:cNvPr id="2076" name="Rectangle 2075"/>
          <p:cNvSpPr/>
          <p:nvPr/>
        </p:nvSpPr>
        <p:spPr>
          <a:xfrm>
            <a:off x="1444544" y="3435208"/>
            <a:ext cx="137160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smtClean="0">
                <a:solidFill>
                  <a:prstClr val="black"/>
                </a:solidFill>
                <a:latin typeface="Calibri"/>
                <a:cs typeface="Calibri"/>
              </a:rPr>
              <a:t>PHY</a:t>
            </a:r>
          </a:p>
          <a:p>
            <a:pPr algn="ctr" defTabSz="914400" fontAlgn="base">
              <a:spcBef>
                <a:spcPct val="0"/>
              </a:spcBef>
              <a:spcAft>
                <a:spcPct val="0"/>
              </a:spcAft>
            </a:pPr>
            <a:r>
              <a:rPr lang="en-US" sz="1600" dirty="0" smtClean="0">
                <a:solidFill>
                  <a:prstClr val="black"/>
                </a:solidFill>
                <a:latin typeface="Calibri"/>
                <a:cs typeface="Calibri"/>
              </a:rPr>
              <a:t>header</a:t>
            </a:r>
          </a:p>
        </p:txBody>
      </p:sp>
      <p:sp>
        <p:nvSpPr>
          <p:cNvPr id="76" name="Rectangle 75"/>
          <p:cNvSpPr/>
          <p:nvPr/>
        </p:nvSpPr>
        <p:spPr>
          <a:xfrm>
            <a:off x="2816143" y="3435208"/>
            <a:ext cx="1066801"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smtClean="0">
                <a:solidFill>
                  <a:prstClr val="black"/>
                </a:solidFill>
                <a:latin typeface="Calibri"/>
                <a:cs typeface="Calibri"/>
              </a:rPr>
              <a:t>MAC header</a:t>
            </a:r>
          </a:p>
        </p:txBody>
      </p:sp>
      <p:sp>
        <p:nvSpPr>
          <p:cNvPr id="79" name="Rectangle 78"/>
          <p:cNvSpPr/>
          <p:nvPr/>
        </p:nvSpPr>
        <p:spPr>
          <a:xfrm>
            <a:off x="3880024" y="3435208"/>
            <a:ext cx="791580"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endParaRPr lang="en-US" sz="1600" dirty="0" smtClean="0">
              <a:solidFill>
                <a:srgbClr val="000000"/>
              </a:solidFill>
              <a:latin typeface="Calibri"/>
              <a:cs typeface="Calibri"/>
            </a:endParaRPr>
          </a:p>
          <a:p>
            <a:pPr algn="ctr" defTabSz="914400" fontAlgn="base">
              <a:spcBef>
                <a:spcPct val="0"/>
              </a:spcBef>
              <a:spcAft>
                <a:spcPct val="0"/>
              </a:spcAft>
            </a:pPr>
            <a:r>
              <a:rPr lang="en-US" sz="1600" dirty="0" smtClean="0">
                <a:solidFill>
                  <a:srgbClr val="000000"/>
                </a:solidFill>
                <a:latin typeface="Calibri"/>
                <a:cs typeface="Calibri"/>
              </a:rPr>
              <a:t>1-bit</a:t>
            </a:r>
          </a:p>
          <a:p>
            <a:pPr algn="ctr" defTabSz="914400" fontAlgn="base">
              <a:spcBef>
                <a:spcPct val="0"/>
              </a:spcBef>
              <a:spcAft>
                <a:spcPct val="0"/>
              </a:spcAft>
            </a:pPr>
            <a:r>
              <a:rPr lang="en-US" sz="1600" dirty="0">
                <a:solidFill>
                  <a:srgbClr val="000000"/>
                </a:solidFill>
                <a:latin typeface="Calibri"/>
                <a:cs typeface="Calibri"/>
              </a:rPr>
              <a:t>v</a:t>
            </a:r>
            <a:r>
              <a:rPr lang="en-US" sz="1600" dirty="0" smtClean="0">
                <a:solidFill>
                  <a:srgbClr val="000000"/>
                </a:solidFill>
                <a:latin typeface="Calibri"/>
                <a:cs typeface="Calibri"/>
              </a:rPr>
              <a:t>ote</a:t>
            </a:r>
          </a:p>
          <a:p>
            <a:pPr algn="ctr" defTabSz="914400" fontAlgn="base">
              <a:spcBef>
                <a:spcPct val="0"/>
              </a:spcBef>
              <a:spcAft>
                <a:spcPct val="0"/>
              </a:spcAft>
            </a:pPr>
            <a:endParaRPr lang="en-US" sz="1600" dirty="0">
              <a:solidFill>
                <a:srgbClr val="000000"/>
              </a:solidFill>
              <a:latin typeface="Calibri"/>
              <a:cs typeface="Calibri"/>
            </a:endParaRPr>
          </a:p>
        </p:txBody>
      </p:sp>
      <p:sp>
        <p:nvSpPr>
          <p:cNvPr id="2079" name="Left Brace 2078"/>
          <p:cNvSpPr/>
          <p:nvPr/>
        </p:nvSpPr>
        <p:spPr>
          <a:xfrm rot="16200000" flipH="1">
            <a:off x="4036545" y="414382"/>
            <a:ext cx="241421" cy="5425419"/>
          </a:xfrm>
          <a:prstGeom prst="leftBrace">
            <a:avLst>
              <a:gd name="adj1" fmla="val 2704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400" fontAlgn="base">
              <a:spcBef>
                <a:spcPct val="0"/>
              </a:spcBef>
              <a:spcAft>
                <a:spcPct val="0"/>
              </a:spcAft>
            </a:pPr>
            <a:endParaRPr lang="en-US">
              <a:solidFill>
                <a:prstClr val="black"/>
              </a:solidFill>
              <a:latin typeface="Calibri"/>
            </a:endParaRPr>
          </a:p>
        </p:txBody>
      </p:sp>
      <p:sp>
        <p:nvSpPr>
          <p:cNvPr id="62" name="Rectangle 61"/>
          <p:cNvSpPr/>
          <p:nvPr/>
        </p:nvSpPr>
        <p:spPr>
          <a:xfrm>
            <a:off x="4671604" y="3435208"/>
            <a:ext cx="2209802" cy="533400"/>
          </a:xfrm>
          <a:prstGeom prst="rect">
            <a:avLst/>
          </a:prstGeom>
          <a:noFill/>
          <a:ln w="25400">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fontAlgn="base">
              <a:spcBef>
                <a:spcPct val="0"/>
              </a:spcBef>
              <a:spcAft>
                <a:spcPct val="0"/>
              </a:spcAft>
            </a:pPr>
            <a:r>
              <a:rPr lang="en-US" sz="1600" dirty="0">
                <a:solidFill>
                  <a:prstClr val="black"/>
                </a:solidFill>
                <a:latin typeface="Calibri"/>
                <a:cs typeface="Calibri"/>
              </a:rPr>
              <a:t>s</a:t>
            </a:r>
            <a:r>
              <a:rPr lang="en-US" sz="1600" dirty="0" smtClean="0">
                <a:solidFill>
                  <a:prstClr val="black"/>
                </a:solidFill>
                <a:latin typeface="Calibri"/>
                <a:cs typeface="Calibri"/>
              </a:rPr>
              <a:t>ignature or HMAC</a:t>
            </a:r>
            <a:endParaRPr lang="en-US" sz="1600" dirty="0">
              <a:solidFill>
                <a:prstClr val="black"/>
              </a:solidFill>
              <a:latin typeface="Calibri"/>
              <a:cs typeface="Calibri"/>
            </a:endParaRPr>
          </a:p>
        </p:txBody>
      </p:sp>
    </p:spTree>
    <p:extLst>
      <p:ext uri="{BB962C8B-B14F-4D97-AF65-F5344CB8AC3E}">
        <p14:creationId xmlns:p14="http://schemas.microsoft.com/office/powerpoint/2010/main" val="2548865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399 2.59259E-6 L -0.09201 2.59259E-6 " pathEditMode="relative" rAng="0" ptsTypes="AA">
                                      <p:cBhvr>
                                        <p:cTn id="6" dur="2000" fill="hold"/>
                                        <p:tgtEl>
                                          <p:spTgt spid="48"/>
                                        </p:tgtEl>
                                        <p:attrNameLst>
                                          <p:attrName>ppt_x</p:attrName>
                                          <p:attrName>ppt_y</p:attrName>
                                        </p:attrNameLst>
                                      </p:cBhvr>
                                      <p:rCtr x="-4809" y="0"/>
                                    </p:animMotion>
                                  </p:childTnLst>
                                </p:cTn>
                              </p:par>
                              <p:par>
                                <p:cTn id="7" presetID="42" presetClass="path" presetSubtype="0" accel="50000" decel="50000" fill="hold" grpId="0" nodeType="withEffect">
                                  <p:stCondLst>
                                    <p:cond delay="0"/>
                                  </p:stCondLst>
                                  <p:childTnLst>
                                    <p:animMotion origin="layout" path="M -3.88889E-6 1.48148E-6 L -0.19218 1.48148E-6 " pathEditMode="relative" rAng="0" ptsTypes="AA">
                                      <p:cBhvr>
                                        <p:cTn id="8" dur="2000" fill="hold"/>
                                        <p:tgtEl>
                                          <p:spTgt spid="2054"/>
                                        </p:tgtEl>
                                        <p:attrNameLst>
                                          <p:attrName>ppt_x</p:attrName>
                                          <p:attrName>ppt_y</p:attrName>
                                        </p:attrNameLst>
                                      </p:cBhvr>
                                      <p:rCtr x="-9618" y="0"/>
                                    </p:animMotion>
                                  </p:childTnLst>
                                </p:cTn>
                              </p:par>
                              <p:par>
                                <p:cTn id="9" presetID="42" presetClass="path" presetSubtype="0" accel="50000" decel="50000" fill="hold" grpId="0" nodeType="withEffect">
                                  <p:stCondLst>
                                    <p:cond delay="0"/>
                                  </p:stCondLst>
                                  <p:childTnLst>
                                    <p:animMotion origin="layout" path="M 0 7.40741E-7 L -0.29392 7.40741E-7 " pathEditMode="relative" rAng="0" ptsTypes="AA">
                                      <p:cBhvr>
                                        <p:cTn id="10" dur="2000" fill="hold"/>
                                        <p:tgtEl>
                                          <p:spTgt spid="50"/>
                                        </p:tgtEl>
                                        <p:attrNameLst>
                                          <p:attrName>ppt_x</p:attrName>
                                          <p:attrName>ppt_y</p:attrName>
                                        </p:attrNameLst>
                                      </p:cBhvr>
                                      <p:rCtr x="-14705" y="0"/>
                                    </p:animMotion>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2076"/>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7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P spid="48" grpId="0" animBg="1"/>
      <p:bldP spid="50" grpId="0" animBg="1"/>
      <p:bldP spid="2076" grpId="0" animBg="1"/>
      <p:bldP spid="76" grpId="0" animBg="1"/>
      <p:bldP spid="6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lgn="ctr" eaLnBrk="1" hangingPunct="1"/>
            <a:r>
              <a:rPr lang="en-US" altLang="zh-CN" sz="3200" dirty="0" smtClean="0">
                <a:latin typeface="Calibri" charset="0"/>
                <a:ea typeface="宋体" charset="0"/>
                <a:cs typeface="宋体" charset="0"/>
              </a:rPr>
              <a:t>Simultaneous Vote Casting</a:t>
            </a:r>
            <a:endParaRPr lang="en-US" altLang="zh-CN" sz="3200" dirty="0">
              <a:latin typeface="Calibri" charset="0"/>
              <a:ea typeface="宋体" charset="0"/>
              <a:cs typeface="宋体" charset="0"/>
            </a:endParaRPr>
          </a:p>
        </p:txBody>
      </p:sp>
      <p:sp>
        <p:nvSpPr>
          <p:cNvPr id="58" name="Date Placeholder 57"/>
          <p:cNvSpPr>
            <a:spLocks noGrp="1"/>
          </p:cNvSpPr>
          <p:nvPr>
            <p:ph type="dt" sz="half" idx="10"/>
          </p:nvPr>
        </p:nvSpPr>
        <p:spPr/>
        <p:txBody>
          <a:bodyPr/>
          <a:lstStyle/>
          <a:p>
            <a:fld id="{F8C6223F-0523-FA47-A790-C263D57BD9A4}" type="datetime1">
              <a:rPr lang="en-US" altLang="zh-CN" smtClean="0"/>
              <a:t>9/29/15</a:t>
            </a:fld>
            <a:endParaRPr lang="en-US" altLang="zh-CN" dirty="0"/>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pPr/>
              <a:t>7</a:t>
            </a:fld>
            <a:endParaRPr lang="en-US" altLang="zh-CN" dirty="0"/>
          </a:p>
        </p:txBody>
      </p:sp>
      <p:cxnSp>
        <p:nvCxnSpPr>
          <p:cNvPr id="4" name="Straight Arrow Connector 3"/>
          <p:cNvCxnSpPr/>
          <p:nvPr/>
        </p:nvCxnSpPr>
        <p:spPr>
          <a:xfrm flipV="1">
            <a:off x="5334000" y="5202382"/>
            <a:ext cx="3840480" cy="593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V="1">
            <a:off x="5334000" y="1828800"/>
            <a:ext cx="0" cy="34089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8626928" y="5243442"/>
            <a:ext cx="729343" cy="369332"/>
          </a:xfrm>
          <a:prstGeom prst="rect">
            <a:avLst/>
          </a:prstGeom>
          <a:noFill/>
        </p:spPr>
        <p:txBody>
          <a:bodyPr wrap="square" rtlCol="0">
            <a:spAutoFit/>
          </a:bodyPr>
          <a:lstStyle/>
          <a:p>
            <a:r>
              <a:rPr lang="en-US" dirty="0" smtClean="0"/>
              <a:t>time</a:t>
            </a:r>
            <a:endParaRPr lang="en-US" dirty="0"/>
          </a:p>
        </p:txBody>
      </p:sp>
      <p:cxnSp>
        <p:nvCxnSpPr>
          <p:cNvPr id="23" name="Straight Arrow Connector 22"/>
          <p:cNvCxnSpPr/>
          <p:nvPr/>
        </p:nvCxnSpPr>
        <p:spPr>
          <a:xfrm>
            <a:off x="457200" y="5931329"/>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flipV="1">
            <a:off x="463136" y="4648200"/>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7" name="TextBox 46"/>
          <p:cNvSpPr txBox="1"/>
          <p:nvPr/>
        </p:nvSpPr>
        <p:spPr>
          <a:xfrm>
            <a:off x="3823854" y="5966451"/>
            <a:ext cx="729343" cy="369332"/>
          </a:xfrm>
          <a:prstGeom prst="rect">
            <a:avLst/>
          </a:prstGeom>
          <a:noFill/>
        </p:spPr>
        <p:txBody>
          <a:bodyPr wrap="square" rtlCol="0">
            <a:spAutoFit/>
          </a:bodyPr>
          <a:lstStyle/>
          <a:p>
            <a:r>
              <a:rPr lang="en-US" dirty="0" smtClean="0"/>
              <a:t>time</a:t>
            </a:r>
            <a:endParaRPr lang="en-US" dirty="0"/>
          </a:p>
        </p:txBody>
      </p:sp>
      <p:cxnSp>
        <p:nvCxnSpPr>
          <p:cNvPr id="50" name="Straight Arrow Connector 49"/>
          <p:cNvCxnSpPr/>
          <p:nvPr/>
        </p:nvCxnSpPr>
        <p:spPr>
          <a:xfrm>
            <a:off x="457200" y="4267200"/>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2" name="TextBox 51"/>
          <p:cNvSpPr txBox="1"/>
          <p:nvPr/>
        </p:nvSpPr>
        <p:spPr>
          <a:xfrm>
            <a:off x="3959923" y="4303924"/>
            <a:ext cx="729343" cy="369332"/>
          </a:xfrm>
          <a:prstGeom prst="rect">
            <a:avLst/>
          </a:prstGeom>
          <a:noFill/>
        </p:spPr>
        <p:txBody>
          <a:bodyPr wrap="square" rtlCol="0">
            <a:spAutoFit/>
          </a:bodyPr>
          <a:lstStyle/>
          <a:p>
            <a:r>
              <a:rPr lang="en-US" dirty="0" smtClean="0"/>
              <a:t>time</a:t>
            </a:r>
            <a:endParaRPr lang="en-US" dirty="0"/>
          </a:p>
        </p:txBody>
      </p:sp>
      <p:cxnSp>
        <p:nvCxnSpPr>
          <p:cNvPr id="60" name="Straight Arrow Connector 59"/>
          <p:cNvCxnSpPr/>
          <p:nvPr/>
        </p:nvCxnSpPr>
        <p:spPr>
          <a:xfrm flipV="1">
            <a:off x="463138" y="2971800"/>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3" name="Straight Arrow Connector 62"/>
          <p:cNvCxnSpPr/>
          <p:nvPr/>
        </p:nvCxnSpPr>
        <p:spPr>
          <a:xfrm>
            <a:off x="451263" y="2442952"/>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5" name="Straight Arrow Connector 64"/>
          <p:cNvCxnSpPr/>
          <p:nvPr/>
        </p:nvCxnSpPr>
        <p:spPr>
          <a:xfrm flipH="1" flipV="1">
            <a:off x="463137" y="1143000"/>
            <a:ext cx="1"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6" name="TextBox 65"/>
          <p:cNvSpPr txBox="1"/>
          <p:nvPr/>
        </p:nvSpPr>
        <p:spPr>
          <a:xfrm>
            <a:off x="3968831" y="2529628"/>
            <a:ext cx="729343" cy="369332"/>
          </a:xfrm>
          <a:prstGeom prst="rect">
            <a:avLst/>
          </a:prstGeom>
          <a:noFill/>
        </p:spPr>
        <p:txBody>
          <a:bodyPr wrap="square" rtlCol="0">
            <a:spAutoFit/>
          </a:bodyPr>
          <a:lstStyle/>
          <a:p>
            <a:r>
              <a:rPr lang="en-US" dirty="0" smtClean="0"/>
              <a:t>time</a:t>
            </a:r>
            <a:endParaRPr lang="en-US" dirty="0"/>
          </a:p>
        </p:txBody>
      </p:sp>
      <p:graphicFrame>
        <p:nvGraphicFramePr>
          <p:cNvPr id="41" name="Table 40"/>
          <p:cNvGraphicFramePr>
            <a:graphicFrameLocks noGrp="1"/>
          </p:cNvGraphicFramePr>
          <p:nvPr>
            <p:extLst>
              <p:ext uri="{D42A27DB-BD31-4B8C-83A1-F6EECF244321}">
                <p14:modId xmlns:p14="http://schemas.microsoft.com/office/powerpoint/2010/main" val="965828344"/>
              </p:ext>
            </p:extLst>
          </p:nvPr>
        </p:nvGraphicFramePr>
        <p:xfrm>
          <a:off x="484909" y="1550252"/>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mj-lt"/>
                      </a:endParaRP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r>
              <a:tr h="457200">
                <a:tc>
                  <a:txBody>
                    <a:bodyPr/>
                    <a:lstStyle/>
                    <a:p>
                      <a:pPr algn="ctr" fontAlgn="ctr"/>
                      <a:r>
                        <a:rPr lang="en-US" sz="2900" b="0" i="0" u="none" strike="noStrike" dirty="0">
                          <a:solidFill>
                            <a:srgbClr val="000000"/>
                          </a:solidFill>
                          <a:effectLst/>
                          <a:latin typeface="Cambria"/>
                        </a:rPr>
                        <a:t> </a:t>
                      </a: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2149304661"/>
              </p:ext>
            </p:extLst>
          </p:nvPr>
        </p:nvGraphicFramePr>
        <p:xfrm>
          <a:off x="484909" y="3371414"/>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mj-lt"/>
                      </a:endParaRP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r>
              <a:tr h="457200">
                <a:tc>
                  <a:txBody>
                    <a:bodyPr/>
                    <a:lstStyle/>
                    <a:p>
                      <a:pPr algn="ctr" fontAlgn="ctr"/>
                      <a:r>
                        <a:rPr lang="en-US" sz="2900" b="0" i="0" u="none" strike="noStrike" dirty="0">
                          <a:solidFill>
                            <a:srgbClr val="000000"/>
                          </a:solidFill>
                          <a:effectLst/>
                          <a:latin typeface="Cambria"/>
                        </a:rPr>
                        <a:t> </a:t>
                      </a:r>
                    </a:p>
                  </a:txBody>
                  <a:tcPr marL="13855" marR="13855" marT="1385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1359248496"/>
              </p:ext>
            </p:extLst>
          </p:nvPr>
        </p:nvGraphicFramePr>
        <p:xfrm>
          <a:off x="484909" y="5019897"/>
          <a:ext cx="914400" cy="914400"/>
        </p:xfrm>
        <a:graphic>
          <a:graphicData uri="http://schemas.openxmlformats.org/drawingml/2006/table">
            <a:tbl>
              <a:tblPr/>
              <a:tblGrid>
                <a:gridCol w="914400"/>
              </a:tblGrid>
              <a:tr h="457200">
                <a:tc>
                  <a:txBody>
                    <a:bodyPr/>
                    <a:lstStyle/>
                    <a:p>
                      <a:pPr algn="ctr" fontAlgn="ctr"/>
                      <a:r>
                        <a:rPr lang="en-US" sz="2700" b="0" i="0" u="none" strike="noStrike" dirty="0">
                          <a:solidFill>
                            <a:srgbClr val="000000"/>
                          </a:solidFill>
                          <a:effectLst/>
                          <a:latin typeface="Cambria"/>
                        </a:rPr>
                        <a:t> </a:t>
                      </a: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mj-lt"/>
                      </a:endParaRP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2258620743"/>
              </p:ext>
            </p:extLst>
          </p:nvPr>
        </p:nvGraphicFramePr>
        <p:xfrm>
          <a:off x="1395396" y="1553284"/>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r>
            </a:tbl>
          </a:graphicData>
        </a:graphic>
      </p:graphicFrame>
      <p:graphicFrame>
        <p:nvGraphicFramePr>
          <p:cNvPr id="69" name="Table 68"/>
          <p:cNvGraphicFramePr>
            <a:graphicFrameLocks noGrp="1"/>
          </p:cNvGraphicFramePr>
          <p:nvPr>
            <p:extLst>
              <p:ext uri="{D42A27DB-BD31-4B8C-83A1-F6EECF244321}">
                <p14:modId xmlns:p14="http://schemas.microsoft.com/office/powerpoint/2010/main" val="3605832117"/>
              </p:ext>
            </p:extLst>
          </p:nvPr>
        </p:nvGraphicFramePr>
        <p:xfrm>
          <a:off x="2305883" y="1556315"/>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Cambria"/>
                      </a:endParaRP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r>
              <a:tr h="457200">
                <a:tc>
                  <a:txBody>
                    <a:bodyPr/>
                    <a:lstStyle/>
                    <a:p>
                      <a:pPr algn="ctr" fontAlgn="ctr"/>
                      <a:r>
                        <a:rPr lang="en-US" sz="2700" b="0" i="0" u="none" strike="noStrike" dirty="0">
                          <a:solidFill>
                            <a:srgbClr val="000000"/>
                          </a:solidFill>
                          <a:effectLst/>
                          <a:latin typeface="Cambria"/>
                        </a:rPr>
                        <a:t> </a:t>
                      </a: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2626840186"/>
              </p:ext>
            </p:extLst>
          </p:nvPr>
        </p:nvGraphicFramePr>
        <p:xfrm>
          <a:off x="3216370" y="1547220"/>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r>
            </a:tbl>
          </a:graphicData>
        </a:graphic>
      </p:graphicFrame>
      <p:graphicFrame>
        <p:nvGraphicFramePr>
          <p:cNvPr id="71" name="Table 70"/>
          <p:cNvGraphicFramePr>
            <a:graphicFrameLocks noGrp="1"/>
          </p:cNvGraphicFramePr>
          <p:nvPr>
            <p:extLst>
              <p:ext uri="{D42A27DB-BD31-4B8C-83A1-F6EECF244321}">
                <p14:modId xmlns:p14="http://schemas.microsoft.com/office/powerpoint/2010/main" val="2792775337"/>
              </p:ext>
            </p:extLst>
          </p:nvPr>
        </p:nvGraphicFramePr>
        <p:xfrm>
          <a:off x="1421276" y="3378242"/>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3782629581"/>
              </p:ext>
            </p:extLst>
          </p:nvPr>
        </p:nvGraphicFramePr>
        <p:xfrm>
          <a:off x="2334488" y="3378242"/>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000000"/>
                        </a:solidFill>
                        <a:effectLst/>
                        <a:latin typeface="Cambria"/>
                      </a:endParaRPr>
                    </a:p>
                  </a:txBody>
                  <a:tcPr marL="9525" marR="9525" marT="952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r>
            </a:tbl>
          </a:graphicData>
        </a:graphic>
      </p:graphicFrame>
      <p:graphicFrame>
        <p:nvGraphicFramePr>
          <p:cNvPr id="73" name="Table 72"/>
          <p:cNvGraphicFramePr>
            <a:graphicFrameLocks noGrp="1"/>
          </p:cNvGraphicFramePr>
          <p:nvPr>
            <p:extLst>
              <p:ext uri="{D42A27DB-BD31-4B8C-83A1-F6EECF244321}">
                <p14:modId xmlns:p14="http://schemas.microsoft.com/office/powerpoint/2010/main" val="3786107996"/>
              </p:ext>
            </p:extLst>
          </p:nvPr>
        </p:nvGraphicFramePr>
        <p:xfrm>
          <a:off x="3248888" y="3371414"/>
          <a:ext cx="914400" cy="914400"/>
        </p:xfrm>
        <a:graphic>
          <a:graphicData uri="http://schemas.openxmlformats.org/drawingml/2006/table">
            <a:tbl>
              <a:tblPr/>
              <a:tblGrid>
                <a:gridCol w="914400"/>
              </a:tblGrid>
              <a:tr h="457200">
                <a:tc>
                  <a:txBody>
                    <a:bodyPr/>
                    <a:lstStyle/>
                    <a:p>
                      <a:pPr algn="ctr" fontAlgn="ctr"/>
                      <a:endParaRPr lang="en-US" sz="2900" b="1" i="0" u="none" strike="noStrike" dirty="0">
                        <a:solidFill>
                          <a:srgbClr val="000000"/>
                        </a:solidFill>
                        <a:effectLst/>
                        <a:latin typeface="Cambria"/>
                      </a:endParaRPr>
                    </a:p>
                  </a:txBody>
                  <a:tcPr marL="13855" marR="13855" marT="1385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r>
              <a:tr h="457200">
                <a:tc>
                  <a:txBody>
                    <a:bodyPr/>
                    <a:lstStyle/>
                    <a:p>
                      <a:pPr algn="ctr" fontAlgn="ctr"/>
                      <a:r>
                        <a:rPr lang="en-US" sz="2900" b="0" i="0" u="none" strike="noStrike" dirty="0">
                          <a:solidFill>
                            <a:srgbClr val="000000"/>
                          </a:solidFill>
                          <a:effectLst/>
                          <a:latin typeface="Cambria"/>
                        </a:rPr>
                        <a:t> </a:t>
                      </a:r>
                    </a:p>
                  </a:txBody>
                  <a:tcPr marL="13855" marR="13855" marT="13855" marB="0" anchor="ctr">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2288293348"/>
              </p:ext>
            </p:extLst>
          </p:nvPr>
        </p:nvGraphicFramePr>
        <p:xfrm>
          <a:off x="1399309" y="5019897"/>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5" name="Table 74"/>
          <p:cNvGraphicFramePr>
            <a:graphicFrameLocks noGrp="1"/>
          </p:cNvGraphicFramePr>
          <p:nvPr>
            <p:extLst>
              <p:ext uri="{D42A27DB-BD31-4B8C-83A1-F6EECF244321}">
                <p14:modId xmlns:p14="http://schemas.microsoft.com/office/powerpoint/2010/main" val="1748589596"/>
              </p:ext>
            </p:extLst>
          </p:nvPr>
        </p:nvGraphicFramePr>
        <p:xfrm>
          <a:off x="2313709" y="5028803"/>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3209257627"/>
              </p:ext>
            </p:extLst>
          </p:nvPr>
        </p:nvGraphicFramePr>
        <p:xfrm>
          <a:off x="3228109" y="5028803"/>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77" name="Table 76"/>
          <p:cNvGraphicFramePr>
            <a:graphicFrameLocks noGrp="1"/>
          </p:cNvGraphicFramePr>
          <p:nvPr>
            <p:extLst>
              <p:ext uri="{D42A27DB-BD31-4B8C-83A1-F6EECF244321}">
                <p14:modId xmlns:p14="http://schemas.microsoft.com/office/powerpoint/2010/main" val="1868324048"/>
              </p:ext>
            </p:extLst>
          </p:nvPr>
        </p:nvGraphicFramePr>
        <p:xfrm>
          <a:off x="5334000" y="4311733"/>
          <a:ext cx="3657600" cy="914400"/>
        </p:xfrm>
        <a:graphic>
          <a:graphicData uri="http://schemas.openxmlformats.org/drawingml/2006/table">
            <a:tbl>
              <a:tblPr/>
              <a:tblGrid>
                <a:gridCol w="914400"/>
                <a:gridCol w="914400"/>
                <a:gridCol w="914400"/>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c>
                  <a:txBody>
                    <a:bodyPr/>
                    <a:lstStyle/>
                    <a:p>
                      <a:pPr algn="ctr" fontAlgn="ctr"/>
                      <a:endParaRPr lang="en-US" sz="2000" b="0"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0"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78" name="Table 77"/>
          <p:cNvGraphicFramePr>
            <a:graphicFrameLocks noGrp="1"/>
          </p:cNvGraphicFramePr>
          <p:nvPr>
            <p:extLst>
              <p:ext uri="{D42A27DB-BD31-4B8C-83A1-F6EECF244321}">
                <p14:modId xmlns:p14="http://schemas.microsoft.com/office/powerpoint/2010/main" val="2047432455"/>
              </p:ext>
            </p:extLst>
          </p:nvPr>
        </p:nvGraphicFramePr>
        <p:xfrm>
          <a:off x="5334000" y="3397333"/>
          <a:ext cx="3657600" cy="914400"/>
        </p:xfrm>
        <a:graphic>
          <a:graphicData uri="http://schemas.openxmlformats.org/drawingml/2006/table">
            <a:tbl>
              <a:tblPr/>
              <a:tblGrid>
                <a:gridCol w="914400"/>
                <a:gridCol w="914400"/>
                <a:gridCol w="914400"/>
                <a:gridCol w="914400"/>
              </a:tblGrid>
              <a:tr h="457200">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r>
              <a:tr h="457200">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76933C"/>
                    </a:solidFill>
                  </a:tcPr>
                </a:tc>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9" name="Table 78"/>
          <p:cNvGraphicFramePr>
            <a:graphicFrameLocks noGrp="1"/>
          </p:cNvGraphicFramePr>
          <p:nvPr>
            <p:extLst>
              <p:ext uri="{D42A27DB-BD31-4B8C-83A1-F6EECF244321}">
                <p14:modId xmlns:p14="http://schemas.microsoft.com/office/powerpoint/2010/main" val="3682726774"/>
              </p:ext>
            </p:extLst>
          </p:nvPr>
        </p:nvGraphicFramePr>
        <p:xfrm>
          <a:off x="5330041" y="2482680"/>
          <a:ext cx="3657600" cy="914400"/>
        </p:xfrm>
        <a:graphic>
          <a:graphicData uri="http://schemas.openxmlformats.org/drawingml/2006/table">
            <a:tbl>
              <a:tblPr/>
              <a:tblGrid>
                <a:gridCol w="914400"/>
                <a:gridCol w="914400"/>
                <a:gridCol w="914400"/>
                <a:gridCol w="914400"/>
              </a:tblGrid>
              <a:tr h="457200">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c>
                  <a:txBody>
                    <a:bodyPr/>
                    <a:lstStyle/>
                    <a:p>
                      <a:pPr algn="ctr" fontAlgn="ctr"/>
                      <a:r>
                        <a:rPr lang="en-US" sz="2000" b="0" i="0" u="none" strike="noStrike">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26B0A"/>
                    </a:solidFill>
                  </a:tcPr>
                </a:tc>
              </a:tr>
            </a:tbl>
          </a:graphicData>
        </a:graphic>
      </p:graphicFrame>
      <p:sp>
        <p:nvSpPr>
          <p:cNvPr id="2" name="Right Arrow 1"/>
          <p:cNvSpPr/>
          <p:nvPr/>
        </p:nvSpPr>
        <p:spPr>
          <a:xfrm>
            <a:off x="4341168" y="3662128"/>
            <a:ext cx="494551" cy="324844"/>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2" name="TextBox 61"/>
          <p:cNvSpPr txBox="1"/>
          <p:nvPr/>
        </p:nvSpPr>
        <p:spPr>
          <a:xfrm>
            <a:off x="6448425" y="5311389"/>
            <a:ext cx="1696448" cy="400110"/>
          </a:xfrm>
          <a:prstGeom prst="rect">
            <a:avLst/>
          </a:prstGeom>
          <a:noFill/>
        </p:spPr>
        <p:txBody>
          <a:bodyPr wrap="square" rtlCol="0">
            <a:spAutoFit/>
          </a:bodyPr>
          <a:lstStyle/>
          <a:p>
            <a:pPr algn="ctr"/>
            <a:r>
              <a:rPr lang="en-US" sz="2000" dirty="0" smtClean="0">
                <a:latin typeface="+mj-lt"/>
              </a:rPr>
              <a:t>Fusion Center</a:t>
            </a:r>
            <a:endParaRPr lang="en-US" sz="2000" dirty="0">
              <a:latin typeface="+mj-lt"/>
            </a:endParaRPr>
          </a:p>
        </p:txBody>
      </p:sp>
      <p:sp>
        <p:nvSpPr>
          <p:cNvPr id="45" name="Rectangle 44"/>
          <p:cNvSpPr/>
          <p:nvPr/>
        </p:nvSpPr>
        <p:spPr>
          <a:xfrm rot="16200000">
            <a:off x="14370" y="1534562"/>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5</a:t>
            </a:r>
            <a:endParaRPr lang="en-US" sz="1600" baseline="-25000" dirty="0"/>
          </a:p>
        </p:txBody>
      </p:sp>
      <p:sp>
        <p:nvSpPr>
          <p:cNvPr id="46" name="Rectangle 45"/>
          <p:cNvSpPr/>
          <p:nvPr/>
        </p:nvSpPr>
        <p:spPr>
          <a:xfrm rot="16200000">
            <a:off x="14370" y="1990694"/>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4</a:t>
            </a:r>
            <a:endParaRPr lang="en-US" sz="1600" baseline="-25000" dirty="0"/>
          </a:p>
        </p:txBody>
      </p:sp>
      <p:sp>
        <p:nvSpPr>
          <p:cNvPr id="48" name="Rectangle 47"/>
          <p:cNvSpPr/>
          <p:nvPr/>
        </p:nvSpPr>
        <p:spPr>
          <a:xfrm rot="16200000">
            <a:off x="14370" y="3386880"/>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3</a:t>
            </a:r>
            <a:endParaRPr lang="en-US" sz="1600" baseline="-25000" dirty="0"/>
          </a:p>
        </p:txBody>
      </p:sp>
      <p:sp>
        <p:nvSpPr>
          <p:cNvPr id="49" name="Rectangle 48"/>
          <p:cNvSpPr/>
          <p:nvPr/>
        </p:nvSpPr>
        <p:spPr>
          <a:xfrm rot="16200000">
            <a:off x="14370" y="3822795"/>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2</a:t>
            </a:r>
            <a:endParaRPr lang="en-US" sz="1600" baseline="-25000" dirty="0"/>
          </a:p>
        </p:txBody>
      </p:sp>
      <p:sp>
        <p:nvSpPr>
          <p:cNvPr id="51" name="Rectangle 50"/>
          <p:cNvSpPr/>
          <p:nvPr/>
        </p:nvSpPr>
        <p:spPr>
          <a:xfrm rot="16200000">
            <a:off x="14370" y="5026416"/>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1</a:t>
            </a:r>
            <a:endParaRPr lang="en-US" sz="1600" baseline="-25000" dirty="0"/>
          </a:p>
        </p:txBody>
      </p:sp>
      <p:sp>
        <p:nvSpPr>
          <p:cNvPr id="53" name="Rectangle 52"/>
          <p:cNvSpPr/>
          <p:nvPr/>
        </p:nvSpPr>
        <p:spPr>
          <a:xfrm rot="16200000">
            <a:off x="14370" y="5493398"/>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0</a:t>
            </a:r>
            <a:endParaRPr lang="en-US" sz="1600" baseline="-25000" dirty="0"/>
          </a:p>
        </p:txBody>
      </p:sp>
      <p:sp>
        <p:nvSpPr>
          <p:cNvPr id="54" name="Rectangle 53"/>
          <p:cNvSpPr/>
          <p:nvPr/>
        </p:nvSpPr>
        <p:spPr>
          <a:xfrm rot="16200000">
            <a:off x="4829132" y="2480319"/>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5</a:t>
            </a:r>
            <a:endParaRPr lang="en-US" sz="1600" baseline="-25000" dirty="0"/>
          </a:p>
        </p:txBody>
      </p:sp>
      <p:sp>
        <p:nvSpPr>
          <p:cNvPr id="55" name="Rectangle 54"/>
          <p:cNvSpPr/>
          <p:nvPr/>
        </p:nvSpPr>
        <p:spPr>
          <a:xfrm rot="16200000">
            <a:off x="4829132" y="2936451"/>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4</a:t>
            </a:r>
            <a:endParaRPr lang="en-US" sz="1600" baseline="-25000" dirty="0"/>
          </a:p>
        </p:txBody>
      </p:sp>
      <p:sp>
        <p:nvSpPr>
          <p:cNvPr id="57" name="Rectangle 56"/>
          <p:cNvSpPr/>
          <p:nvPr/>
        </p:nvSpPr>
        <p:spPr>
          <a:xfrm rot="16200000">
            <a:off x="4829132" y="3422171"/>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3</a:t>
            </a:r>
            <a:endParaRPr lang="en-US" sz="1600" baseline="-25000" dirty="0"/>
          </a:p>
        </p:txBody>
      </p:sp>
      <p:sp>
        <p:nvSpPr>
          <p:cNvPr id="59" name="Rectangle 58"/>
          <p:cNvSpPr/>
          <p:nvPr/>
        </p:nvSpPr>
        <p:spPr>
          <a:xfrm rot="16200000">
            <a:off x="4829132" y="3858086"/>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2</a:t>
            </a:r>
            <a:endParaRPr lang="en-US" sz="1600" baseline="-25000" dirty="0"/>
          </a:p>
        </p:txBody>
      </p:sp>
      <p:sp>
        <p:nvSpPr>
          <p:cNvPr id="81" name="Rectangle 80"/>
          <p:cNvSpPr/>
          <p:nvPr/>
        </p:nvSpPr>
        <p:spPr>
          <a:xfrm rot="16200000">
            <a:off x="4829132" y="4260959"/>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1</a:t>
            </a:r>
            <a:endParaRPr lang="en-US" sz="1600" baseline="-25000" dirty="0"/>
          </a:p>
        </p:txBody>
      </p:sp>
      <p:sp>
        <p:nvSpPr>
          <p:cNvPr id="82" name="Rectangle 81"/>
          <p:cNvSpPr/>
          <p:nvPr/>
        </p:nvSpPr>
        <p:spPr>
          <a:xfrm rot="16200000">
            <a:off x="4829132" y="4727941"/>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0</a:t>
            </a:r>
            <a:endParaRPr lang="en-US" sz="1600" baseline="-25000" dirty="0"/>
          </a:p>
        </p:txBody>
      </p:sp>
      <p:sp>
        <p:nvSpPr>
          <p:cNvPr id="83" name="Rectangle 82"/>
          <p:cNvSpPr/>
          <p:nvPr/>
        </p:nvSpPr>
        <p:spPr>
          <a:xfrm>
            <a:off x="2193477" y="2391988"/>
            <a:ext cx="451541" cy="461665"/>
          </a:xfrm>
          <a:prstGeom prst="rect">
            <a:avLst/>
          </a:prstGeom>
        </p:spPr>
        <p:txBody>
          <a:bodyPr wrap="none">
            <a:spAutoFit/>
          </a:bodyPr>
          <a:lstStyle/>
          <a:p>
            <a:r>
              <a:rPr lang="en-US" sz="2400" i="1" dirty="0" smtClean="0">
                <a:solidFill>
                  <a:srgbClr val="000000"/>
                </a:solidFill>
              </a:rPr>
              <a:t>v</a:t>
            </a:r>
            <a:r>
              <a:rPr lang="en-US" sz="2400" baseline="-25000" dirty="0" smtClean="0">
                <a:solidFill>
                  <a:srgbClr val="000000"/>
                </a:solidFill>
              </a:rPr>
              <a:t>1</a:t>
            </a:r>
            <a:endParaRPr lang="en-US" sz="1600" baseline="-25000" dirty="0"/>
          </a:p>
        </p:txBody>
      </p:sp>
      <p:sp>
        <p:nvSpPr>
          <p:cNvPr id="84" name="Rectangle 83"/>
          <p:cNvSpPr/>
          <p:nvPr/>
        </p:nvSpPr>
        <p:spPr>
          <a:xfrm>
            <a:off x="2108462" y="4237435"/>
            <a:ext cx="451541" cy="461665"/>
          </a:xfrm>
          <a:prstGeom prst="rect">
            <a:avLst/>
          </a:prstGeom>
        </p:spPr>
        <p:txBody>
          <a:bodyPr wrap="none">
            <a:spAutoFit/>
          </a:bodyPr>
          <a:lstStyle/>
          <a:p>
            <a:r>
              <a:rPr lang="en-US" sz="2400" i="1" dirty="0" smtClean="0">
                <a:solidFill>
                  <a:srgbClr val="000000"/>
                </a:solidFill>
              </a:rPr>
              <a:t>v</a:t>
            </a:r>
            <a:r>
              <a:rPr lang="en-US" sz="2400" baseline="-25000" dirty="0" smtClean="0">
                <a:solidFill>
                  <a:srgbClr val="000000"/>
                </a:solidFill>
              </a:rPr>
              <a:t>2</a:t>
            </a:r>
            <a:endParaRPr lang="en-US" sz="1600" baseline="-25000" dirty="0"/>
          </a:p>
        </p:txBody>
      </p:sp>
      <p:sp>
        <p:nvSpPr>
          <p:cNvPr id="85" name="Rectangle 84"/>
          <p:cNvSpPr/>
          <p:nvPr/>
        </p:nvSpPr>
        <p:spPr>
          <a:xfrm>
            <a:off x="2080112" y="6015335"/>
            <a:ext cx="451541" cy="461665"/>
          </a:xfrm>
          <a:prstGeom prst="rect">
            <a:avLst/>
          </a:prstGeom>
        </p:spPr>
        <p:txBody>
          <a:bodyPr wrap="none">
            <a:spAutoFit/>
          </a:bodyPr>
          <a:lstStyle/>
          <a:p>
            <a:r>
              <a:rPr lang="en-US" sz="2400" i="1" dirty="0" smtClean="0">
                <a:solidFill>
                  <a:srgbClr val="000000"/>
                </a:solidFill>
              </a:rPr>
              <a:t>v</a:t>
            </a:r>
            <a:r>
              <a:rPr lang="en-US" sz="2400" baseline="-25000" dirty="0" smtClean="0">
                <a:solidFill>
                  <a:srgbClr val="000000"/>
                </a:solidFill>
              </a:rPr>
              <a:t>3</a:t>
            </a:r>
            <a:endParaRPr lang="en-US" sz="1600" baseline="-25000" dirty="0"/>
          </a:p>
        </p:txBody>
      </p:sp>
      <p:sp>
        <p:nvSpPr>
          <p:cNvPr id="86" name="Content Placeholder 2"/>
          <p:cNvSpPr>
            <a:spLocks noGrp="1"/>
          </p:cNvSpPr>
          <p:nvPr>
            <p:ph idx="1"/>
          </p:nvPr>
        </p:nvSpPr>
        <p:spPr>
          <a:xfrm>
            <a:off x="0" y="783510"/>
            <a:ext cx="9144000" cy="583258"/>
          </a:xfrm>
        </p:spPr>
        <p:txBody>
          <a:bodyPr/>
          <a:lstStyle/>
          <a:p>
            <a:r>
              <a:rPr lang="en-US" dirty="0" smtClean="0"/>
              <a:t>Exploit the subcarrier </a:t>
            </a:r>
            <a:r>
              <a:rPr lang="en-US" dirty="0" err="1" smtClean="0"/>
              <a:t>orthogonality</a:t>
            </a:r>
            <a:r>
              <a:rPr lang="en-US" dirty="0" smtClean="0"/>
              <a:t> of OFDM</a:t>
            </a:r>
          </a:p>
        </p:txBody>
      </p:sp>
      <p:sp>
        <p:nvSpPr>
          <p:cNvPr id="3" name="Rectangle 2"/>
          <p:cNvSpPr/>
          <p:nvPr/>
        </p:nvSpPr>
        <p:spPr>
          <a:xfrm>
            <a:off x="5608140" y="1956935"/>
            <a:ext cx="3018788" cy="369332"/>
          </a:xfrm>
          <a:prstGeom prst="rect">
            <a:avLst/>
          </a:prstGeom>
        </p:spPr>
        <p:txBody>
          <a:bodyPr wrap="none">
            <a:spAutoFit/>
          </a:bodyPr>
          <a:lstStyle/>
          <a:p>
            <a:r>
              <a:rPr lang="en-US" dirty="0" smtClean="0"/>
              <a:t>OFDM symbols at the receiver</a:t>
            </a:r>
            <a:endParaRPr lang="en-US" dirty="0"/>
          </a:p>
        </p:txBody>
      </p:sp>
    </p:spTree>
    <p:extLst>
      <p:ext uri="{BB962C8B-B14F-4D97-AF65-F5344CB8AC3E}">
        <p14:creationId xmlns:p14="http://schemas.microsoft.com/office/powerpoint/2010/main" val="23515223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152400" y="913844"/>
            <a:ext cx="8839200" cy="3929281"/>
          </a:xfrm>
          <a:prstGeom prst="rect">
            <a:avLst/>
          </a:prstGeom>
        </p:spPr>
        <p:txBody>
          <a:bodyPr wrap="square">
            <a:spAutoFit/>
          </a:bodyPr>
          <a:lstStyle/>
          <a:p>
            <a:pPr defTabSz="457200" fontAlgn="auto">
              <a:spcBef>
                <a:spcPts val="0"/>
              </a:spcBef>
              <a:spcAft>
                <a:spcPts val="600"/>
              </a:spcAft>
            </a:pPr>
            <a:r>
              <a:rPr lang="en-US" altLang="zh-CN" sz="2000" dirty="0" smtClean="0">
                <a:solidFill>
                  <a:prstClr val="black"/>
                </a:solidFill>
                <a:latin typeface="Calibri"/>
                <a:ea typeface="宋体"/>
                <a:cs typeface="+mn-cs"/>
              </a:rPr>
              <a:t>Each actor </a:t>
            </a:r>
            <a:r>
              <a:rPr lang="en-US" altLang="zh-CN" sz="2000" i="1" dirty="0" err="1" smtClean="0">
                <a:solidFill>
                  <a:prstClr val="black"/>
                </a:solidFill>
                <a:latin typeface="Calibri"/>
                <a:ea typeface="宋体"/>
                <a:cs typeface="+mn-cs"/>
              </a:rPr>
              <a:t>u</a:t>
            </a:r>
            <a:r>
              <a:rPr lang="en-US" altLang="zh-CN" sz="2000" baseline="-25000" dirty="0" err="1" smtClean="0">
                <a:solidFill>
                  <a:prstClr val="black"/>
                </a:solidFill>
                <a:latin typeface="Calibri"/>
                <a:ea typeface="宋体"/>
                <a:cs typeface="+mn-cs"/>
              </a:rPr>
              <a:t>i</a:t>
            </a:r>
            <a:r>
              <a:rPr lang="en-US" altLang="zh-CN" sz="2000" dirty="0" smtClean="0">
                <a:solidFill>
                  <a:prstClr val="black"/>
                </a:solidFill>
                <a:latin typeface="Calibri"/>
                <a:ea typeface="宋体"/>
                <a:cs typeface="+mn-cs"/>
              </a:rPr>
              <a:t> is assigned </a:t>
            </a:r>
            <a:r>
              <a:rPr lang="en-US" altLang="zh-CN" sz="2000" dirty="0" smtClean="0">
                <a:solidFill>
                  <a:srgbClr val="0000FF"/>
                </a:solidFill>
                <a:latin typeface="Calibri"/>
                <a:ea typeface="宋体"/>
                <a:cs typeface="+mn-cs"/>
              </a:rPr>
              <a:t>two subcarriers </a:t>
            </a:r>
            <a:r>
              <a:rPr lang="en-US" altLang="zh-CN" sz="2000" i="1" dirty="0" err="1" smtClean="0">
                <a:solidFill>
                  <a:prstClr val="black"/>
                </a:solidFill>
                <a:latin typeface="Calibri"/>
                <a:ea typeface="宋体"/>
                <a:cs typeface="+mn-cs"/>
              </a:rPr>
              <a:t>f</a:t>
            </a:r>
            <a:r>
              <a:rPr lang="en-US" altLang="zh-CN" sz="2000" baseline="-25000" dirty="0" err="1" smtClean="0">
                <a:solidFill>
                  <a:prstClr val="black"/>
                </a:solidFill>
                <a:latin typeface="Calibri"/>
                <a:ea typeface="宋体"/>
                <a:cs typeface="+mn-cs"/>
              </a:rPr>
              <a:t>j</a:t>
            </a:r>
            <a:r>
              <a:rPr lang="en-US" altLang="zh-CN" sz="2000" dirty="0" smtClean="0">
                <a:solidFill>
                  <a:prstClr val="black"/>
                </a:solidFill>
                <a:latin typeface="Calibri"/>
                <a:ea typeface="宋体"/>
                <a:cs typeface="+mn-cs"/>
              </a:rPr>
              <a:t> and </a:t>
            </a:r>
            <a:r>
              <a:rPr lang="en-US" altLang="zh-CN" sz="2000" i="1" dirty="0" smtClean="0">
                <a:solidFill>
                  <a:prstClr val="black"/>
                </a:solidFill>
                <a:latin typeface="Calibri"/>
                <a:ea typeface="宋体"/>
                <a:cs typeface="+mn-cs"/>
              </a:rPr>
              <a:t>f</a:t>
            </a:r>
            <a:r>
              <a:rPr lang="en-US" altLang="zh-CN" sz="2000" baseline="-25000" dirty="0" smtClean="0">
                <a:solidFill>
                  <a:prstClr val="black"/>
                </a:solidFill>
                <a:latin typeface="Calibri"/>
                <a:ea typeface="宋体"/>
                <a:cs typeface="+mn-cs"/>
              </a:rPr>
              <a:t>j+1</a:t>
            </a:r>
            <a:endParaRPr lang="en-US" altLang="zh-CN" sz="2000" baseline="30000" dirty="0" smtClean="0">
              <a:solidFill>
                <a:prstClr val="black"/>
              </a:solidFill>
              <a:latin typeface="Calibri"/>
              <a:ea typeface="宋体"/>
              <a:cs typeface="+mn-cs"/>
            </a:endParaRPr>
          </a:p>
          <a:p>
            <a:pPr defTabSz="457200" fontAlgn="auto">
              <a:spcBef>
                <a:spcPts val="0"/>
              </a:spcBef>
              <a:spcAft>
                <a:spcPts val="600"/>
              </a:spcAft>
            </a:pPr>
            <a:r>
              <a:rPr lang="en-US" altLang="zh-CN" sz="2000" dirty="0" smtClean="0">
                <a:solidFill>
                  <a:prstClr val="black"/>
                </a:solidFill>
                <a:latin typeface="Calibri"/>
                <a:ea typeface="宋体"/>
                <a:cs typeface="+mn-cs"/>
              </a:rPr>
              <a:t>The FC and </a:t>
            </a:r>
            <a:r>
              <a:rPr lang="en-US" altLang="zh-CN" sz="2000" i="1" dirty="0" err="1">
                <a:solidFill>
                  <a:prstClr val="black"/>
                </a:solidFill>
                <a:latin typeface="Calibri"/>
                <a:ea typeface="宋体"/>
                <a:cs typeface="+mn-cs"/>
              </a:rPr>
              <a:t>u</a:t>
            </a:r>
            <a:r>
              <a:rPr lang="en-US" altLang="zh-CN" sz="2000" baseline="-25000" dirty="0" err="1">
                <a:solidFill>
                  <a:prstClr val="black"/>
                </a:solidFill>
                <a:latin typeface="Calibri"/>
                <a:ea typeface="宋体"/>
                <a:cs typeface="+mn-cs"/>
              </a:rPr>
              <a:t>i</a:t>
            </a:r>
            <a:r>
              <a:rPr lang="en-US" altLang="zh-CN" sz="2000" baseline="-25000" dirty="0">
                <a:solidFill>
                  <a:prstClr val="black"/>
                </a:solidFill>
                <a:latin typeface="Calibri"/>
                <a:ea typeface="宋体"/>
                <a:cs typeface="+mn-cs"/>
              </a:rPr>
              <a:t> </a:t>
            </a:r>
            <a:r>
              <a:rPr lang="en-US" altLang="zh-CN" sz="2000" dirty="0" smtClean="0">
                <a:solidFill>
                  <a:prstClr val="black"/>
                </a:solidFill>
                <a:latin typeface="Calibri"/>
                <a:ea typeface="宋体"/>
                <a:cs typeface="+mn-cs"/>
              </a:rPr>
              <a:t>share </a:t>
            </a:r>
            <a:r>
              <a:rPr lang="en-US" altLang="zh-CN" sz="2000" dirty="0" smtClean="0">
                <a:solidFill>
                  <a:srgbClr val="0000FF"/>
                </a:solidFill>
                <a:latin typeface="Calibri"/>
                <a:ea typeface="宋体"/>
                <a:cs typeface="+mn-cs"/>
              </a:rPr>
              <a:t>random </a:t>
            </a:r>
            <a:r>
              <a:rPr lang="en-US" altLang="zh-CN" sz="2000" dirty="0" smtClean="0">
                <a:solidFill>
                  <a:prstClr val="black"/>
                </a:solidFill>
                <a:latin typeface="Calibri"/>
                <a:ea typeface="宋体"/>
                <a:cs typeface="+mn-cs"/>
              </a:rPr>
              <a:t>binary sequence based on some </a:t>
            </a:r>
            <a:r>
              <a:rPr lang="en-US" altLang="zh-CN" sz="2000" dirty="0" smtClean="0">
                <a:solidFill>
                  <a:prstClr val="black"/>
                </a:solidFill>
                <a:latin typeface="Calibri"/>
                <a:ea typeface="宋体"/>
                <a:cs typeface="+mn-cs"/>
              </a:rPr>
              <a:t>pairwise</a:t>
            </a:r>
            <a:r>
              <a:rPr lang="en-US" altLang="zh-CN" sz="2000" dirty="0" smtClean="0">
                <a:solidFill>
                  <a:prstClr val="black"/>
                </a:solidFill>
                <a:latin typeface="Calibri"/>
                <a:ea typeface="宋体"/>
                <a:cs typeface="+mn-cs"/>
              </a:rPr>
              <a:t> </a:t>
            </a:r>
            <a:r>
              <a:rPr lang="en-US" altLang="zh-CN" sz="2000" dirty="0" smtClean="0">
                <a:solidFill>
                  <a:prstClr val="black"/>
                </a:solidFill>
                <a:latin typeface="Calibri"/>
                <a:ea typeface="宋体"/>
                <a:cs typeface="+mn-cs"/>
              </a:rPr>
              <a:t>seed </a:t>
            </a:r>
            <a:r>
              <a:rPr lang="en-US" altLang="zh-CN" sz="2000" i="1" dirty="0" err="1" smtClean="0">
                <a:solidFill>
                  <a:prstClr val="black"/>
                </a:solidFill>
                <a:latin typeface="Calibri"/>
                <a:ea typeface="宋体"/>
                <a:cs typeface="+mn-cs"/>
              </a:rPr>
              <a:t>s</a:t>
            </a:r>
            <a:r>
              <a:rPr lang="en-US" altLang="zh-CN" sz="2000" baseline="-25000" dirty="0" err="1" smtClean="0">
                <a:solidFill>
                  <a:prstClr val="black"/>
                </a:solidFill>
                <a:latin typeface="Calibri"/>
                <a:ea typeface="宋体"/>
                <a:cs typeface="+mn-cs"/>
              </a:rPr>
              <a:t>i</a:t>
            </a:r>
            <a:endParaRPr lang="en-US" altLang="zh-CN" sz="2000" baseline="-25000" dirty="0" smtClean="0">
              <a:solidFill>
                <a:prstClr val="black"/>
              </a:solidFill>
              <a:latin typeface="Calibri"/>
              <a:ea typeface="宋体"/>
              <a:cs typeface="+mn-cs"/>
            </a:endParaRPr>
          </a:p>
          <a:p>
            <a:pPr algn="ctr" defTabSz="457200" fontAlgn="auto">
              <a:spcBef>
                <a:spcPts val="0"/>
              </a:spcBef>
              <a:spcAft>
                <a:spcPts val="600"/>
              </a:spcAft>
            </a:pPr>
            <a:r>
              <a:rPr lang="en-US" altLang="zh-CN" sz="2400" i="1" dirty="0" err="1" smtClean="0">
                <a:solidFill>
                  <a:prstClr val="black"/>
                </a:solidFill>
                <a:latin typeface="Calibri"/>
                <a:ea typeface="宋体"/>
                <a:cs typeface="+mn-cs"/>
              </a:rPr>
              <a:t>R</a:t>
            </a:r>
            <a:r>
              <a:rPr lang="en-US" altLang="zh-CN" sz="2400" baseline="-25000" dirty="0" err="1" smtClean="0">
                <a:solidFill>
                  <a:prstClr val="black"/>
                </a:solidFill>
                <a:latin typeface="Calibri"/>
                <a:ea typeface="宋体"/>
                <a:cs typeface="+mn-cs"/>
              </a:rPr>
              <a:t>i</a:t>
            </a:r>
            <a:r>
              <a:rPr lang="en-US" altLang="zh-CN" sz="2400" dirty="0" smtClean="0">
                <a:solidFill>
                  <a:prstClr val="black"/>
                </a:solidFill>
                <a:latin typeface="Calibri"/>
                <a:ea typeface="宋体"/>
                <a:cs typeface="+mn-cs"/>
              </a:rPr>
              <a:t>(</a:t>
            </a:r>
            <a:r>
              <a:rPr lang="en-US" altLang="zh-CN" sz="2400" i="1" dirty="0" err="1" smtClean="0">
                <a:solidFill>
                  <a:prstClr val="black"/>
                </a:solidFill>
                <a:latin typeface="Calibri"/>
                <a:ea typeface="宋体"/>
                <a:cs typeface="+mn-cs"/>
              </a:rPr>
              <a:t>s</a:t>
            </a:r>
            <a:r>
              <a:rPr lang="en-US" altLang="zh-CN" sz="2400" baseline="-25000" dirty="0" err="1" smtClean="0">
                <a:solidFill>
                  <a:prstClr val="black"/>
                </a:solidFill>
                <a:latin typeface="Calibri"/>
                <a:ea typeface="宋体"/>
                <a:cs typeface="+mn-cs"/>
              </a:rPr>
              <a:t>i</a:t>
            </a:r>
            <a:r>
              <a:rPr lang="en-US" altLang="zh-CN" sz="2400" dirty="0" smtClean="0">
                <a:solidFill>
                  <a:prstClr val="black"/>
                </a:solidFill>
                <a:latin typeface="Calibri"/>
                <a:ea typeface="宋体"/>
                <a:cs typeface="+mn-cs"/>
              </a:rPr>
              <a:t>) = { </a:t>
            </a:r>
            <a:r>
              <a:rPr lang="en-US" altLang="zh-CN" sz="2400" i="1" dirty="0" err="1" smtClean="0">
                <a:solidFill>
                  <a:prstClr val="black"/>
                </a:solidFill>
                <a:latin typeface="Calibri"/>
                <a:ea typeface="宋体"/>
                <a:cs typeface="+mn-cs"/>
              </a:rPr>
              <a:t>r</a:t>
            </a:r>
            <a:r>
              <a:rPr lang="en-US" altLang="zh-CN" sz="2400" baseline="-25000" dirty="0" err="1" smtClean="0">
                <a:solidFill>
                  <a:prstClr val="black"/>
                </a:solidFill>
                <a:latin typeface="Calibri"/>
                <a:ea typeface="宋体"/>
                <a:cs typeface="+mn-cs"/>
              </a:rPr>
              <a:t>i</a:t>
            </a:r>
            <a:r>
              <a:rPr lang="en-US" altLang="zh-CN" sz="2400" dirty="0" smtClean="0">
                <a:solidFill>
                  <a:prstClr val="black"/>
                </a:solidFill>
                <a:latin typeface="Calibri"/>
                <a:ea typeface="宋体"/>
                <a:cs typeface="+mn-cs"/>
              </a:rPr>
              <a:t>(</a:t>
            </a:r>
            <a:r>
              <a:rPr lang="en-US" altLang="zh-CN" sz="2400" i="1" dirty="0" smtClean="0">
                <a:solidFill>
                  <a:prstClr val="black"/>
                </a:solidFill>
                <a:latin typeface="Calibri"/>
                <a:ea typeface="宋体"/>
                <a:cs typeface="+mn-cs"/>
              </a:rPr>
              <a:t>n</a:t>
            </a:r>
            <a:r>
              <a:rPr lang="en-US" altLang="zh-CN" sz="2400" dirty="0" smtClean="0">
                <a:solidFill>
                  <a:prstClr val="black"/>
                </a:solidFill>
                <a:latin typeface="Calibri"/>
                <a:ea typeface="宋体"/>
                <a:cs typeface="+mn-cs"/>
              </a:rPr>
              <a:t>) = PRNG(</a:t>
            </a:r>
            <a:r>
              <a:rPr lang="en-US" altLang="zh-CN" sz="2400" i="1" dirty="0" smtClean="0">
                <a:solidFill>
                  <a:prstClr val="black"/>
                </a:solidFill>
                <a:latin typeface="Calibri"/>
                <a:ea typeface="宋体"/>
                <a:cs typeface="+mn-cs"/>
              </a:rPr>
              <a:t>n</a:t>
            </a:r>
            <a:r>
              <a:rPr lang="en-US" altLang="zh-CN" sz="2400" dirty="0" smtClean="0">
                <a:solidFill>
                  <a:prstClr val="black"/>
                </a:solidFill>
                <a:latin typeface="Calibri"/>
                <a:ea typeface="宋体"/>
                <a:cs typeface="+mn-cs"/>
              </a:rPr>
              <a:t>, </a:t>
            </a:r>
            <a:r>
              <a:rPr lang="en-US" altLang="zh-CN" sz="2400" i="1" dirty="0" err="1" smtClean="0">
                <a:solidFill>
                  <a:prstClr val="black"/>
                </a:solidFill>
                <a:latin typeface="Calibri"/>
                <a:ea typeface="宋体"/>
                <a:cs typeface="+mn-cs"/>
              </a:rPr>
              <a:t>s</a:t>
            </a:r>
            <a:r>
              <a:rPr lang="en-US" altLang="zh-CN" sz="2400" baseline="-25000" dirty="0" err="1" smtClean="0">
                <a:solidFill>
                  <a:prstClr val="black"/>
                </a:solidFill>
                <a:latin typeface="Calibri"/>
                <a:ea typeface="宋体"/>
                <a:cs typeface="+mn-cs"/>
              </a:rPr>
              <a:t>i</a:t>
            </a:r>
            <a:r>
              <a:rPr lang="en-US" altLang="zh-CN" sz="2400" dirty="0" smtClean="0">
                <a:solidFill>
                  <a:prstClr val="black"/>
                </a:solidFill>
                <a:latin typeface="Calibri"/>
                <a:ea typeface="宋体"/>
                <a:cs typeface="+mn-cs"/>
              </a:rPr>
              <a:t>), </a:t>
            </a:r>
            <a:r>
              <a:rPr lang="en-US" altLang="zh-CN" sz="2400" i="1" dirty="0" smtClean="0">
                <a:solidFill>
                  <a:prstClr val="black"/>
                </a:solidFill>
                <a:latin typeface="Calibri"/>
                <a:ea typeface="宋体"/>
                <a:cs typeface="+mn-cs"/>
              </a:rPr>
              <a:t>n</a:t>
            </a:r>
            <a:r>
              <a:rPr lang="en-US" altLang="zh-CN" sz="2400" dirty="0" smtClean="0">
                <a:solidFill>
                  <a:prstClr val="black"/>
                </a:solidFill>
                <a:latin typeface="Calibri"/>
                <a:ea typeface="宋体"/>
                <a:cs typeface="+mn-cs"/>
              </a:rPr>
              <a:t> = 1,2, . . . }</a:t>
            </a:r>
          </a:p>
          <a:p>
            <a:pPr algn="ctr" defTabSz="457200" fontAlgn="auto">
              <a:spcBef>
                <a:spcPts val="0"/>
              </a:spcBef>
              <a:spcAft>
                <a:spcPts val="600"/>
              </a:spcAft>
            </a:pPr>
            <a:endParaRPr lang="en-US" altLang="zh-CN" sz="2000" baseline="-25000" dirty="0" smtClean="0">
              <a:solidFill>
                <a:prstClr val="black"/>
              </a:solidFill>
              <a:latin typeface="Calibri"/>
              <a:ea typeface="宋体"/>
              <a:cs typeface="+mn-cs"/>
            </a:endParaRPr>
          </a:p>
          <a:p>
            <a:pPr defTabSz="457200" fontAlgn="auto">
              <a:spcBef>
                <a:spcPts val="0"/>
              </a:spcBef>
              <a:spcAft>
                <a:spcPts val="600"/>
              </a:spcAft>
            </a:pPr>
            <a:r>
              <a:rPr lang="en-US" altLang="zh-CN" sz="2000" dirty="0" smtClean="0">
                <a:solidFill>
                  <a:prstClr val="black"/>
                </a:solidFill>
                <a:latin typeface="Calibri"/>
                <a:ea typeface="宋体"/>
                <a:cs typeface="+mn-cs"/>
              </a:rPr>
              <a:t>To </a:t>
            </a:r>
            <a:r>
              <a:rPr lang="en-US" altLang="zh-CN" sz="2000" dirty="0">
                <a:solidFill>
                  <a:prstClr val="black"/>
                </a:solidFill>
                <a:latin typeface="Calibri"/>
                <a:ea typeface="宋体"/>
                <a:cs typeface="+mn-cs"/>
              </a:rPr>
              <a:t>cast </a:t>
            </a:r>
            <a:r>
              <a:rPr lang="en-US" altLang="zh-CN" sz="2000" i="1" dirty="0" smtClean="0">
                <a:solidFill>
                  <a:prstClr val="black"/>
                </a:solidFill>
                <a:latin typeface="Calibri"/>
                <a:ea typeface="宋体"/>
                <a:cs typeface="+mn-cs"/>
              </a:rPr>
              <a:t>v</a:t>
            </a:r>
            <a:r>
              <a:rPr lang="en-US" altLang="zh-CN" sz="2000" baseline="-25000" dirty="0" smtClean="0">
                <a:solidFill>
                  <a:prstClr val="black"/>
                </a:solidFill>
                <a:latin typeface="Calibri"/>
                <a:ea typeface="宋体"/>
                <a:cs typeface="+mn-cs"/>
              </a:rPr>
              <a:t>i</a:t>
            </a:r>
            <a:r>
              <a:rPr lang="en-US" altLang="zh-CN" sz="2000" dirty="0" smtClean="0">
                <a:solidFill>
                  <a:prstClr val="black"/>
                </a:solidFill>
                <a:latin typeface="Calibri"/>
                <a:ea typeface="宋体"/>
                <a:cs typeface="+mn-cs"/>
              </a:rPr>
              <a:t>,  actor </a:t>
            </a:r>
            <a:r>
              <a:rPr lang="en-US" altLang="zh-CN" sz="2000" i="1" dirty="0" err="1" smtClean="0">
                <a:solidFill>
                  <a:prstClr val="black"/>
                </a:solidFill>
                <a:latin typeface="Calibri"/>
                <a:ea typeface="宋体"/>
                <a:cs typeface="+mn-cs"/>
              </a:rPr>
              <a:t>u</a:t>
            </a:r>
            <a:r>
              <a:rPr lang="en-US" altLang="zh-CN" sz="2000" baseline="-25000" dirty="0" err="1" smtClean="0">
                <a:solidFill>
                  <a:prstClr val="black"/>
                </a:solidFill>
                <a:latin typeface="Calibri"/>
                <a:ea typeface="宋体"/>
                <a:cs typeface="+mn-cs"/>
              </a:rPr>
              <a:t>i</a:t>
            </a:r>
            <a:r>
              <a:rPr lang="en-US" altLang="zh-CN" sz="2000" baseline="-25000" dirty="0" smtClean="0">
                <a:solidFill>
                  <a:prstClr val="black"/>
                </a:solidFill>
                <a:latin typeface="Calibri"/>
                <a:ea typeface="宋体"/>
                <a:cs typeface="+mn-cs"/>
              </a:rPr>
              <a:t> </a:t>
            </a:r>
            <a:r>
              <a:rPr lang="en-US" altLang="zh-CN" sz="2000" dirty="0" smtClean="0">
                <a:solidFill>
                  <a:prstClr val="black"/>
                </a:solidFill>
                <a:latin typeface="Calibri"/>
                <a:ea typeface="宋体"/>
                <a:cs typeface="+mn-cs"/>
              </a:rPr>
              <a:t>casts </a:t>
            </a:r>
            <a:r>
              <a:rPr lang="en-US" altLang="zh-CN" sz="2000" i="1" dirty="0" smtClean="0">
                <a:solidFill>
                  <a:prstClr val="black"/>
                </a:solidFill>
                <a:latin typeface="Calibri"/>
                <a:ea typeface="宋体"/>
                <a:cs typeface="+mn-cs"/>
              </a:rPr>
              <a:t> l </a:t>
            </a:r>
            <a:r>
              <a:rPr lang="en-US" altLang="zh-CN" sz="2000" dirty="0" smtClean="0">
                <a:solidFill>
                  <a:srgbClr val="0000FF"/>
                </a:solidFill>
                <a:latin typeface="Calibri"/>
                <a:ea typeface="宋体"/>
                <a:cs typeface="+mn-cs"/>
              </a:rPr>
              <a:t>symbol votes</a:t>
            </a:r>
            <a:r>
              <a:rPr lang="en-US" altLang="zh-CN" sz="2000" dirty="0" smtClean="0">
                <a:solidFill>
                  <a:prstClr val="black"/>
                </a:solidFill>
                <a:latin typeface="Calibri"/>
                <a:ea typeface="宋体"/>
                <a:cs typeface="+mn-cs"/>
              </a:rPr>
              <a:t> in either </a:t>
            </a:r>
            <a:r>
              <a:rPr lang="en-US" altLang="zh-CN" sz="2000" i="1" dirty="0" err="1">
                <a:solidFill>
                  <a:prstClr val="black"/>
                </a:solidFill>
                <a:latin typeface="Calibri"/>
                <a:ea typeface="宋体"/>
              </a:rPr>
              <a:t>f</a:t>
            </a:r>
            <a:r>
              <a:rPr lang="en-US" altLang="zh-CN" sz="2000" baseline="-25000" dirty="0" err="1">
                <a:solidFill>
                  <a:prstClr val="black"/>
                </a:solidFill>
                <a:latin typeface="Calibri"/>
                <a:ea typeface="宋体"/>
              </a:rPr>
              <a:t>j</a:t>
            </a:r>
            <a:r>
              <a:rPr lang="en-US" altLang="zh-CN" sz="2000" dirty="0" smtClean="0">
                <a:solidFill>
                  <a:prstClr val="black"/>
                </a:solidFill>
                <a:latin typeface="Calibri"/>
                <a:ea typeface="宋体"/>
                <a:cs typeface="+mn-cs"/>
              </a:rPr>
              <a:t> or </a:t>
            </a:r>
            <a:r>
              <a:rPr lang="en-US" altLang="zh-CN" sz="2000" i="1" dirty="0" smtClean="0">
                <a:solidFill>
                  <a:prstClr val="black"/>
                </a:solidFill>
                <a:latin typeface="Calibri"/>
                <a:ea typeface="宋体"/>
              </a:rPr>
              <a:t>f</a:t>
            </a:r>
            <a:r>
              <a:rPr lang="en-US" altLang="zh-CN" sz="2000" baseline="-25000" dirty="0" smtClean="0">
                <a:solidFill>
                  <a:prstClr val="black"/>
                </a:solidFill>
                <a:latin typeface="Calibri"/>
                <a:ea typeface="宋体"/>
              </a:rPr>
              <a:t>j+1 </a:t>
            </a:r>
            <a:r>
              <a:rPr lang="en-US" altLang="zh-CN" sz="2000" baseline="30000" dirty="0" smtClean="0">
                <a:solidFill>
                  <a:prstClr val="black"/>
                </a:solidFill>
                <a:latin typeface="Calibri"/>
                <a:ea typeface="宋体"/>
                <a:cs typeface="+mn-cs"/>
              </a:rPr>
              <a:t> </a:t>
            </a:r>
            <a:r>
              <a:rPr lang="en-US" altLang="zh-CN" sz="2000" dirty="0" smtClean="0">
                <a:solidFill>
                  <a:prstClr val="black"/>
                </a:solidFill>
                <a:latin typeface="Calibri"/>
                <a:ea typeface="宋体"/>
                <a:cs typeface="+mn-cs"/>
              </a:rPr>
              <a:t>by transmitting </a:t>
            </a:r>
            <a:r>
              <a:rPr lang="en-US" altLang="zh-CN" sz="2000" i="1" dirty="0" smtClean="0">
                <a:solidFill>
                  <a:prstClr val="black"/>
                </a:solidFill>
                <a:latin typeface="Calibri"/>
                <a:ea typeface="宋体"/>
                <a:cs typeface="+mn-cs"/>
              </a:rPr>
              <a:t>l</a:t>
            </a:r>
            <a:r>
              <a:rPr lang="en-US" altLang="zh-CN" sz="2000" dirty="0" smtClean="0">
                <a:solidFill>
                  <a:prstClr val="black"/>
                </a:solidFill>
                <a:latin typeface="Calibri"/>
                <a:ea typeface="宋体"/>
                <a:cs typeface="+mn-cs"/>
              </a:rPr>
              <a:t> OFDM symbols</a:t>
            </a:r>
          </a:p>
          <a:p>
            <a:pPr defTabSz="457200" fontAlgn="auto">
              <a:spcBef>
                <a:spcPts val="0"/>
              </a:spcBef>
              <a:spcAft>
                <a:spcPts val="600"/>
              </a:spcAft>
            </a:pPr>
            <a:r>
              <a:rPr lang="en-US" altLang="zh-CN" sz="2000" dirty="0" smtClean="0">
                <a:solidFill>
                  <a:prstClr val="black"/>
                </a:solidFill>
                <a:latin typeface="Calibri"/>
                <a:ea typeface="宋体"/>
                <a:cs typeface="+mn-cs"/>
              </a:rPr>
              <a:t>				   </a:t>
            </a:r>
            <a:r>
              <a:rPr lang="en-US" altLang="zh-CN" sz="2400" i="1" dirty="0" smtClean="0">
                <a:solidFill>
                  <a:prstClr val="black"/>
                </a:solidFill>
                <a:latin typeface="Calibri"/>
                <a:ea typeface="宋体"/>
                <a:cs typeface="+mn-cs"/>
              </a:rPr>
              <a:t>a</a:t>
            </a:r>
            <a:r>
              <a:rPr lang="en-US" altLang="zh-CN" sz="2400" baseline="-25000" dirty="0" smtClean="0">
                <a:solidFill>
                  <a:prstClr val="black"/>
                </a:solidFill>
                <a:latin typeface="Calibri"/>
                <a:ea typeface="宋体"/>
                <a:cs typeface="+mn-cs"/>
              </a:rPr>
              <a:t>y</a:t>
            </a:r>
            <a:r>
              <a:rPr lang="en-US" altLang="zh-CN" sz="2400" dirty="0" smtClean="0">
                <a:solidFill>
                  <a:prstClr val="black"/>
                </a:solidFill>
                <a:latin typeface="Calibri"/>
                <a:ea typeface="宋体"/>
                <a:cs typeface="+mn-cs"/>
              </a:rPr>
              <a:t>,    k = </a:t>
            </a:r>
            <a:r>
              <a:rPr lang="en-US" altLang="zh-CN" sz="2400" i="1" dirty="0" smtClean="0">
                <a:solidFill>
                  <a:prstClr val="black"/>
                </a:solidFill>
                <a:latin typeface="Calibri"/>
                <a:ea typeface="宋体"/>
                <a:cs typeface="+mn-cs"/>
              </a:rPr>
              <a:t>j</a:t>
            </a:r>
            <a:r>
              <a:rPr lang="en-US" altLang="zh-CN" sz="2400" dirty="0" smtClean="0">
                <a:solidFill>
                  <a:prstClr val="black"/>
                </a:solidFill>
                <a:latin typeface="Calibri"/>
                <a:ea typeface="宋体"/>
                <a:cs typeface="+mn-cs"/>
              </a:rPr>
              <a:t> + </a:t>
            </a:r>
            <a:r>
              <a:rPr lang="en-US" altLang="zh-CN" sz="2400" i="1" dirty="0" smtClean="0">
                <a:solidFill>
                  <a:prstClr val="black"/>
                </a:solidFill>
                <a:latin typeface="Calibri"/>
                <a:ea typeface="宋体"/>
                <a:cs typeface="+mn-cs"/>
              </a:rPr>
              <a:t>v</a:t>
            </a:r>
            <a:r>
              <a:rPr lang="en-US" altLang="zh-CN" sz="2400" baseline="-25000" dirty="0" smtClean="0">
                <a:solidFill>
                  <a:prstClr val="black"/>
                </a:solidFill>
                <a:latin typeface="Calibri"/>
                <a:ea typeface="宋体"/>
                <a:cs typeface="+mn-cs"/>
              </a:rPr>
              <a:t>i </a:t>
            </a:r>
            <a:r>
              <a:rPr lang="en-US" altLang="zh-CN" sz="2400" dirty="0" smtClean="0">
                <a:solidFill>
                  <a:prstClr val="black"/>
                </a:solidFill>
                <a:latin typeface="Calibri"/>
                <a:ea typeface="宋体"/>
                <a:cs typeface="+mn-cs"/>
              </a:rPr>
              <a:t>XOR </a:t>
            </a:r>
            <a:r>
              <a:rPr lang="en-US" altLang="zh-CN" sz="2400" i="1" dirty="0" err="1" smtClean="0">
                <a:solidFill>
                  <a:prstClr val="black"/>
                </a:solidFill>
                <a:latin typeface="Calibri"/>
                <a:ea typeface="宋体"/>
                <a:cs typeface="+mn-cs"/>
              </a:rPr>
              <a:t>r</a:t>
            </a:r>
            <a:r>
              <a:rPr lang="en-US" altLang="zh-CN" sz="2400" baseline="-25000" dirty="0" err="1" smtClean="0">
                <a:solidFill>
                  <a:prstClr val="black"/>
                </a:solidFill>
                <a:latin typeface="Calibri"/>
                <a:ea typeface="宋体"/>
                <a:cs typeface="+mn-cs"/>
              </a:rPr>
              <a:t>i</a:t>
            </a:r>
            <a:r>
              <a:rPr lang="en-US" altLang="zh-CN" sz="2400" dirty="0" smtClean="0">
                <a:solidFill>
                  <a:prstClr val="black"/>
                </a:solidFill>
                <a:latin typeface="Calibri"/>
                <a:ea typeface="宋体"/>
                <a:cs typeface="+mn-cs"/>
              </a:rPr>
              <a:t>(n)</a:t>
            </a:r>
            <a:endParaRPr lang="en-US" altLang="zh-CN" sz="2400" dirty="0">
              <a:solidFill>
                <a:prstClr val="black"/>
              </a:solidFill>
              <a:latin typeface="Calibri"/>
              <a:ea typeface="宋体"/>
              <a:cs typeface="+mn-cs"/>
            </a:endParaRPr>
          </a:p>
          <a:p>
            <a:pPr defTabSz="457200" fontAlgn="auto">
              <a:spcBef>
                <a:spcPts val="0"/>
              </a:spcBef>
              <a:spcAft>
                <a:spcPts val="600"/>
              </a:spcAft>
            </a:pPr>
            <a:r>
              <a:rPr lang="en-US" altLang="zh-CN" sz="2400" dirty="0" smtClean="0">
                <a:solidFill>
                  <a:prstClr val="black"/>
                </a:solidFill>
                <a:latin typeface="Calibri"/>
                <a:ea typeface="宋体"/>
                <a:cs typeface="+mn-cs"/>
              </a:rPr>
              <a:t>		</a:t>
            </a:r>
            <a:r>
              <a:rPr lang="en-US" altLang="zh-CN" sz="2400" dirty="0" err="1" smtClean="0">
                <a:solidFill>
                  <a:prstClr val="black"/>
                </a:solidFill>
                <a:latin typeface="Calibri"/>
                <a:ea typeface="宋体"/>
                <a:cs typeface="+mn-cs"/>
              </a:rPr>
              <a:t>x</a:t>
            </a:r>
            <a:r>
              <a:rPr lang="en-US" altLang="zh-CN" sz="2400" baseline="-25000" dirty="0" err="1" smtClean="0">
                <a:solidFill>
                  <a:prstClr val="black"/>
                </a:solidFill>
                <a:latin typeface="Calibri"/>
                <a:ea typeface="宋体"/>
                <a:cs typeface="+mn-cs"/>
              </a:rPr>
              <a:t>k</a:t>
            </a:r>
            <a:r>
              <a:rPr lang="en-US" altLang="zh-CN" sz="2400" dirty="0" smtClean="0">
                <a:solidFill>
                  <a:prstClr val="black"/>
                </a:solidFill>
                <a:latin typeface="Calibri"/>
                <a:ea typeface="宋体"/>
                <a:cs typeface="+mn-cs"/>
              </a:rPr>
              <a:t>(</a:t>
            </a:r>
            <a:r>
              <a:rPr lang="en-US" altLang="zh-CN" sz="2400" i="1" dirty="0" smtClean="0">
                <a:solidFill>
                  <a:prstClr val="black"/>
                </a:solidFill>
                <a:latin typeface="Calibri"/>
                <a:ea typeface="宋体"/>
                <a:cs typeface="+mn-cs"/>
              </a:rPr>
              <a:t>n</a:t>
            </a:r>
            <a:r>
              <a:rPr lang="en-US" altLang="zh-CN" sz="2400" dirty="0" smtClean="0">
                <a:solidFill>
                  <a:prstClr val="black"/>
                </a:solidFill>
                <a:latin typeface="Calibri"/>
                <a:ea typeface="宋体"/>
                <a:cs typeface="+mn-cs"/>
              </a:rPr>
              <a:t>) = </a:t>
            </a:r>
          </a:p>
          <a:p>
            <a:pPr defTabSz="457200" fontAlgn="auto">
              <a:spcBef>
                <a:spcPts val="0"/>
              </a:spcBef>
              <a:spcAft>
                <a:spcPts val="600"/>
              </a:spcAft>
            </a:pPr>
            <a:r>
              <a:rPr lang="en-US" altLang="zh-CN" sz="2400" dirty="0">
                <a:solidFill>
                  <a:prstClr val="black"/>
                </a:solidFill>
                <a:latin typeface="Calibri"/>
                <a:ea typeface="宋体"/>
                <a:cs typeface="+mn-cs"/>
              </a:rPr>
              <a:t> </a:t>
            </a:r>
            <a:r>
              <a:rPr lang="en-US" altLang="zh-CN" sz="2400" dirty="0" smtClean="0">
                <a:solidFill>
                  <a:prstClr val="black"/>
                </a:solidFill>
                <a:latin typeface="Calibri"/>
                <a:ea typeface="宋体"/>
                <a:cs typeface="+mn-cs"/>
              </a:rPr>
              <a:t>                             0, otherwise</a:t>
            </a:r>
            <a:endParaRPr lang="en-US" altLang="zh-CN" sz="2000" dirty="0" smtClean="0">
              <a:solidFill>
                <a:prstClr val="black"/>
              </a:solidFill>
              <a:latin typeface="Calibri"/>
              <a:ea typeface="宋体"/>
              <a:cs typeface="+mn-cs"/>
            </a:endParaRPr>
          </a:p>
          <a:p>
            <a:pPr defTabSz="457200" fontAlgn="auto">
              <a:spcBef>
                <a:spcPts val="0"/>
              </a:spcBef>
              <a:spcAft>
                <a:spcPts val="600"/>
              </a:spcAft>
            </a:pPr>
            <a:r>
              <a:rPr lang="en-US" altLang="zh-CN" sz="2000" dirty="0" smtClean="0">
                <a:solidFill>
                  <a:prstClr val="black"/>
                </a:solidFill>
                <a:latin typeface="Calibri"/>
                <a:ea typeface="宋体"/>
                <a:cs typeface="+mn-cs"/>
              </a:rPr>
              <a:t>E.g., </a:t>
            </a:r>
            <a:r>
              <a:rPr lang="en-US" altLang="zh-CN" sz="2000" i="1" dirty="0" err="1" smtClean="0">
                <a:solidFill>
                  <a:prstClr val="black"/>
                </a:solidFill>
                <a:latin typeface="Calibri"/>
                <a:ea typeface="宋体"/>
                <a:cs typeface="+mn-cs"/>
              </a:rPr>
              <a:t>R</a:t>
            </a:r>
            <a:r>
              <a:rPr lang="en-US" altLang="zh-CN" sz="2000" baseline="-25000" dirty="0" err="1" smtClean="0">
                <a:solidFill>
                  <a:prstClr val="black"/>
                </a:solidFill>
                <a:latin typeface="Calibri"/>
                <a:ea typeface="宋体"/>
                <a:cs typeface="+mn-cs"/>
              </a:rPr>
              <a:t>i</a:t>
            </a:r>
            <a:r>
              <a:rPr lang="en-US" altLang="zh-CN" sz="2000" dirty="0" smtClean="0">
                <a:solidFill>
                  <a:prstClr val="black"/>
                </a:solidFill>
                <a:latin typeface="Calibri"/>
                <a:ea typeface="宋体"/>
                <a:cs typeface="+mn-cs"/>
              </a:rPr>
              <a:t>(</a:t>
            </a:r>
            <a:r>
              <a:rPr lang="en-US" altLang="zh-CN" sz="2000" i="1" dirty="0" err="1" smtClean="0">
                <a:solidFill>
                  <a:prstClr val="black"/>
                </a:solidFill>
                <a:latin typeface="Calibri"/>
                <a:ea typeface="宋体"/>
                <a:cs typeface="+mn-cs"/>
              </a:rPr>
              <a:t>s</a:t>
            </a:r>
            <a:r>
              <a:rPr lang="en-US" altLang="zh-CN" sz="2000" baseline="-25000" dirty="0" err="1" smtClean="0">
                <a:solidFill>
                  <a:prstClr val="black"/>
                </a:solidFill>
                <a:latin typeface="Calibri"/>
                <a:ea typeface="宋体"/>
                <a:cs typeface="+mn-cs"/>
              </a:rPr>
              <a:t>i</a:t>
            </a:r>
            <a:r>
              <a:rPr lang="en-US" altLang="zh-CN" sz="2000" dirty="0" smtClean="0">
                <a:solidFill>
                  <a:prstClr val="black"/>
                </a:solidFill>
                <a:latin typeface="Calibri"/>
                <a:ea typeface="宋体"/>
                <a:cs typeface="+mn-cs"/>
              </a:rPr>
              <a:t>) = { 1, 0, 0, 1 }, </a:t>
            </a:r>
          </a:p>
        </p:txBody>
      </p:sp>
      <p:sp>
        <p:nvSpPr>
          <p:cNvPr id="6146" name="Title 1"/>
          <p:cNvSpPr>
            <a:spLocks noGrp="1"/>
          </p:cNvSpPr>
          <p:nvPr>
            <p:ph type="title"/>
          </p:nvPr>
        </p:nvSpPr>
        <p:spPr/>
        <p:txBody>
          <a:bodyPr>
            <a:noAutofit/>
          </a:bodyPr>
          <a:lstStyle/>
          <a:p>
            <a:pPr algn="ctr" eaLnBrk="1" hangingPunct="1"/>
            <a:r>
              <a:rPr lang="en-US" altLang="zh-CN" sz="3200" dirty="0" smtClean="0">
                <a:latin typeface="Calibri" charset="0"/>
                <a:ea typeface="宋体" charset="0"/>
                <a:cs typeface="宋体" charset="0"/>
              </a:rPr>
              <a:t>Vote Casting Phase</a:t>
            </a:r>
            <a:endParaRPr lang="en-US" altLang="zh-CN" sz="3200" dirty="0">
              <a:latin typeface="Calibri" charset="0"/>
              <a:ea typeface="宋体" charset="0"/>
              <a:cs typeface="宋体" charset="0"/>
            </a:endParaRPr>
          </a:p>
        </p:txBody>
      </p:sp>
      <p:sp>
        <p:nvSpPr>
          <p:cNvPr id="58" name="Date Placeholder 57"/>
          <p:cNvSpPr>
            <a:spLocks noGrp="1"/>
          </p:cNvSpPr>
          <p:nvPr>
            <p:ph type="dt" sz="half" idx="10"/>
          </p:nvPr>
        </p:nvSpPr>
        <p:spPr/>
        <p:txBody>
          <a:bodyPr/>
          <a:lstStyle/>
          <a:p>
            <a:fld id="{1914B93E-6F8A-4242-B0B6-90BBBD2E1DB9}" type="datetime1">
              <a:rPr lang="en-US" altLang="zh-CN" smtClean="0">
                <a:solidFill>
                  <a:prstClr val="black">
                    <a:tint val="75000"/>
                  </a:prstClr>
                </a:solidFill>
                <a:latin typeface="Calibri"/>
                <a:ea typeface="宋体"/>
              </a:rPr>
              <a:t>9/29/15</a:t>
            </a:fld>
            <a:endParaRPr lang="en-US" altLang="zh-CN" dirty="0">
              <a:solidFill>
                <a:prstClr val="black">
                  <a:tint val="75000"/>
                </a:prstClr>
              </a:solidFill>
              <a:latin typeface="Calibri"/>
              <a:ea typeface="宋体"/>
            </a:endParaRPr>
          </a:p>
        </p:txBody>
      </p:sp>
      <p:cxnSp>
        <p:nvCxnSpPr>
          <p:cNvPr id="23" name="Straight Arrow Connector 22"/>
          <p:cNvCxnSpPr/>
          <p:nvPr/>
        </p:nvCxnSpPr>
        <p:spPr>
          <a:xfrm>
            <a:off x="2366665" y="6159929"/>
            <a:ext cx="4114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flipV="1">
            <a:off x="2372601" y="4876800"/>
            <a:ext cx="0" cy="12801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7" name="TextBox 46"/>
          <p:cNvSpPr txBox="1"/>
          <p:nvPr/>
        </p:nvSpPr>
        <p:spPr>
          <a:xfrm>
            <a:off x="6116793" y="6153991"/>
            <a:ext cx="729343" cy="400110"/>
          </a:xfrm>
          <a:prstGeom prst="rect">
            <a:avLst/>
          </a:prstGeom>
          <a:noFill/>
        </p:spPr>
        <p:txBody>
          <a:bodyPr wrap="square" rtlCol="0">
            <a:spAutoFit/>
          </a:bodyPr>
          <a:lstStyle/>
          <a:p>
            <a:pPr defTabSz="457200" fontAlgn="auto">
              <a:spcBef>
                <a:spcPts val="0"/>
              </a:spcBef>
              <a:spcAft>
                <a:spcPts val="0"/>
              </a:spcAft>
            </a:pPr>
            <a:r>
              <a:rPr lang="en-US" sz="2000" dirty="0" smtClean="0">
                <a:solidFill>
                  <a:prstClr val="black"/>
                </a:solidFill>
                <a:latin typeface="Calibri"/>
                <a:ea typeface="+mn-ea"/>
                <a:cs typeface="+mn-cs"/>
              </a:rPr>
              <a:t>time</a:t>
            </a:r>
            <a:endParaRPr lang="en-US" sz="2000" dirty="0">
              <a:solidFill>
                <a:prstClr val="black"/>
              </a:solidFill>
              <a:latin typeface="Calibri"/>
              <a:ea typeface="+mn-ea"/>
              <a:cs typeface="+mn-cs"/>
            </a:endParaRPr>
          </a:p>
        </p:txBody>
      </p:sp>
      <p:graphicFrame>
        <p:nvGraphicFramePr>
          <p:cNvPr id="44" name="Table 43"/>
          <p:cNvGraphicFramePr>
            <a:graphicFrameLocks noGrp="1"/>
          </p:cNvGraphicFramePr>
          <p:nvPr>
            <p:extLst>
              <p:ext uri="{D42A27DB-BD31-4B8C-83A1-F6EECF244321}">
                <p14:modId xmlns:p14="http://schemas.microsoft.com/office/powerpoint/2010/main" val="3771681087"/>
              </p:ext>
            </p:extLst>
          </p:nvPr>
        </p:nvGraphicFramePr>
        <p:xfrm>
          <a:off x="2394374" y="5248497"/>
          <a:ext cx="914400" cy="914400"/>
        </p:xfrm>
        <a:graphic>
          <a:graphicData uri="http://schemas.openxmlformats.org/drawingml/2006/table">
            <a:tbl>
              <a:tblPr/>
              <a:tblGrid>
                <a:gridCol w="914400"/>
              </a:tblGrid>
              <a:tr h="457200">
                <a:tc>
                  <a:txBody>
                    <a:bodyPr/>
                    <a:lstStyle/>
                    <a:p>
                      <a:pPr algn="ctr" fontAlgn="ctr"/>
                      <a:r>
                        <a:rPr lang="en-US" sz="2700" b="0" i="0" u="none" strike="noStrike" dirty="0">
                          <a:solidFill>
                            <a:srgbClr val="000000"/>
                          </a:solidFill>
                          <a:effectLst/>
                          <a:latin typeface="Cambria"/>
                        </a:rPr>
                        <a:t> </a:t>
                      </a: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chemeClr val="bg1"/>
                        </a:solidFill>
                        <a:effectLst/>
                        <a:latin typeface="+mj-lt"/>
                      </a:endParaRPr>
                    </a:p>
                  </a:txBody>
                  <a:tcPr marL="12700" marR="12700" marT="1270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452776060"/>
              </p:ext>
            </p:extLst>
          </p:nvPr>
        </p:nvGraphicFramePr>
        <p:xfrm>
          <a:off x="3308774" y="5248497"/>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chemeClr val="bg1"/>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5" name="Table 74"/>
          <p:cNvGraphicFramePr>
            <a:graphicFrameLocks noGrp="1"/>
          </p:cNvGraphicFramePr>
          <p:nvPr>
            <p:extLst>
              <p:ext uri="{D42A27DB-BD31-4B8C-83A1-F6EECF244321}">
                <p14:modId xmlns:p14="http://schemas.microsoft.com/office/powerpoint/2010/main" val="2988042536"/>
              </p:ext>
            </p:extLst>
          </p:nvPr>
        </p:nvGraphicFramePr>
        <p:xfrm>
          <a:off x="4223174" y="5257403"/>
          <a:ext cx="914400" cy="914400"/>
        </p:xfrm>
        <a:graphic>
          <a:graphicData uri="http://schemas.openxmlformats.org/drawingml/2006/table">
            <a:tbl>
              <a:tblPr/>
              <a:tblGrid>
                <a:gridCol w="914400"/>
              </a:tblGrid>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2222327198"/>
              </p:ext>
            </p:extLst>
          </p:nvPr>
        </p:nvGraphicFramePr>
        <p:xfrm>
          <a:off x="5137574" y="5257403"/>
          <a:ext cx="914400" cy="914400"/>
        </p:xfrm>
        <a:graphic>
          <a:graphicData uri="http://schemas.openxmlformats.org/drawingml/2006/table">
            <a:tbl>
              <a:tblPr/>
              <a:tblGrid>
                <a:gridCol w="914400"/>
              </a:tblGrid>
              <a:tr h="457200">
                <a:tc>
                  <a:txBody>
                    <a:bodyPr/>
                    <a:lstStyle/>
                    <a:p>
                      <a:pPr algn="ctr" fontAlgn="ctr"/>
                      <a:r>
                        <a:rPr lang="en-US" sz="2000" b="0" i="0" u="none" strike="noStrike" dirty="0">
                          <a:solidFill>
                            <a:srgbClr val="000000"/>
                          </a:solidFill>
                          <a:effectLst/>
                          <a:latin typeface="Cambria"/>
                        </a:rPr>
                        <a:t> </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7200">
                <a:tc>
                  <a:txBody>
                    <a:bodyPr/>
                    <a:lstStyle/>
                    <a:p>
                      <a:pPr algn="ctr" fontAlgn="ctr"/>
                      <a:endParaRPr lang="en-US" sz="2000" b="1" i="0" u="none" strike="noStrike" dirty="0">
                        <a:solidFill>
                          <a:srgbClr val="3F3F76"/>
                        </a:solidFill>
                        <a:effectLst/>
                        <a:latin typeface="Cambria"/>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538DD5"/>
                    </a:solidFill>
                  </a:tcPr>
                </a:tc>
              </a:tr>
            </a:tbl>
          </a:graphicData>
        </a:graphic>
      </p:graphicFrame>
      <mc:AlternateContent xmlns:mc="http://schemas.openxmlformats.org/markup-compatibility/2006" xmlns:a14="http://schemas.microsoft.com/office/drawing/2010/main">
        <mc:Choice Requires="a14">
          <p:sp>
            <p:nvSpPr>
              <p:cNvPr id="81" name="TextBox 80"/>
              <p:cNvSpPr txBox="1"/>
              <p:nvPr/>
            </p:nvSpPr>
            <p:spPr>
              <a:xfrm>
                <a:off x="2747665" y="6189364"/>
                <a:ext cx="222547" cy="400110"/>
              </a:xfrm>
              <a:prstGeom prst="rect">
                <a:avLst/>
              </a:prstGeom>
              <a:noFill/>
            </p:spPr>
            <p:txBody>
              <a:bodyPr wrap="square" rtlCol="0">
                <a:spAutoFit/>
              </a:bodyPr>
              <a:lstStyle/>
              <a:p>
                <a:pPr defTabSz="457200" fontAlgn="auto">
                  <a:spcBef>
                    <a:spcPts val="0"/>
                  </a:spcBef>
                  <a:spcAft>
                    <a:spcPts val="0"/>
                  </a:spcAft>
                </a:pPr>
                <a:endParaRPr lang="en-US" sz="2000" dirty="0">
                  <a:solidFill>
                    <a:prstClr val="black"/>
                  </a:solidFill>
                  <a:latin typeface="Calibri"/>
                  <a:ea typeface="+mn-ea"/>
                  <a:cs typeface="+mn-cs"/>
                </a:endParaRPr>
              </a:p>
            </p:txBody>
          </p:sp>
        </mc:Choice>
        <mc:Fallback xmlns="">
          <p:sp>
            <p:nvSpPr>
              <p:cNvPr id="81" name="TextBox 80"/>
              <p:cNvSpPr txBox="1">
                <a:spLocks noRot="1" noChangeAspect="1" noMove="1" noResize="1" noEditPoints="1" noAdjustHandles="1" noChangeArrowheads="1" noChangeShapeType="1" noTextEdit="1"/>
              </p:cNvSpPr>
              <p:nvPr/>
            </p:nvSpPr>
            <p:spPr>
              <a:xfrm>
                <a:off x="2747665" y="6189364"/>
                <a:ext cx="222547" cy="400110"/>
              </a:xfrm>
              <a:prstGeom prst="rect">
                <a:avLst/>
              </a:prstGeom>
              <a:blipFill rotWithShape="1">
                <a:blip r:embed="rId5"/>
                <a:stretch>
                  <a:fillRect r="-44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3592239" y="6189363"/>
                <a:ext cx="222547" cy="400110"/>
              </a:xfrm>
              <a:prstGeom prst="rect">
                <a:avLst/>
              </a:prstGeom>
              <a:noFill/>
            </p:spPr>
            <p:txBody>
              <a:bodyPr wrap="square" rtlCol="0">
                <a:spAutoFit/>
              </a:bodyPr>
              <a:lstStyle/>
              <a:p>
                <a:pPr defTabSz="457200" fontAlgn="auto">
                  <a:spcBef>
                    <a:spcPts val="0"/>
                  </a:spcBef>
                  <a:spcAft>
                    <a:spcPts val="0"/>
                  </a:spcAft>
                </a:pPr>
                <a:endParaRPr lang="en-US" sz="2000" dirty="0">
                  <a:solidFill>
                    <a:prstClr val="black"/>
                  </a:solidFill>
                  <a:latin typeface="Calibri"/>
                  <a:ea typeface="+mn-ea"/>
                  <a:cs typeface="+mn-cs"/>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3592239" y="6189363"/>
                <a:ext cx="222547" cy="400110"/>
              </a:xfrm>
              <a:prstGeom prst="rect">
                <a:avLst/>
              </a:prstGeom>
              <a:blipFill rotWithShape="1">
                <a:blip r:embed="rId6"/>
                <a:stretch>
                  <a:fillRect r="-432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4545233" y="6172664"/>
                <a:ext cx="222547" cy="400110"/>
              </a:xfrm>
              <a:prstGeom prst="rect">
                <a:avLst/>
              </a:prstGeom>
              <a:noFill/>
            </p:spPr>
            <p:txBody>
              <a:bodyPr wrap="square" rtlCol="0">
                <a:spAutoFit/>
              </a:bodyPr>
              <a:lstStyle/>
              <a:p>
                <a:pPr defTabSz="457200" fontAlgn="auto">
                  <a:spcBef>
                    <a:spcPts val="0"/>
                  </a:spcBef>
                  <a:spcAft>
                    <a:spcPts val="0"/>
                  </a:spcAft>
                </a:pPr>
                <a:endParaRPr lang="en-US" sz="2000" dirty="0">
                  <a:solidFill>
                    <a:prstClr val="black"/>
                  </a:solidFill>
                  <a:latin typeface="Calibri"/>
                  <a:ea typeface="+mn-ea"/>
                  <a:cs typeface="+mn-cs"/>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4545233" y="6172664"/>
                <a:ext cx="222547" cy="400110"/>
              </a:xfrm>
              <a:prstGeom prst="rect">
                <a:avLst/>
              </a:prstGeom>
              <a:blipFill rotWithShape="1">
                <a:blip r:embed="rId7"/>
                <a:stretch>
                  <a:fillRect r="-44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Box 83"/>
              <p:cNvSpPr txBox="1"/>
              <p:nvPr/>
            </p:nvSpPr>
            <p:spPr>
              <a:xfrm>
                <a:off x="5510772" y="6164273"/>
                <a:ext cx="222547" cy="400110"/>
              </a:xfrm>
              <a:prstGeom prst="rect">
                <a:avLst/>
              </a:prstGeom>
              <a:noFill/>
            </p:spPr>
            <p:txBody>
              <a:bodyPr wrap="square" rtlCol="0">
                <a:spAutoFit/>
              </a:bodyPr>
              <a:lstStyle/>
              <a:p>
                <a:pPr defTabSz="457200" fontAlgn="auto">
                  <a:spcBef>
                    <a:spcPts val="0"/>
                  </a:spcBef>
                  <a:spcAft>
                    <a:spcPts val="0"/>
                  </a:spcAft>
                </a:pPr>
                <a:endParaRPr lang="en-US" sz="2000" dirty="0">
                  <a:solidFill>
                    <a:prstClr val="black"/>
                  </a:solidFill>
                  <a:latin typeface="Calibri"/>
                  <a:ea typeface="+mn-ea"/>
                  <a:cs typeface="+mn-cs"/>
                </a:endParaRPr>
              </a:p>
            </p:txBody>
          </p:sp>
        </mc:Choice>
        <mc:Fallback xmlns="">
          <p:sp>
            <p:nvSpPr>
              <p:cNvPr id="84" name="TextBox 83"/>
              <p:cNvSpPr txBox="1">
                <a:spLocks noRot="1" noChangeAspect="1" noMove="1" noResize="1" noEditPoints="1" noAdjustHandles="1" noChangeArrowheads="1" noChangeShapeType="1" noTextEdit="1"/>
              </p:cNvSpPr>
              <p:nvPr/>
            </p:nvSpPr>
            <p:spPr>
              <a:xfrm>
                <a:off x="5510772" y="6164273"/>
                <a:ext cx="222547" cy="400110"/>
              </a:xfrm>
              <a:prstGeom prst="rect">
                <a:avLst/>
              </a:prstGeom>
              <a:blipFill rotWithShape="1">
                <a:blip r:embed="rId8"/>
                <a:stretch>
                  <a:fillRect r="-40541"/>
                </a:stretch>
              </a:blipFill>
            </p:spPr>
            <p:txBody>
              <a:bodyPr/>
              <a:lstStyle/>
              <a:p>
                <a:r>
                  <a:rPr lang="en-US">
                    <a:noFill/>
                  </a:rPr>
                  <a:t> </a:t>
                </a:r>
              </a:p>
            </p:txBody>
          </p:sp>
        </mc:Fallback>
      </mc:AlternateContent>
      <p:sp>
        <p:nvSpPr>
          <p:cNvPr id="13" name="Rectangle 12"/>
          <p:cNvSpPr/>
          <p:nvPr/>
        </p:nvSpPr>
        <p:spPr>
          <a:xfrm>
            <a:off x="2809579" y="2785116"/>
            <a:ext cx="1862754" cy="400110"/>
          </a:xfrm>
          <a:prstGeom prst="rect">
            <a:avLst/>
          </a:prstGeom>
        </p:spPr>
        <p:txBody>
          <a:bodyPr wrap="none">
            <a:spAutoFit/>
          </a:bodyPr>
          <a:lstStyle/>
          <a:p>
            <a:pPr defTabSz="457200" fontAlgn="auto">
              <a:spcBef>
                <a:spcPts val="0"/>
              </a:spcBef>
              <a:spcAft>
                <a:spcPts val="0"/>
              </a:spcAft>
            </a:pPr>
            <a:r>
              <a:rPr lang="en-US" altLang="zh-CN" sz="2000" dirty="0">
                <a:solidFill>
                  <a:prstClr val="black"/>
                </a:solidFill>
                <a:latin typeface="Calibri"/>
                <a:ea typeface="宋体"/>
                <a:cs typeface="+mn-cs"/>
              </a:rPr>
              <a:t> </a:t>
            </a:r>
            <a:r>
              <a:rPr lang="en-US" altLang="zh-CN" sz="2000" dirty="0" smtClean="0">
                <a:solidFill>
                  <a:prstClr val="black"/>
                </a:solidFill>
                <a:latin typeface="Calibri"/>
                <a:ea typeface="宋体"/>
                <a:cs typeface="+mn-cs"/>
              </a:rPr>
              <a:t>random symbol</a:t>
            </a:r>
            <a:endParaRPr lang="en-US" dirty="0">
              <a:solidFill>
                <a:prstClr val="black"/>
              </a:solidFill>
              <a:latin typeface="Calibri"/>
              <a:ea typeface="+mn-ea"/>
              <a:cs typeface="+mn-cs"/>
            </a:endParaRPr>
          </a:p>
        </p:txBody>
      </p:sp>
      <p:cxnSp>
        <p:nvCxnSpPr>
          <p:cNvPr id="15" name="Straight Arrow Connector 14"/>
          <p:cNvCxnSpPr/>
          <p:nvPr/>
        </p:nvCxnSpPr>
        <p:spPr>
          <a:xfrm flipH="1">
            <a:off x="2394374" y="2999939"/>
            <a:ext cx="444130" cy="2093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Rectangle 17"/>
          <p:cNvSpPr/>
          <p:nvPr/>
        </p:nvSpPr>
        <p:spPr>
          <a:xfrm>
            <a:off x="1981154" y="5726183"/>
            <a:ext cx="349776" cy="400110"/>
          </a:xfrm>
          <a:prstGeom prst="rect">
            <a:avLst/>
          </a:prstGeom>
        </p:spPr>
        <p:txBody>
          <a:bodyPr wrap="none">
            <a:spAutoFit/>
          </a:bodyPr>
          <a:lstStyle/>
          <a:p>
            <a:pPr defTabSz="457200" fontAlgn="auto">
              <a:spcBef>
                <a:spcPts val="0"/>
              </a:spcBef>
              <a:spcAft>
                <a:spcPts val="0"/>
              </a:spcAft>
            </a:pPr>
            <a:r>
              <a:rPr lang="en-US" altLang="zh-CN" sz="2000" i="1" dirty="0" smtClean="0">
                <a:solidFill>
                  <a:prstClr val="black"/>
                </a:solidFill>
                <a:latin typeface="Calibri"/>
                <a:ea typeface="宋体"/>
                <a:cs typeface="+mn-cs"/>
              </a:rPr>
              <a:t>f</a:t>
            </a:r>
            <a:r>
              <a:rPr lang="en-US" altLang="zh-CN" sz="2000" baseline="-25000" dirty="0" smtClean="0">
                <a:solidFill>
                  <a:prstClr val="black"/>
                </a:solidFill>
                <a:latin typeface="Calibri"/>
                <a:ea typeface="宋体"/>
                <a:cs typeface="+mn-cs"/>
              </a:rPr>
              <a:t>1</a:t>
            </a:r>
            <a:endParaRPr lang="en-US" dirty="0">
              <a:solidFill>
                <a:prstClr val="black"/>
              </a:solidFill>
              <a:latin typeface="Calibri"/>
              <a:ea typeface="+mn-ea"/>
              <a:cs typeface="+mn-cs"/>
            </a:endParaRPr>
          </a:p>
        </p:txBody>
      </p:sp>
      <p:sp>
        <p:nvSpPr>
          <p:cNvPr id="19" name="Rectangle 18"/>
          <p:cNvSpPr/>
          <p:nvPr/>
        </p:nvSpPr>
        <p:spPr>
          <a:xfrm>
            <a:off x="1992375" y="5289669"/>
            <a:ext cx="333746" cy="369332"/>
          </a:xfrm>
          <a:prstGeom prst="rect">
            <a:avLst/>
          </a:prstGeom>
        </p:spPr>
        <p:txBody>
          <a:bodyPr wrap="none">
            <a:spAutoFit/>
          </a:bodyPr>
          <a:lstStyle/>
          <a:p>
            <a:pPr defTabSz="457200" fontAlgn="auto">
              <a:spcBef>
                <a:spcPts val="0"/>
              </a:spcBef>
              <a:spcAft>
                <a:spcPts val="0"/>
              </a:spcAft>
            </a:pPr>
            <a:r>
              <a:rPr lang="en-US" altLang="zh-CN" i="1" dirty="0" smtClean="0">
                <a:solidFill>
                  <a:prstClr val="black"/>
                </a:solidFill>
                <a:latin typeface="Calibri"/>
                <a:ea typeface="宋体"/>
                <a:cs typeface="+mn-cs"/>
              </a:rPr>
              <a:t>f</a:t>
            </a:r>
            <a:r>
              <a:rPr lang="en-US" altLang="zh-CN" baseline="-25000" dirty="0" smtClean="0">
                <a:solidFill>
                  <a:prstClr val="black"/>
                </a:solidFill>
                <a:latin typeface="Calibri"/>
                <a:ea typeface="宋体"/>
                <a:cs typeface="+mn-cs"/>
              </a:rPr>
              <a:t>2</a:t>
            </a:r>
            <a:endParaRPr lang="en-US" dirty="0">
              <a:solidFill>
                <a:prstClr val="black"/>
              </a:solidFill>
              <a:latin typeface="Calibri"/>
              <a:ea typeface="+mn-ea"/>
              <a:cs typeface="+mn-cs"/>
            </a:endParaRPr>
          </a:p>
        </p:txBody>
      </p:sp>
      <p:sp>
        <p:nvSpPr>
          <p:cNvPr id="21" name="Rectangle 20"/>
          <p:cNvSpPr/>
          <p:nvPr/>
        </p:nvSpPr>
        <p:spPr>
          <a:xfrm>
            <a:off x="6324600" y="5474335"/>
            <a:ext cx="768159" cy="400110"/>
          </a:xfrm>
          <a:prstGeom prst="rect">
            <a:avLst/>
          </a:prstGeom>
        </p:spPr>
        <p:txBody>
          <a:bodyPr wrap="none">
            <a:spAutoFit/>
          </a:bodyPr>
          <a:lstStyle/>
          <a:p>
            <a:pPr defTabSz="457200" fontAlgn="auto">
              <a:spcBef>
                <a:spcPts val="0"/>
              </a:spcBef>
              <a:spcAft>
                <a:spcPts val="600"/>
              </a:spcAft>
            </a:pPr>
            <a:r>
              <a:rPr lang="en-US" altLang="zh-CN" sz="2000" i="1" dirty="0">
                <a:solidFill>
                  <a:prstClr val="black"/>
                </a:solidFill>
                <a:latin typeface="Calibri"/>
                <a:ea typeface="宋体"/>
                <a:cs typeface="+mn-cs"/>
              </a:rPr>
              <a:t>v</a:t>
            </a:r>
            <a:r>
              <a:rPr lang="en-US" altLang="zh-CN" sz="2000" baseline="-25000" dirty="0">
                <a:solidFill>
                  <a:prstClr val="black"/>
                </a:solidFill>
                <a:latin typeface="Calibri"/>
                <a:ea typeface="宋体"/>
                <a:cs typeface="+mn-cs"/>
              </a:rPr>
              <a:t>i</a:t>
            </a:r>
            <a:r>
              <a:rPr lang="en-US" altLang="zh-CN" sz="2000" dirty="0">
                <a:solidFill>
                  <a:prstClr val="black"/>
                </a:solidFill>
                <a:latin typeface="Calibri"/>
                <a:ea typeface="宋体"/>
                <a:cs typeface="+mn-cs"/>
              </a:rPr>
              <a:t> = 1 </a:t>
            </a:r>
          </a:p>
        </p:txBody>
      </p:sp>
      <p:sp>
        <p:nvSpPr>
          <p:cNvPr id="7" name="Left Brace 6"/>
          <p:cNvSpPr/>
          <p:nvPr/>
        </p:nvSpPr>
        <p:spPr>
          <a:xfrm>
            <a:off x="2015472" y="3155690"/>
            <a:ext cx="233065" cy="1245245"/>
          </a:xfrm>
          <a:prstGeom prst="leftBrac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defTabSz="457200" fontAlgn="auto">
              <a:spcBef>
                <a:spcPts val="0"/>
              </a:spcBef>
              <a:spcAft>
                <a:spcPts val="0"/>
              </a:spcAft>
            </a:pPr>
            <a:endParaRPr lang="en-US">
              <a:solidFill>
                <a:prstClr val="black"/>
              </a:solidFill>
              <a:latin typeface="Calibri"/>
            </a:endParaRPr>
          </a:p>
        </p:txBody>
      </p:sp>
      <p:sp>
        <p:nvSpPr>
          <p:cNvPr id="2" name="Slide Number Placeholder 1"/>
          <p:cNvSpPr>
            <a:spLocks noGrp="1"/>
          </p:cNvSpPr>
          <p:nvPr>
            <p:ph type="sldNum" sz="quarter" idx="12"/>
          </p:nvPr>
        </p:nvSpPr>
        <p:spPr/>
        <p:txBody>
          <a:bodyPr/>
          <a:lstStyle/>
          <a:p>
            <a:fld id="{D8894E51-B8CC-DF4B-B2E5-784E7CE7E243}" type="slidenum">
              <a:rPr lang="en-US" altLang="zh-CN" smtClean="0">
                <a:solidFill>
                  <a:prstClr val="black">
                    <a:tint val="75000"/>
                  </a:prstClr>
                </a:solidFill>
                <a:latin typeface="Calibri"/>
                <a:ea typeface="宋体"/>
              </a:rPr>
              <a:pPr/>
              <a:t>8</a:t>
            </a:fld>
            <a:endParaRPr lang="en-US" altLang="zh-CN">
              <a:solidFill>
                <a:prstClr val="black">
                  <a:tint val="75000"/>
                </a:prstClr>
              </a:solidFill>
              <a:latin typeface="Calibri"/>
              <a:ea typeface="宋体"/>
            </a:endParaRPr>
          </a:p>
        </p:txBody>
      </p:sp>
    </p:spTree>
    <p:extLst>
      <p:ext uri="{BB962C8B-B14F-4D97-AF65-F5344CB8AC3E}">
        <p14:creationId xmlns:p14="http://schemas.microsoft.com/office/powerpoint/2010/main" val="5060902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lgn="ctr" eaLnBrk="1" hangingPunct="1"/>
            <a:r>
              <a:rPr lang="en-US" altLang="zh-CN" sz="3200" dirty="0" smtClean="0">
                <a:latin typeface="Calibri" charset="0"/>
                <a:ea typeface="宋体" charset="0"/>
                <a:cs typeface="宋体" charset="0"/>
              </a:rPr>
              <a:t>Voting Tallying Phase</a:t>
            </a:r>
            <a:endParaRPr lang="en-US" altLang="zh-CN" sz="3200" dirty="0">
              <a:latin typeface="Calibri" charset="0"/>
              <a:ea typeface="宋体" charset="0"/>
              <a:cs typeface="宋体" charset="0"/>
            </a:endParaRPr>
          </a:p>
        </p:txBody>
      </p:sp>
      <p:sp>
        <p:nvSpPr>
          <p:cNvPr id="58" name="Date Placeholder 57"/>
          <p:cNvSpPr>
            <a:spLocks noGrp="1"/>
          </p:cNvSpPr>
          <p:nvPr>
            <p:ph type="dt" sz="half" idx="10"/>
          </p:nvPr>
        </p:nvSpPr>
        <p:spPr/>
        <p:txBody>
          <a:bodyPr/>
          <a:lstStyle/>
          <a:p>
            <a:fld id="{3FDBCD97-B4D4-F849-91A3-FC0BEB2C650F}" type="datetime1">
              <a:rPr lang="en-US" altLang="zh-CN" smtClean="0"/>
              <a:t>9/29/15</a:t>
            </a:fld>
            <a:endParaRPr lang="en-US" altLang="zh-CN" dirty="0"/>
          </a:p>
        </p:txBody>
      </p:sp>
      <p:sp>
        <p:nvSpPr>
          <p:cNvPr id="61" name="Slide Number Placeholder 60"/>
          <p:cNvSpPr>
            <a:spLocks noGrp="1"/>
          </p:cNvSpPr>
          <p:nvPr>
            <p:ph type="sldNum" sz="quarter" idx="12"/>
          </p:nvPr>
        </p:nvSpPr>
        <p:spPr/>
        <p:txBody>
          <a:bodyPr/>
          <a:lstStyle/>
          <a:p>
            <a:fld id="{D8894E51-B8CC-DF4B-B2E5-784E7CE7E243}" type="slidenum">
              <a:rPr lang="en-US" altLang="zh-CN" smtClean="0"/>
              <a:pPr/>
              <a:t>9</a:t>
            </a:fld>
            <a:endParaRPr lang="en-US" altLang="zh-CN" dirty="0"/>
          </a:p>
        </p:txBody>
      </p:sp>
      <p:sp>
        <p:nvSpPr>
          <p:cNvPr id="54" name="Rectangle 53"/>
          <p:cNvSpPr/>
          <p:nvPr/>
        </p:nvSpPr>
        <p:spPr>
          <a:xfrm>
            <a:off x="152400" y="990600"/>
            <a:ext cx="8991600" cy="400110"/>
          </a:xfrm>
          <a:prstGeom prst="rect">
            <a:avLst/>
          </a:prstGeom>
        </p:spPr>
        <p:txBody>
          <a:bodyPr wrap="square">
            <a:spAutoFit/>
          </a:bodyPr>
          <a:lstStyle/>
          <a:p>
            <a:pPr marL="342900" indent="-342900"/>
            <a:r>
              <a:rPr lang="en-US" altLang="zh-CN" sz="2000" dirty="0" smtClean="0">
                <a:solidFill>
                  <a:prstClr val="black"/>
                </a:solidFill>
                <a:latin typeface="+mj-lt"/>
              </a:rPr>
              <a:t>The FC computes </a:t>
            </a:r>
            <a:r>
              <a:rPr lang="en-US" altLang="zh-CN" sz="2000" dirty="0">
                <a:solidFill>
                  <a:prstClr val="black"/>
                </a:solidFill>
                <a:latin typeface="+mj-lt"/>
              </a:rPr>
              <a:t>the </a:t>
            </a:r>
            <a:r>
              <a:rPr lang="en-US" altLang="zh-CN" sz="2000" dirty="0" smtClean="0">
                <a:solidFill>
                  <a:prstClr val="black"/>
                </a:solidFill>
                <a:latin typeface="+mj-lt"/>
              </a:rPr>
              <a:t>vote of each actor and tallies the votes</a:t>
            </a:r>
          </a:p>
        </p:txBody>
      </p:sp>
      <p:cxnSp>
        <p:nvCxnSpPr>
          <p:cNvPr id="55" name="Straight Arrow Connector 54"/>
          <p:cNvCxnSpPr/>
          <p:nvPr/>
        </p:nvCxnSpPr>
        <p:spPr>
          <a:xfrm flipV="1">
            <a:off x="2453805" y="4115841"/>
            <a:ext cx="0" cy="1828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6" name="Straight Arrow Connector 55"/>
          <p:cNvCxnSpPr/>
          <p:nvPr/>
        </p:nvCxnSpPr>
        <p:spPr>
          <a:xfrm flipV="1">
            <a:off x="2877581" y="5641466"/>
            <a:ext cx="0" cy="30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2" name="Straight Arrow Connector 61"/>
          <p:cNvCxnSpPr/>
          <p:nvPr/>
        </p:nvCxnSpPr>
        <p:spPr>
          <a:xfrm flipV="1">
            <a:off x="3354628" y="4533849"/>
            <a:ext cx="0" cy="142723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3" name="Straight Arrow Connector 62"/>
          <p:cNvCxnSpPr/>
          <p:nvPr/>
        </p:nvCxnSpPr>
        <p:spPr>
          <a:xfrm flipV="1">
            <a:off x="4730547" y="4115841"/>
            <a:ext cx="0" cy="1828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6" name="Straight Arrow Connector 65"/>
          <p:cNvCxnSpPr/>
          <p:nvPr/>
        </p:nvCxnSpPr>
        <p:spPr>
          <a:xfrm flipV="1">
            <a:off x="3776566" y="5641466"/>
            <a:ext cx="0" cy="30317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8" name="Straight Arrow Connector 67"/>
          <p:cNvCxnSpPr/>
          <p:nvPr/>
        </p:nvCxnSpPr>
        <p:spPr>
          <a:xfrm flipV="1">
            <a:off x="4240673" y="5456800"/>
            <a:ext cx="0" cy="5002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9" name="Straight Arrow Connector 78"/>
          <p:cNvCxnSpPr/>
          <p:nvPr/>
        </p:nvCxnSpPr>
        <p:spPr>
          <a:xfrm flipV="1">
            <a:off x="2262664" y="5957079"/>
            <a:ext cx="5039833" cy="8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0" name="Straight Arrow Connector 79"/>
          <p:cNvCxnSpPr/>
          <p:nvPr/>
        </p:nvCxnSpPr>
        <p:spPr>
          <a:xfrm flipV="1">
            <a:off x="6537812" y="5641466"/>
            <a:ext cx="0" cy="29384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2" name="TextBox 81"/>
          <p:cNvSpPr txBox="1"/>
          <p:nvPr/>
        </p:nvSpPr>
        <p:spPr>
          <a:xfrm>
            <a:off x="6934200" y="6021585"/>
            <a:ext cx="1849712" cy="400110"/>
          </a:xfrm>
          <a:prstGeom prst="rect">
            <a:avLst/>
          </a:prstGeom>
          <a:noFill/>
        </p:spPr>
        <p:txBody>
          <a:bodyPr wrap="square" rtlCol="0">
            <a:spAutoFit/>
          </a:bodyPr>
          <a:lstStyle/>
          <a:p>
            <a:pPr algn="ctr"/>
            <a:r>
              <a:rPr lang="en-US" sz="2000" dirty="0" smtClean="0">
                <a:latin typeface="+mj-lt"/>
              </a:rPr>
              <a:t>subcarrier</a:t>
            </a:r>
            <a:endParaRPr lang="en-US" sz="2000" dirty="0">
              <a:latin typeface="+mj-lt"/>
            </a:endParaRPr>
          </a:p>
        </p:txBody>
      </p:sp>
      <p:pic>
        <p:nvPicPr>
          <p:cNvPr id="1026" name="Picture 2" descr="C:\Users\bocanhu\Desktop\defense slides\OFDM_rx2.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322517" y="1676400"/>
            <a:ext cx="5553356" cy="219456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209251" y="5456800"/>
            <a:ext cx="756314" cy="369332"/>
          </a:xfrm>
          <a:prstGeom prst="rect">
            <a:avLst/>
          </a:prstGeom>
          <a:noFill/>
        </p:spPr>
        <p:txBody>
          <a:bodyPr wrap="square" rtlCol="0">
            <a:spAutoFit/>
          </a:bodyPr>
          <a:lstStyle/>
          <a:p>
            <a:r>
              <a:rPr lang="en-US" dirty="0" smtClean="0"/>
              <a:t>.  .  .</a:t>
            </a:r>
            <a:endParaRPr lang="en-US" dirty="0"/>
          </a:p>
        </p:txBody>
      </p:sp>
      <p:cxnSp>
        <p:nvCxnSpPr>
          <p:cNvPr id="4" name="Straight Arrow Connector 3"/>
          <p:cNvCxnSpPr/>
          <p:nvPr/>
        </p:nvCxnSpPr>
        <p:spPr>
          <a:xfrm flipV="1">
            <a:off x="2262664" y="3865170"/>
            <a:ext cx="0" cy="2099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 name="TextBox 4"/>
          <p:cNvSpPr txBox="1"/>
          <p:nvPr/>
        </p:nvSpPr>
        <p:spPr>
          <a:xfrm>
            <a:off x="1524000" y="4092190"/>
            <a:ext cx="492443" cy="1853044"/>
          </a:xfrm>
          <a:prstGeom prst="rect">
            <a:avLst/>
          </a:prstGeom>
          <a:noFill/>
        </p:spPr>
        <p:txBody>
          <a:bodyPr vert="vert270" wrap="square" rtlCol="0">
            <a:spAutoFit/>
          </a:bodyPr>
          <a:lstStyle/>
          <a:p>
            <a:pPr algn="ctr"/>
            <a:r>
              <a:rPr lang="en-US" sz="2000" dirty="0" smtClean="0">
                <a:latin typeface="+mj-lt"/>
              </a:rPr>
              <a:t>Energy</a:t>
            </a:r>
            <a:endParaRPr lang="en-US" sz="2000" dirty="0">
              <a:latin typeface="+mj-lt"/>
            </a:endParaRPr>
          </a:p>
        </p:txBody>
      </p:sp>
      <p:sp>
        <p:nvSpPr>
          <p:cNvPr id="6" name="Rectangle 5"/>
          <p:cNvSpPr/>
          <p:nvPr/>
        </p:nvSpPr>
        <p:spPr>
          <a:xfrm>
            <a:off x="6868233" y="2190690"/>
            <a:ext cx="385042" cy="400110"/>
          </a:xfrm>
          <a:prstGeom prst="rect">
            <a:avLst/>
          </a:prstGeom>
        </p:spPr>
        <p:txBody>
          <a:bodyPr wrap="none">
            <a:spAutoFit/>
          </a:bodyPr>
          <a:lstStyle/>
          <a:p>
            <a:r>
              <a:rPr lang="en-US" altLang="zh-CN" sz="2000" i="1" dirty="0" smtClean="0">
                <a:solidFill>
                  <a:prstClr val="black"/>
                </a:solidFill>
                <a:latin typeface="Calibri"/>
              </a:rPr>
              <a:t>v</a:t>
            </a:r>
            <a:r>
              <a:rPr lang="en-US" altLang="zh-CN" sz="2000" baseline="-25000" dirty="0" smtClean="0">
                <a:solidFill>
                  <a:prstClr val="black"/>
                </a:solidFill>
                <a:latin typeface="Calibri"/>
              </a:rPr>
              <a:t>1</a:t>
            </a:r>
          </a:p>
        </p:txBody>
      </p:sp>
      <p:sp>
        <p:nvSpPr>
          <p:cNvPr id="49" name="Rectangle 48"/>
          <p:cNvSpPr/>
          <p:nvPr/>
        </p:nvSpPr>
        <p:spPr>
          <a:xfrm>
            <a:off x="6868233" y="3200400"/>
            <a:ext cx="571494" cy="400110"/>
          </a:xfrm>
          <a:prstGeom prst="rect">
            <a:avLst/>
          </a:prstGeom>
        </p:spPr>
        <p:txBody>
          <a:bodyPr wrap="none">
            <a:spAutoFit/>
          </a:bodyPr>
          <a:lstStyle/>
          <a:p>
            <a:r>
              <a:rPr lang="en-US" altLang="zh-CN" sz="2000" i="1" dirty="0" smtClean="0">
                <a:solidFill>
                  <a:prstClr val="black"/>
                </a:solidFill>
                <a:latin typeface="Calibri"/>
              </a:rPr>
              <a:t>v</a:t>
            </a:r>
            <a:r>
              <a:rPr lang="en-US" altLang="zh-CN" sz="2000" baseline="-25000" dirty="0" smtClean="0">
                <a:solidFill>
                  <a:prstClr val="black"/>
                </a:solidFill>
                <a:latin typeface="Calibri"/>
              </a:rPr>
              <a:t>N-1</a:t>
            </a:r>
            <a:endParaRPr lang="en-US" dirty="0"/>
          </a:p>
        </p:txBody>
      </p:sp>
      <p:sp>
        <p:nvSpPr>
          <p:cNvPr id="51" name="Rectangle 50"/>
          <p:cNvSpPr/>
          <p:nvPr/>
        </p:nvSpPr>
        <p:spPr>
          <a:xfrm>
            <a:off x="6953026" y="2466122"/>
            <a:ext cx="248786" cy="810478"/>
          </a:xfrm>
          <a:prstGeom prst="rect">
            <a:avLst/>
          </a:prstGeom>
        </p:spPr>
        <p:txBody>
          <a:bodyPr wrap="none">
            <a:spAutoFit/>
          </a:bodyPr>
          <a:lstStyle/>
          <a:p>
            <a:r>
              <a:rPr lang="en-US" altLang="zh-CN" sz="2000" i="1" dirty="0" smtClean="0">
                <a:solidFill>
                  <a:prstClr val="black"/>
                </a:solidFill>
                <a:latin typeface="Calibri"/>
              </a:rPr>
              <a:t>.</a:t>
            </a:r>
          </a:p>
          <a:p>
            <a:r>
              <a:rPr lang="en-US" altLang="zh-CN" sz="2000" i="1" baseline="-25000" dirty="0" smtClean="0">
                <a:solidFill>
                  <a:prstClr val="black"/>
                </a:solidFill>
                <a:latin typeface="Calibri"/>
              </a:rPr>
              <a:t>.</a:t>
            </a:r>
          </a:p>
          <a:p>
            <a:r>
              <a:rPr lang="en-US" altLang="zh-CN" sz="2000" i="1" baseline="-25000" dirty="0">
                <a:solidFill>
                  <a:prstClr val="black"/>
                </a:solidFill>
                <a:latin typeface="Calibri"/>
              </a:rPr>
              <a:t>.</a:t>
            </a:r>
            <a:endParaRPr lang="en-US" altLang="zh-CN" sz="2000" baseline="-25000" dirty="0" smtClean="0">
              <a:solidFill>
                <a:prstClr val="black"/>
              </a:solidFill>
              <a:latin typeface="Calibri"/>
            </a:endParaRPr>
          </a:p>
        </p:txBody>
      </p:sp>
      <p:sp>
        <p:nvSpPr>
          <p:cNvPr id="7" name="Rectangle 6"/>
          <p:cNvSpPr/>
          <p:nvPr/>
        </p:nvSpPr>
        <p:spPr>
          <a:xfrm>
            <a:off x="7201812" y="2678668"/>
            <a:ext cx="1830437"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altLang="zh-CN" dirty="0" smtClean="0">
                <a:solidFill>
                  <a:prstClr val="black"/>
                </a:solidFill>
              </a:rPr>
              <a:t>No demodulation</a:t>
            </a:r>
            <a:endParaRPr lang="en-US" dirty="0"/>
          </a:p>
        </p:txBody>
      </p:sp>
      <p:sp>
        <p:nvSpPr>
          <p:cNvPr id="35" name="Rectangle 34"/>
          <p:cNvSpPr/>
          <p:nvPr/>
        </p:nvSpPr>
        <p:spPr>
          <a:xfrm>
            <a:off x="2262664" y="5962513"/>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0</a:t>
            </a:r>
            <a:endParaRPr lang="en-US" sz="1600" baseline="-25000" dirty="0"/>
          </a:p>
        </p:txBody>
      </p:sp>
      <p:sp>
        <p:nvSpPr>
          <p:cNvPr id="37" name="Rectangle 36"/>
          <p:cNvSpPr/>
          <p:nvPr/>
        </p:nvSpPr>
        <p:spPr>
          <a:xfrm>
            <a:off x="2688217" y="5986901"/>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1</a:t>
            </a:r>
            <a:endParaRPr lang="en-US" sz="1600" baseline="-25000" dirty="0"/>
          </a:p>
        </p:txBody>
      </p:sp>
      <p:sp>
        <p:nvSpPr>
          <p:cNvPr id="38" name="Rectangle 37"/>
          <p:cNvSpPr/>
          <p:nvPr/>
        </p:nvSpPr>
        <p:spPr>
          <a:xfrm>
            <a:off x="3150498" y="5980650"/>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2</a:t>
            </a:r>
            <a:endParaRPr lang="en-US" sz="1600" baseline="-25000" dirty="0"/>
          </a:p>
        </p:txBody>
      </p:sp>
      <p:sp>
        <p:nvSpPr>
          <p:cNvPr id="39" name="Rectangle 38"/>
          <p:cNvSpPr/>
          <p:nvPr/>
        </p:nvSpPr>
        <p:spPr>
          <a:xfrm>
            <a:off x="3588593" y="5979543"/>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3</a:t>
            </a:r>
            <a:endParaRPr lang="en-US" sz="1600" baseline="-25000" dirty="0"/>
          </a:p>
        </p:txBody>
      </p:sp>
      <p:sp>
        <p:nvSpPr>
          <p:cNvPr id="40" name="Rectangle 39"/>
          <p:cNvSpPr/>
          <p:nvPr/>
        </p:nvSpPr>
        <p:spPr>
          <a:xfrm>
            <a:off x="4036716" y="5986906"/>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4</a:t>
            </a:r>
            <a:endParaRPr lang="en-US" sz="1600" baseline="-25000" dirty="0"/>
          </a:p>
        </p:txBody>
      </p:sp>
      <p:cxnSp>
        <p:nvCxnSpPr>
          <p:cNvPr id="41" name="Straight Arrow Connector 40"/>
          <p:cNvCxnSpPr/>
          <p:nvPr/>
        </p:nvCxnSpPr>
        <p:spPr>
          <a:xfrm flipV="1">
            <a:off x="6226675" y="4430471"/>
            <a:ext cx="0" cy="154907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ectangle 41"/>
          <p:cNvSpPr/>
          <p:nvPr/>
        </p:nvSpPr>
        <p:spPr>
          <a:xfrm>
            <a:off x="4526417" y="5986906"/>
            <a:ext cx="408260"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5</a:t>
            </a:r>
            <a:endParaRPr lang="en-US" sz="1600" baseline="-25000" dirty="0"/>
          </a:p>
        </p:txBody>
      </p:sp>
      <p:sp>
        <p:nvSpPr>
          <p:cNvPr id="43" name="Rectangle 42"/>
          <p:cNvSpPr/>
          <p:nvPr/>
        </p:nvSpPr>
        <p:spPr>
          <a:xfrm>
            <a:off x="5865493" y="6031210"/>
            <a:ext cx="576575"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n-2</a:t>
            </a:r>
            <a:endParaRPr lang="en-US" sz="1600" baseline="-25000" dirty="0"/>
          </a:p>
        </p:txBody>
      </p:sp>
      <p:sp>
        <p:nvSpPr>
          <p:cNvPr id="44" name="Rectangle 43"/>
          <p:cNvSpPr/>
          <p:nvPr/>
        </p:nvSpPr>
        <p:spPr>
          <a:xfrm>
            <a:off x="6406490" y="6031210"/>
            <a:ext cx="576575" cy="461665"/>
          </a:xfrm>
          <a:prstGeom prst="rect">
            <a:avLst/>
          </a:prstGeom>
        </p:spPr>
        <p:txBody>
          <a:bodyPr wrap="none">
            <a:spAutoFit/>
          </a:bodyPr>
          <a:lstStyle/>
          <a:p>
            <a:r>
              <a:rPr lang="en-US" sz="2400" i="1" dirty="0" smtClean="0">
                <a:solidFill>
                  <a:srgbClr val="000000"/>
                </a:solidFill>
              </a:rPr>
              <a:t>f</a:t>
            </a:r>
            <a:r>
              <a:rPr lang="en-US" sz="2400" i="1" baseline="-25000" dirty="0" smtClean="0">
                <a:solidFill>
                  <a:srgbClr val="000000"/>
                </a:solidFill>
              </a:rPr>
              <a:t>n-1</a:t>
            </a:r>
            <a:endParaRPr lang="en-US" sz="1600" baseline="-25000" dirty="0"/>
          </a:p>
        </p:txBody>
      </p:sp>
      <p:cxnSp>
        <p:nvCxnSpPr>
          <p:cNvPr id="14" name="Straight Connector 13"/>
          <p:cNvCxnSpPr/>
          <p:nvPr/>
        </p:nvCxnSpPr>
        <p:spPr>
          <a:xfrm>
            <a:off x="2262664" y="5213188"/>
            <a:ext cx="4605569" cy="0"/>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6537812" y="5013133"/>
            <a:ext cx="1849712" cy="400110"/>
          </a:xfrm>
          <a:prstGeom prst="rect">
            <a:avLst/>
          </a:prstGeom>
          <a:noFill/>
        </p:spPr>
        <p:txBody>
          <a:bodyPr wrap="square" rtlCol="0">
            <a:spAutoFit/>
          </a:bodyPr>
          <a:lstStyle/>
          <a:p>
            <a:pPr algn="ctr"/>
            <a:r>
              <a:rPr lang="en-US" sz="2000" dirty="0" smtClean="0">
                <a:latin typeface="+mj-lt"/>
              </a:rPr>
              <a:t>threshold</a:t>
            </a:r>
            <a:endParaRPr lang="en-US" sz="2000" dirty="0">
              <a:latin typeface="+mj-lt"/>
            </a:endParaRPr>
          </a:p>
        </p:txBody>
      </p:sp>
      <p:sp>
        <p:nvSpPr>
          <p:cNvPr id="36" name="Rectangle 35"/>
          <p:cNvSpPr/>
          <p:nvPr/>
        </p:nvSpPr>
        <p:spPr>
          <a:xfrm>
            <a:off x="6892277" y="1828800"/>
            <a:ext cx="408773" cy="400110"/>
          </a:xfrm>
          <a:prstGeom prst="rect">
            <a:avLst/>
          </a:prstGeom>
        </p:spPr>
        <p:txBody>
          <a:bodyPr wrap="none">
            <a:spAutoFit/>
          </a:bodyPr>
          <a:lstStyle/>
          <a:p>
            <a:r>
              <a:rPr lang="en-US" altLang="zh-CN" sz="2000" i="1" dirty="0" smtClean="0">
                <a:solidFill>
                  <a:prstClr val="black"/>
                </a:solidFill>
                <a:latin typeface="Calibri"/>
              </a:rPr>
              <a:t>v</a:t>
            </a:r>
            <a:r>
              <a:rPr lang="en-US" altLang="zh-CN" sz="2000" baseline="-25000" dirty="0" smtClean="0">
                <a:solidFill>
                  <a:prstClr val="black"/>
                </a:solidFill>
                <a:latin typeface="Calibri"/>
              </a:rPr>
              <a:t>0</a:t>
            </a:r>
          </a:p>
        </p:txBody>
      </p:sp>
    </p:spTree>
    <p:extLst>
      <p:ext uri="{BB962C8B-B14F-4D97-AF65-F5344CB8AC3E}">
        <p14:creationId xmlns:p14="http://schemas.microsoft.com/office/powerpoint/2010/main" val="30028729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26234</TotalTime>
  <Words>1775</Words>
  <Application>Microsoft Macintosh PowerPoint</Application>
  <PresentationFormat>On-screen Show (4:3)</PresentationFormat>
  <Paragraphs>429</Paragraphs>
  <Slides>23</Slides>
  <Notes>15</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Office Theme</vt:lpstr>
      <vt:lpstr>1_Office Theme</vt:lpstr>
      <vt:lpstr>2_Office Theme</vt:lpstr>
      <vt:lpstr>PHYVOS: Physical Layer Voting for Secure and Fast Cooperation</vt:lpstr>
      <vt:lpstr>Cooperation in Distributed Wireless Networks </vt:lpstr>
      <vt:lpstr>Cooperation in Distributed Wireless Networks </vt:lpstr>
      <vt:lpstr>Simplest From of Coordination </vt:lpstr>
      <vt:lpstr>Secure Message-Based Voting</vt:lpstr>
      <vt:lpstr>PHYVOS: PHY Layer-Based Voting Scheme</vt:lpstr>
      <vt:lpstr>Simultaneous Vote Casting</vt:lpstr>
      <vt:lpstr>Vote Casting Phase</vt:lpstr>
      <vt:lpstr>Voting Tallying Phase</vt:lpstr>
      <vt:lpstr>Adversary Model</vt:lpstr>
      <vt:lpstr>Modification of a Single Vote</vt:lpstr>
      <vt:lpstr>Modification of  the Voting Outcome</vt:lpstr>
      <vt:lpstr>Robustness for the Secret Vote Model</vt:lpstr>
      <vt:lpstr>Robustness for the Open Vote Model</vt:lpstr>
      <vt:lpstr>Voting Overhead</vt:lpstr>
      <vt:lpstr>Frequency Synchronization</vt:lpstr>
      <vt:lpstr>Time Synchronization </vt:lpstr>
      <vt:lpstr>PowerPoint Presentation</vt:lpstr>
      <vt:lpstr>PowerPoint Presentation</vt:lpstr>
      <vt:lpstr>PowerPoint Presentation</vt:lpstr>
      <vt:lpstr>PowerPoint Presentation</vt:lpstr>
      <vt:lpstr>Concluding Remarks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Opportunistic Spectrum Access in Cognitive Radio Networks</dc:title>
  <dc:creator>Loukas</dc:creator>
  <cp:lastModifiedBy>Loukas Lazos</cp:lastModifiedBy>
  <cp:revision>3326</cp:revision>
  <dcterms:created xsi:type="dcterms:W3CDTF">2009-02-11T04:10:07Z</dcterms:created>
  <dcterms:modified xsi:type="dcterms:W3CDTF">2015-09-29T01:00:49Z</dcterms:modified>
</cp:coreProperties>
</file>