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4" r:id="rId2"/>
    <p:sldId id="358" r:id="rId3"/>
    <p:sldId id="360" r:id="rId4"/>
    <p:sldId id="361" r:id="rId5"/>
    <p:sldId id="366" r:id="rId6"/>
    <p:sldId id="357" r:id="rId7"/>
    <p:sldId id="362" r:id="rId8"/>
    <p:sldId id="359" r:id="rId9"/>
    <p:sldId id="306" r:id="rId10"/>
    <p:sldId id="349" r:id="rId11"/>
    <p:sldId id="367" r:id="rId12"/>
    <p:sldId id="351" r:id="rId13"/>
    <p:sldId id="352" r:id="rId14"/>
    <p:sldId id="363" r:id="rId15"/>
    <p:sldId id="34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91CD2"/>
    <a:srgbClr val="96FFFF"/>
    <a:srgbClr val="00FFFF"/>
    <a:srgbClr val="66FFCC"/>
    <a:srgbClr val="0C234B"/>
    <a:srgbClr val="AB0520"/>
    <a:srgbClr val="786A68"/>
    <a:srgbClr val="6F868D"/>
    <a:srgbClr val="333333"/>
    <a:srgbClr val="C8D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4" autoAdjust="0"/>
    <p:restoredTop sz="96691" autoAdjust="0"/>
  </p:normalViewPr>
  <p:slideViewPr>
    <p:cSldViewPr snapToGrid="0" snapToObjects="1">
      <p:cViewPr varScale="1">
        <p:scale>
          <a:sx n="90" d="100"/>
          <a:sy n="90" d="100"/>
        </p:scale>
        <p:origin x="14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AE062-9B6B-CA48-A609-486197EA627D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F0B1-9EF9-E045-8EF7-BF82C3F13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25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4B76E-5026-E04B-84B9-7A3E7B870719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146CB-E0F7-414B-9182-6CB0A4CD7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3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0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0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2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46CB-E0F7-414B-9182-6CB0A4CD7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4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4.png"/><Relationship Id="rId9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/>
          <a:lstStyle>
            <a:lvl1pPr marL="0" indent="0" algn="ctr">
              <a:buNone/>
              <a:defRPr>
                <a:solidFill>
                  <a:srgbClr val="6F86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792939"/>
            <a:ext cx="7772400" cy="685070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65443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723271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36338" y="1103313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30172" y="2696278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909957" y="2355445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291" y="717177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85291" y="1434353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2875352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291" y="814294"/>
            <a:ext cx="7772400" cy="84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944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938724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79135" y="903941"/>
            <a:ext cx="7772400" cy="774607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843553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92167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5030957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unireldata:Shared:_UR_CLIENTS:OUR:2014:OUR140527_DE_BrandArchitecture:MASTER LOGOS:CENG_140611_DE_BrandArchitecture_Folder:UA_CENG_logo lock up:DIGITAL:PNG:Full Color:UA_CENG_RGB_Primary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6" y="1216349"/>
            <a:ext cx="3571691" cy="57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unireldata:Shared:_UR_CLIENTS:OUR:2014:OUR140527_DE_BrandArchitecture:MASTER LOGOS:CENG_140611_DE_BrandArchitecture_Folder:UA_CENG_logo lock up:DIGITAL:PNG:Full Color:UA_CENG_RGB_Alt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6" y="2240987"/>
            <a:ext cx="3562786" cy="56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unireldata:Shared:_UR_CLIENTS:OUR:2014:OUR140527_DE_BrandArchitecture:MASTER LOGOS:CENG_140611_DE_BrandArchitecture_Folder:UA_CENG_logo lock up:DIGITAL:PNG:Full Color:UA_CENG_RGB_Promo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2" y="3474024"/>
            <a:ext cx="3571685" cy="61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unireldata:Shared:_UR_CLIENTS:OUR:2014:OUR140527_DE_BrandArchitecture:MASTER LOGOS:CENG_140611_DE_BrandArchitecture_Folder:UA_CENG_logo lock up:DIGITAL:PNG:Full Color:UA_CENG_RGB_Limited.png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6" y="4690388"/>
            <a:ext cx="3266794" cy="3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4557058" y="791882"/>
            <a:ext cx="4586941" cy="531905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8" descr="unireldata:Shared:_UR_CLIENTS:OUR:2014:OUR140527_DE_BrandArchitecture:MASTER LOGOS:CENG_140611_DE_BrandArchitecture_Folder:UA_CENG_logo lock up:DIGITAL:PNG:Reverse:UA_CENG_RGB_Alt_reverse.png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1" y="2240986"/>
            <a:ext cx="3571688" cy="56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unireldata:Shared:_UR_CLIENTS:OUR:2014:OUR140527_DE_BrandArchitecture:MASTER LOGOS:CENG_140611_DE_BrandArchitecture_Folder:UA_CENG_logo lock up:DIGITAL:PNG:Reverse:UA_CENG_RGB_Limited_reverse.png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1" y="4690388"/>
            <a:ext cx="3638098" cy="34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unireldata:Shared:_UR_CLIENTS:OUR:2014:OUR140527_DE_BrandArchitecture:MASTER LOGOS:CENG_140611_DE_BrandArchitecture_Folder:UA_CENG_logo lock up:DIGITAL:PNG:Reverse:UA_CENG_RGB_Primary_reverse.png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1" y="1216349"/>
            <a:ext cx="3571688" cy="57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unireldata:Shared:_UR_CLIENTS:OUR:2014:OUR140527_DE_BrandArchitecture:MASTER LOGOS:CENG_140611_DE_BrandArchitecture_Folder:UA_CENG_logo lock up:DIGITAL:PNG:Reverse:UA_CENG_RGB_Promo_reverse.png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1" y="3474024"/>
            <a:ext cx="3571688" cy="611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000"/>
            <a:ext cx="9144000" cy="45638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91C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576" y="6577974"/>
            <a:ext cx="398874" cy="365125"/>
          </a:xfrm>
        </p:spPr>
        <p:txBody>
          <a:bodyPr/>
          <a:lstStyle>
            <a:lvl1pPr>
              <a:defRPr b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lue Line Under Logos"/>
          <p:cNvSpPr>
            <a:spLocks noChangeArrowheads="1"/>
          </p:cNvSpPr>
          <p:nvPr userDrawn="1"/>
        </p:nvSpPr>
        <p:spPr bwMode="auto">
          <a:xfrm>
            <a:off x="0" y="1091383"/>
            <a:ext cx="9144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019" y="6594065"/>
            <a:ext cx="7024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s-I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charset="0"/>
                <a:cs typeface="Verdana"/>
              </a:rPr>
              <a:t>Lysecky</a:t>
            </a:r>
            <a:endParaRPr lang="en-US" sz="1100" b="0" dirty="0">
              <a:solidFill>
                <a:schemeClr val="tx1">
                  <a:lumMod val="85000"/>
                  <a:lumOff val="15000"/>
                </a:schemeClr>
              </a:solidFill>
              <a:latin typeface="Helvetica Light" charset="0"/>
              <a:cs typeface="Verdana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64131" y="6600547"/>
            <a:ext cx="8899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s-IS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charset="0"/>
                <a:cs typeface="Verdana"/>
              </a:rPr>
              <a:t>06/26/2017</a:t>
            </a:r>
            <a:endParaRPr lang="en-US" sz="1100" b="0" dirty="0">
              <a:solidFill>
                <a:schemeClr val="tx1">
                  <a:lumMod val="85000"/>
                  <a:lumOff val="15000"/>
                </a:schemeClr>
              </a:solidFill>
              <a:latin typeface="Helvetica Light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159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emf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ce.jpg"/>
          <p:cNvPicPr>
            <a:picLocks noChangeAspect="1"/>
          </p:cNvPicPr>
          <p:nvPr userDrawn="1"/>
        </p:nvPicPr>
        <p:blipFill>
          <a:blip r:embed="rId11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861"/>
            <a:ext cx="9144000" cy="621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294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riangle_page#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19893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51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63" y="3885257"/>
            <a:ext cx="6946430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1576" y="6558724"/>
            <a:ext cx="398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40080"/>
            <a:chOff x="246543" y="219"/>
            <a:chExt cx="9144000" cy="64008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13"/>
            <a:srcRect l="92" t="20961" r="3103" b="54851"/>
            <a:stretch/>
          </p:blipFill>
          <p:spPr>
            <a:xfrm>
              <a:off x="246543" y="10081"/>
              <a:ext cx="9144000" cy="629999"/>
            </a:xfrm>
            <a:prstGeom prst="rect">
              <a:avLst/>
            </a:prstGeom>
            <a:solidFill>
              <a:srgbClr val="0C234B"/>
            </a:solidFill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246543" y="219"/>
              <a:ext cx="9144000" cy="640080"/>
              <a:chOff x="-380986" y="-193642"/>
              <a:chExt cx="9144000" cy="640080"/>
            </a:xfrm>
          </p:grpSpPr>
          <p:sp>
            <p:nvSpPr>
              <p:cNvPr id="9" name="TextBox 8"/>
              <p:cNvSpPr txBox="1"/>
              <p:nvPr userDrawn="1"/>
            </p:nvSpPr>
            <p:spPr>
              <a:xfrm>
                <a:off x="-380986" y="-193642"/>
                <a:ext cx="9144000" cy="640080"/>
              </a:xfrm>
              <a:prstGeom prst="rect">
                <a:avLst/>
              </a:prstGeom>
              <a:solidFill>
                <a:srgbClr val="0C234B">
                  <a:alpha val="89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10" name="Picture 9" descr="unireldata:Shared:_UR_CLIENTS:OUR:2014:OUR140527_DE_BrandArchitecture:MASTER LOGOS:CENG_140611_DE_BrandArchitecture_Folder:UA_CENG_logo lock up:DIGITAL:PNG:Reverse:UA_CENG_RGB_Primary_reverse.png"/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8488" y="-51319"/>
                <a:ext cx="2359181" cy="3768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6F868D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6F868D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8401"/>
            <a:ext cx="7772400" cy="1864286"/>
          </a:xfrm>
        </p:spPr>
        <p:txBody>
          <a:bodyPr>
            <a:noAutofit/>
          </a:bodyPr>
          <a:lstStyle/>
          <a:p>
            <a:r>
              <a:rPr lang="en-US" sz="3200" dirty="0"/>
              <a:t>FEAL: Fine-Grained Evaluation of Active Learning in Collaborative Learning Spaces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9668"/>
            <a:ext cx="6400800" cy="1704152"/>
          </a:xfrm>
        </p:spPr>
        <p:txBody>
          <a:bodyPr>
            <a:normAutofit/>
          </a:bodyPr>
          <a:lstStyle/>
          <a:p>
            <a:pPr marL="0" lvl="2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  <a:sym typeface="Gill Sans Light" charset="0"/>
              </a:rPr>
              <a:t>Sixing Lu,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  <a:sym typeface="Gill Sans Light" charset="0"/>
              </a:rPr>
              <a:t>Loukas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  <a:sym typeface="Gill Sans Light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  <a:sym typeface="Gill Sans Light" charset="0"/>
              </a:rPr>
              <a:t>Lazos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  <a:sym typeface="Gill Sans Light" charset="0"/>
              </a:rPr>
              <a:t>, </a:t>
            </a:r>
            <a:r>
              <a:rPr 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  <a:sym typeface="Gill Sans Light" charset="0"/>
              </a:rPr>
              <a:t>Roman Lysecky</a:t>
            </a:r>
            <a:endParaRPr lang="en-US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  <a:sym typeface="Gill Sans Light" charset="0"/>
            </a:endParaRPr>
          </a:p>
          <a:p>
            <a:pPr marL="0" lvl="2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  <a:sym typeface="Gill Sans Light" charset="0"/>
              </a:rPr>
              <a:t>Electrical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  <a:sym typeface="Gill Sans Light" charset="0"/>
              </a:rPr>
              <a:t>and Computer Engineering</a:t>
            </a:r>
          </a:p>
          <a:p>
            <a:pPr marL="0" lvl="2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  <a:sym typeface="Gill Sans Light" charset="0"/>
              </a:rPr>
              <a:t>University of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  <a:sym typeface="Gill Sans Light" charset="0"/>
              </a:rPr>
              <a:t>Arizona, Tucson, AZ</a:t>
            </a:r>
          </a:p>
          <a:p>
            <a:pPr marL="0" lvl="2"/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  <a:sym typeface="Gill Sans Light" charset="0"/>
              </a:rPr>
              <a:t>rlysecky@ece.arizona.edu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  <a:sym typeface="Gill Sans Light" charset="0"/>
            </a:endParaRPr>
          </a:p>
          <a:p>
            <a:pPr marL="0" lvl="2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  <a:sym typeface="Gill Sans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11461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charset="0"/>
                <a:sym typeface="Gill Sans Light" charset="0"/>
              </a:rPr>
              <a:t>This research was supported by the University of Arizona AAU Undergraduate STEM Education Project funded by the Helmsley Trust.</a:t>
            </a:r>
            <a:endParaRPr lang="en-US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05" y="621196"/>
            <a:ext cx="9144000" cy="4563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Engagement </a:t>
            </a:r>
            <a:r>
              <a:rPr lang="en-US" sz="2400" dirty="0">
                <a:solidFill>
                  <a:schemeClr val="tx2"/>
                </a:solidFill>
              </a:rPr>
              <a:t>as a </a:t>
            </a:r>
            <a:r>
              <a:rPr lang="en-US" sz="2400" dirty="0" smtClean="0">
                <a:solidFill>
                  <a:schemeClr val="tx2"/>
                </a:solidFill>
              </a:rPr>
              <a:t>Function </a:t>
            </a:r>
            <a:r>
              <a:rPr lang="en-US" sz="2400" dirty="0">
                <a:solidFill>
                  <a:schemeClr val="tx2"/>
                </a:solidFill>
              </a:rPr>
              <a:t>of </a:t>
            </a:r>
            <a:r>
              <a:rPr lang="en-US" sz="2400" dirty="0" smtClean="0">
                <a:solidFill>
                  <a:schemeClr val="tx2"/>
                </a:solidFill>
              </a:rPr>
              <a:t>Correctness </a:t>
            </a:r>
            <a:r>
              <a:rPr lang="en-US" sz="2400" dirty="0">
                <a:solidFill>
                  <a:schemeClr val="tx2"/>
                </a:solidFill>
              </a:rPr>
              <a:t>and E</a:t>
            </a:r>
            <a:r>
              <a:rPr lang="en-US" sz="2400" dirty="0" smtClean="0">
                <a:solidFill>
                  <a:schemeClr val="tx2"/>
                </a:solidFill>
              </a:rPr>
              <a:t>asiness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Engagement-Correctnes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4"/>
          <a:stretch/>
        </p:blipFill>
        <p:spPr>
          <a:xfrm>
            <a:off x="268425" y="1919327"/>
            <a:ext cx="4088224" cy="336197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Picture 6" descr="Easiness-Engagem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77" y="1919327"/>
            <a:ext cx="4389189" cy="335020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38141" y="5363777"/>
            <a:ext cx="374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Engagement </a:t>
            </a:r>
            <a:r>
              <a:rPr lang="en-US" b="1" dirty="0">
                <a:solidFill>
                  <a:schemeClr val="tx2"/>
                </a:solidFill>
              </a:rPr>
              <a:t>vs. C</a:t>
            </a:r>
            <a:r>
              <a:rPr lang="en-US" b="1" dirty="0" smtClean="0">
                <a:solidFill>
                  <a:schemeClr val="tx2"/>
                </a:solidFill>
              </a:rPr>
              <a:t>orrectness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3630" y="5365938"/>
            <a:ext cx="3628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Engagement </a:t>
            </a:r>
            <a:r>
              <a:rPr lang="en-US" b="1" dirty="0">
                <a:solidFill>
                  <a:schemeClr val="tx2"/>
                </a:solidFill>
              </a:rPr>
              <a:t>vs. </a:t>
            </a:r>
            <a:r>
              <a:rPr lang="en-US" b="1" dirty="0" smtClean="0">
                <a:solidFill>
                  <a:schemeClr val="tx2"/>
                </a:solidFill>
              </a:rPr>
              <a:t>Easiness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424" y="6006967"/>
            <a:ext cx="8003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chemeClr val="tx2"/>
                </a:solidFill>
                <a:latin typeface="+mj-lt"/>
              </a:rPr>
              <a:t>Focus on outliers: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Outliers generally indicate activities that are not well designed.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63255" y="2402957"/>
            <a:ext cx="510363" cy="3582745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63255" y="4183697"/>
            <a:ext cx="1052625" cy="1802005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70346" y="2041451"/>
            <a:ext cx="2416587" cy="1605516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8142" y="1253490"/>
            <a:ext cx="4835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chemeClr val="accent2"/>
                </a:solidFill>
                <a:latin typeface="+mj-lt"/>
              </a:rPr>
              <a:t>On the right track: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Desirable that engagement vs. correctness is in the upper right quadrant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19647" y="1818167"/>
            <a:ext cx="119637" cy="223285"/>
          </a:xfrm>
          <a:prstGeom prst="line">
            <a:avLst/>
          </a:prstGeom>
          <a:ln w="15875">
            <a:solidFill>
              <a:schemeClr val="accent3">
                <a:alpha val="98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1194"/>
            <a:ext cx="9144000" cy="4563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Easiness vs. Correctness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Easiness-Correctnes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8" b="3089"/>
          <a:stretch/>
        </p:blipFill>
        <p:spPr>
          <a:xfrm>
            <a:off x="2535110" y="2170228"/>
            <a:ext cx="4051806" cy="346523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04041" y="6036717"/>
            <a:ext cx="8275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No real surprises (as expected), although there are a couple outliers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2" name="Straight Connector 11"/>
          <p:cNvCxnSpPr>
            <a:endCxn id="15" idx="2"/>
          </p:cNvCxnSpPr>
          <p:nvPr/>
        </p:nvCxnSpPr>
        <p:spPr>
          <a:xfrm flipV="1">
            <a:off x="4802982" y="1872214"/>
            <a:ext cx="821641" cy="892256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66213" y="1225883"/>
            <a:ext cx="4316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Last </a:t>
            </a:r>
            <a:r>
              <a:rPr lang="en-US" dirty="0">
                <a:solidFill>
                  <a:schemeClr val="tx2"/>
                </a:solidFill>
              </a:rPr>
              <a:t>activity for that class day, and students already completed several similar </a:t>
            </a:r>
            <a:r>
              <a:rPr lang="en-US" dirty="0" smtClean="0">
                <a:solidFill>
                  <a:schemeClr val="tx2"/>
                </a:solidFill>
              </a:rPr>
              <a:t>activities 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64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Breakdown of Class Time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pi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3688" r="9851" b="13071"/>
          <a:stretch/>
        </p:blipFill>
        <p:spPr>
          <a:xfrm>
            <a:off x="2214918" y="2178337"/>
            <a:ext cx="4692189" cy="352359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18977" y="5941020"/>
            <a:ext cx="8275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In this class, the instructor used a more blended teaching style.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315" y="1141902"/>
            <a:ext cx="8828953" cy="293507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FEAL </a:t>
            </a:r>
            <a:r>
              <a:rPr lang="en-US" sz="2400" dirty="0" smtClean="0">
                <a:solidFill>
                  <a:schemeClr val="tx1"/>
                </a:solidFill>
              </a:rPr>
              <a:t>provides </a:t>
            </a:r>
            <a:r>
              <a:rPr lang="en-US" sz="2400" dirty="0">
                <a:solidFill>
                  <a:schemeClr val="tx1"/>
                </a:solidFill>
              </a:rPr>
              <a:t>a similar breakdown of </a:t>
            </a:r>
            <a:r>
              <a:rPr lang="en-US" sz="2400" dirty="0" smtClean="0">
                <a:solidFill>
                  <a:schemeClr val="tx1"/>
                </a:solidFill>
              </a:rPr>
              <a:t>class time as </a:t>
            </a:r>
            <a:r>
              <a:rPr lang="en-US" sz="2400" dirty="0">
                <a:solidFill>
                  <a:schemeClr val="tx1"/>
                </a:solidFill>
              </a:rPr>
              <a:t>COPUS</a:t>
            </a:r>
          </a:p>
          <a:p>
            <a:pPr lvl="1" algn="l"/>
            <a:r>
              <a:rPr lang="en-US" sz="1800" dirty="0" smtClean="0">
                <a:solidFill>
                  <a:schemeClr val="tx1"/>
                </a:solidFill>
              </a:rPr>
              <a:t>At </a:t>
            </a:r>
            <a:r>
              <a:rPr lang="en-US" sz="1800" dirty="0">
                <a:solidFill>
                  <a:schemeClr val="tx1"/>
                </a:solidFill>
              </a:rPr>
              <a:t>a coarser </a:t>
            </a:r>
            <a:r>
              <a:rPr lang="en-US" sz="1800" dirty="0" smtClean="0">
                <a:solidFill>
                  <a:schemeClr val="tx1"/>
                </a:solidFill>
              </a:rPr>
              <a:t>granularity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7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5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Relation to Student Performance on Exams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 descr="topic_engagement_sco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t="8988" r="11160" b="3745"/>
          <a:stretch/>
        </p:blipFill>
        <p:spPr>
          <a:xfrm>
            <a:off x="223290" y="1913853"/>
            <a:ext cx="4210485" cy="34668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Picture 13" descr="topic_activitytime_sco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8432" r="10910" b="5327"/>
          <a:stretch/>
        </p:blipFill>
        <p:spPr>
          <a:xfrm>
            <a:off x="4649426" y="1923736"/>
            <a:ext cx="4269652" cy="34668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59407" y="5386080"/>
            <a:ext cx="374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Engagement </a:t>
            </a:r>
            <a:r>
              <a:rPr lang="en-US" b="1" dirty="0">
                <a:solidFill>
                  <a:schemeClr val="tx2"/>
                </a:solidFill>
              </a:rPr>
              <a:t>vs. </a:t>
            </a:r>
            <a:r>
              <a:rPr lang="en-US" b="1" dirty="0" smtClean="0">
                <a:solidFill>
                  <a:schemeClr val="tx2"/>
                </a:solidFill>
              </a:rPr>
              <a:t>Exam Score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09856" y="5390537"/>
            <a:ext cx="374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Activity Time vs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r>
              <a:rPr lang="en-US" b="1" dirty="0" smtClean="0">
                <a:solidFill>
                  <a:schemeClr val="tx2"/>
                </a:solidFill>
              </a:rPr>
              <a:t>Exam Score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98315" y="1141901"/>
            <a:ext cx="8828953" cy="118662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Slight positive correlation of both engagement and total activity time with exam scores</a:t>
            </a:r>
            <a:endParaRPr lang="en-US" sz="17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4040" y="5941020"/>
            <a:ext cx="7527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chemeClr val="tx2"/>
                </a:solidFill>
                <a:latin typeface="+mj-lt"/>
              </a:rPr>
              <a:t>Recursion coverage improvement: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Clear need for more and better designed activities on recursion aligned with exam expectations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67293" y="3062176"/>
            <a:ext cx="552893" cy="298775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72729" y="635000"/>
            <a:ext cx="10008528" cy="4563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Future Work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315" y="1141901"/>
            <a:ext cx="8828953" cy="484422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Additional analysis of activity 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sz="1800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ncorporate </a:t>
            </a:r>
            <a:r>
              <a:rPr lang="en-US" dirty="0">
                <a:solidFill>
                  <a:schemeClr val="tx1"/>
                </a:solidFill>
              </a:rPr>
              <a:t>Bloom's taxonomy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code the intention of the </a:t>
            </a:r>
            <a:r>
              <a:rPr lang="en-US" dirty="0" smtClean="0">
                <a:solidFill>
                  <a:schemeClr val="tx1"/>
                </a:solidFill>
              </a:rPr>
              <a:t>activity</a:t>
            </a:r>
          </a:p>
          <a:p>
            <a:pPr lvl="1"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Add data for instructor’s goals for easiness and correctness</a:t>
            </a:r>
          </a:p>
          <a:p>
            <a:pPr lvl="1" algn="l"/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+mj-lt"/>
              </a:rPr>
              <a:t>Optimize implementation of FEAL form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A few preceptors needed &gt; 2 minutes to complete form for each activity</a:t>
            </a:r>
          </a:p>
          <a:p>
            <a:pPr lvl="2" algn="l"/>
            <a:r>
              <a:rPr lang="en-US" sz="1600" dirty="0">
                <a:solidFill>
                  <a:schemeClr val="tx1"/>
                </a:solidFill>
              </a:rPr>
              <a:t>In second semester 50% required &lt; 1 minute, 50% </a:t>
            </a:r>
            <a:r>
              <a:rPr lang="en-US" sz="1600" dirty="0" smtClean="0">
                <a:solidFill>
                  <a:schemeClr val="tx1"/>
                </a:solidFill>
              </a:rPr>
              <a:t>required 1-2 minutes</a:t>
            </a:r>
            <a:endParaRPr lang="en-US" sz="1600" dirty="0">
              <a:solidFill>
                <a:schemeClr val="tx1"/>
              </a:solidFill>
            </a:endParaRPr>
          </a:p>
          <a:p>
            <a:pPr lvl="2"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Due to need to average data across tables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Revise form to avoid needing to average table during class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Develop mobile app to facilitate collection</a:t>
            </a:r>
          </a:p>
          <a:p>
            <a:pPr lvl="2"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And possibly provide real-time data to instructor</a:t>
            </a:r>
          </a:p>
          <a:p>
            <a:pPr lvl="2" algn="l"/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Need to assess and account for inter-rated reliability</a:t>
            </a:r>
          </a:p>
          <a:p>
            <a:pPr lvl="1" algn="l"/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17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Thank You, Gracias, </a:t>
            </a:r>
            <a:r>
              <a:rPr lang="el-GR" sz="2400" dirty="0" smtClean="0"/>
              <a:t>Ευχαριστώ</a:t>
            </a:r>
            <a:r>
              <a:rPr lang="en-US" sz="2400" dirty="0" smtClean="0"/>
              <a:t>, </a:t>
            </a:r>
            <a:r>
              <a:rPr lang="en-US" sz="2400" dirty="0"/>
              <a:t>Merci</a:t>
            </a:r>
            <a:r>
              <a:rPr lang="en-US" sz="2400" dirty="0" smtClean="0"/>
              <a:t>, </a:t>
            </a:r>
            <a:r>
              <a:rPr lang="en-US" sz="2400" dirty="0" err="1" smtClean="0"/>
              <a:t>Tak</a:t>
            </a:r>
            <a:r>
              <a:rPr lang="en-US" sz="2400" dirty="0" smtClean="0"/>
              <a:t>, </a:t>
            </a:r>
            <a:r>
              <a:rPr lang="en-US" sz="2400" dirty="0"/>
              <a:t>ありがとう, </a:t>
            </a:r>
            <a:r>
              <a:rPr lang="en-US" sz="2400" dirty="0" err="1"/>
              <a:t>Kittos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frequently-asked-ques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14" y="2102937"/>
            <a:ext cx="2941637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288" y="617446"/>
            <a:ext cx="9670982" cy="4563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Active Learning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316" y="1278244"/>
            <a:ext cx="8381480" cy="1387135"/>
          </a:xfrm>
        </p:spPr>
        <p:txBody>
          <a:bodyPr/>
          <a:lstStyle/>
          <a:p>
            <a:pPr algn="l"/>
            <a:r>
              <a:rPr lang="en-US" sz="2400" dirty="0" smtClean="0"/>
              <a:t>Active-learning has shown improved student learning across </a:t>
            </a:r>
            <a:r>
              <a:rPr lang="en-US" sz="2400" dirty="0"/>
              <a:t>STEM </a:t>
            </a:r>
            <a:r>
              <a:rPr lang="en-US" sz="2400" dirty="0" smtClean="0"/>
              <a:t>fields</a:t>
            </a:r>
          </a:p>
          <a:p>
            <a:pPr lvl="1" algn="l"/>
            <a:r>
              <a:rPr lang="en-US" dirty="0" smtClean="0"/>
              <a:t>Common active-learning techniques: think-pair-share, </a:t>
            </a:r>
            <a:r>
              <a:rPr lang="en-US" dirty="0"/>
              <a:t>peer </a:t>
            </a:r>
            <a:r>
              <a:rPr lang="en-US" dirty="0" smtClean="0"/>
              <a:t>instruction, </a:t>
            </a:r>
            <a:r>
              <a:rPr lang="en-US" dirty="0"/>
              <a:t>group problem </a:t>
            </a:r>
            <a:r>
              <a:rPr lang="en-US" dirty="0" smtClean="0"/>
              <a:t>solving 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63041" y="5753990"/>
            <a:ext cx="6916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 smtClean="0">
                <a:latin typeface="+mj-lt"/>
              </a:rPr>
              <a:t>Freeman et al. </a:t>
            </a:r>
            <a:r>
              <a:rPr lang="en-US" sz="1400" i="1" dirty="0" smtClean="0">
                <a:latin typeface="+mj-lt"/>
              </a:rPr>
              <a:t>Active </a:t>
            </a:r>
            <a:r>
              <a:rPr lang="en-US" sz="1400" i="1" dirty="0">
                <a:latin typeface="+mj-lt"/>
              </a:rPr>
              <a:t>learning increases student performance in science, engineering, and </a:t>
            </a:r>
            <a:r>
              <a:rPr lang="en-US" sz="1400" i="1" dirty="0" smtClean="0">
                <a:latin typeface="+mj-lt"/>
              </a:rPr>
              <a:t>mathematics</a:t>
            </a:r>
            <a:r>
              <a:rPr lang="en-US" sz="1400" dirty="0" smtClean="0">
                <a:latin typeface="+mj-lt"/>
              </a:rPr>
              <a:t>, PNAS</a:t>
            </a:r>
            <a:r>
              <a:rPr lang="en-US" sz="1400" dirty="0">
                <a:latin typeface="+mj-lt"/>
              </a:rPr>
              <a:t> 2014 111 (23) </a:t>
            </a:r>
            <a:r>
              <a:rPr lang="en-US" sz="1400" dirty="0" smtClean="0">
                <a:latin typeface="+mj-lt"/>
              </a:rPr>
              <a:t>8410-8415.</a:t>
            </a:r>
            <a:endParaRPr lang="en-US" sz="1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9" y="2793595"/>
            <a:ext cx="3319389" cy="2960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95" y="2793595"/>
            <a:ext cx="2889116" cy="29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288" y="617446"/>
            <a:ext cx="9670982" cy="4563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Observation and Assessment Tools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315" y="1141903"/>
            <a:ext cx="8828953" cy="1863943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Classroom Observation Protocol for Undergraduate STEM (COPUS) 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17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665" y="5937150"/>
            <a:ext cx="8044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Designed for non-experts and coarse-grained assessment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316" y="2655531"/>
            <a:ext cx="5421648" cy="158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Teaching Dimensions Observation Protocol  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Documents 46 classroom behaviors</a:t>
            </a:r>
          </a:p>
          <a:p>
            <a:pPr lvl="2"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Ex: Teaching methods, teacher-student dialog, pedagogical strategies, etc.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3 days of training</a:t>
            </a:r>
            <a:endParaRPr lang="en-US" sz="17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314" y="1516305"/>
            <a:ext cx="5175253" cy="1863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Codes how instructors and students use class time</a:t>
            </a:r>
          </a:p>
          <a:p>
            <a:pPr lvl="2"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Ex: Percentage of lecturing, posing questions, answering student question, etc.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&gt; 2 hours or training</a:t>
            </a:r>
          </a:p>
          <a:p>
            <a:pPr algn="l"/>
            <a:endParaRPr lang="en-US" sz="1700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46702" y="1565611"/>
            <a:ext cx="3856120" cy="2383233"/>
            <a:chOff x="5117934" y="1616981"/>
            <a:chExt cx="3856120" cy="23832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504" y="1786258"/>
              <a:ext cx="2174710" cy="2174710"/>
            </a:xfrm>
            <a:prstGeom prst="rect">
              <a:avLst/>
            </a:prstGeom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7287930" y="1616981"/>
              <a:ext cx="16861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1400" dirty="0" smtClean="0">
                  <a:latin typeface="+mj-lt"/>
                </a:rPr>
                <a:t>Lecturing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67466" y="1965762"/>
              <a:ext cx="9817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1400" dirty="0" smtClean="0">
                  <a:latin typeface="+mj-lt"/>
                </a:rPr>
                <a:t>Follow-up </a:t>
              </a:r>
            </a:p>
            <a:p>
              <a:pPr fontAlgn="base"/>
              <a:r>
                <a:rPr lang="en-US" sz="1400" dirty="0" smtClean="0">
                  <a:latin typeface="+mj-lt"/>
                </a:rPr>
                <a:t>activity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9623" y="3599854"/>
              <a:ext cx="9209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1400" dirty="0" smtClean="0">
                  <a:latin typeface="+mj-lt"/>
                </a:rPr>
                <a:t>Polling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49558" y="3476994"/>
              <a:ext cx="17936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1400" dirty="0" smtClean="0">
                  <a:latin typeface="+mj-lt"/>
                </a:rPr>
                <a:t>Moving/</a:t>
              </a:r>
            </a:p>
            <a:p>
              <a:pPr fontAlgn="base"/>
              <a:r>
                <a:rPr lang="en-US" sz="1400" dirty="0" smtClean="0">
                  <a:latin typeface="+mj-lt"/>
                </a:rPr>
                <a:t>listening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17934" y="2175039"/>
              <a:ext cx="9746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1400" dirty="0" smtClean="0">
                  <a:latin typeface="+mj-lt"/>
                </a:rPr>
                <a:t>Moving/</a:t>
              </a:r>
            </a:p>
            <a:p>
              <a:pPr fontAlgn="base"/>
              <a:r>
                <a:rPr lang="en-US" sz="1400" dirty="0" smtClean="0">
                  <a:latin typeface="+mj-lt"/>
                </a:rPr>
                <a:t>guiding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98313" y="4299184"/>
            <a:ext cx="8444769" cy="1589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>
                <a:solidFill>
                  <a:schemeClr val="tx1"/>
                </a:solidFill>
                <a:latin typeface="+mj-lt"/>
              </a:rPr>
              <a:t>Practical Observation Rubric To Assess Active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Learning (PORTAAL)</a:t>
            </a:r>
          </a:p>
          <a:p>
            <a:pPr lvl="1"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Assesses use of best practices for active-learning</a:t>
            </a:r>
          </a:p>
          <a:p>
            <a:pPr lvl="1"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Defines 21 observable behaviors that are linking to best practices</a:t>
            </a:r>
          </a:p>
          <a:p>
            <a:pPr lvl="1"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5 </a:t>
            </a:r>
            <a:r>
              <a:rPr lang="mr-IN" sz="1800" dirty="0" smtClean="0">
                <a:solidFill>
                  <a:schemeClr val="tx1"/>
                </a:solidFill>
                <a:latin typeface="+mj-lt"/>
              </a:rPr>
              <a:t>–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6 hours of training</a:t>
            </a:r>
          </a:p>
          <a:p>
            <a:pPr lvl="1" algn="l"/>
            <a:endParaRPr lang="en-US" sz="17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288" y="617446"/>
            <a:ext cx="9670982" cy="45638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FEAL: Fine-Grained Evaluation of Active Learning </a:t>
            </a:r>
            <a:r>
              <a:rPr lang="en-US" sz="2400" dirty="0" smtClean="0">
                <a:solidFill>
                  <a:schemeClr val="tx2"/>
                </a:solidFill>
              </a:rPr>
              <a:t>(FEAL)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315" y="1141903"/>
            <a:ext cx="8828953" cy="2581152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Fine-grained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assessment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of activity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quality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for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large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classes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Engagement: % of time student engaged in activity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Correctness: % of students who completed activity correctly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Easiness: Expert assessment of easiness of activity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Time required: Associate lecture time and activity time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Minimal training (1-2 hours)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Minimal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interruption on the student-instructor team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engagement</a:t>
            </a:r>
          </a:p>
          <a:p>
            <a:pPr algn="l"/>
            <a:endParaRPr lang="en-US" sz="1700" dirty="0" smtClean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22823"/>
              </p:ext>
            </p:extLst>
          </p:nvPr>
        </p:nvGraphicFramePr>
        <p:xfrm>
          <a:off x="474771" y="3651137"/>
          <a:ext cx="8172484" cy="2743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7591"/>
                <a:gridCol w="1312225"/>
                <a:gridCol w="1546145"/>
                <a:gridCol w="911122"/>
                <a:gridCol w="1104389"/>
                <a:gridCol w="951012"/>
              </a:tblGrid>
              <a:tr h="262109">
                <a:tc gridSpan="6">
                  <a:txBody>
                    <a:bodyPr/>
                    <a:lstStyle/>
                    <a:p>
                      <a:r>
                        <a:rPr lang="en-US" sz="1400" dirty="0" smtClean="0"/>
                        <a:t>Class Date:                         Preceptor Name:                   Attending Students: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109"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Activity</a:t>
                      </a:r>
                      <a:r>
                        <a:rPr lang="en-US" sz="1400" dirty="0" smtClean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109">
                <a:tc gridSpan="5">
                  <a:txBody>
                    <a:bodyPr/>
                    <a:lstStyle/>
                    <a:p>
                      <a:r>
                        <a:rPr lang="en-US" sz="1400" b="1" dirty="0" smtClean="0"/>
                        <a:t>Simple Description: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Notes</a:t>
                      </a:r>
                      <a:endParaRPr lang="en-US" sz="1400" b="1" dirty="0"/>
                    </a:p>
                  </a:txBody>
                  <a:tcPr/>
                </a:tc>
              </a:tr>
              <a:tr h="262109">
                <a:tc gridSpan="5">
                  <a:txBody>
                    <a:bodyPr/>
                    <a:lstStyle/>
                    <a:p>
                      <a:r>
                        <a:rPr lang="en-US" sz="1400" b="1" dirty="0" smtClean="0"/>
                        <a:t>Lecture Time:                                       Activity Time: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6210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&lt;50%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50%-70%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70%-90%</a:t>
                      </a:r>
                      <a:endParaRPr lang="en-US" sz="14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&gt;90%</a:t>
                      </a:r>
                      <a:endParaRPr lang="en-US" sz="1400" dirty="0"/>
                    </a:p>
                  </a:txBody>
                  <a:tcPr marL="0" marR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1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Engagement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(students)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1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Engagement (time)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1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Correctness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1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Easiness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Very difficult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Slightly difficult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Very easy</a:t>
                      </a:r>
                      <a:endParaRPr lang="en-US" sz="1400" dirty="0"/>
                    </a:p>
                  </a:txBody>
                  <a:tcPr marL="0" marR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288" y="617446"/>
            <a:ext cx="9670982" cy="45638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FEAL: Fine-Grained Evaluation of Active Learning </a:t>
            </a:r>
            <a:r>
              <a:rPr lang="en-US" sz="2400" dirty="0" smtClean="0">
                <a:solidFill>
                  <a:schemeClr val="tx2"/>
                </a:solidFill>
              </a:rPr>
              <a:t>(FEAL)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315" y="1141902"/>
            <a:ext cx="8828953" cy="293507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 smtClean="0">
                <a:solidFill>
                  <a:schemeClr val="tx1"/>
                </a:solidFill>
              </a:rPr>
              <a:t>engagement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Percentage </a:t>
            </a:r>
            <a:r>
              <a:rPr lang="en-US" dirty="0">
                <a:solidFill>
                  <a:schemeClr val="tx1"/>
                </a:solidFill>
              </a:rPr>
              <a:t>of students </a:t>
            </a:r>
            <a:r>
              <a:rPr lang="en-US" dirty="0" smtClean="0">
                <a:solidFill>
                  <a:schemeClr val="tx1"/>
                </a:solidFill>
              </a:rPr>
              <a:t>engaged </a:t>
            </a:r>
            <a:r>
              <a:rPr lang="en-US" dirty="0">
                <a:solidFill>
                  <a:schemeClr val="tx1"/>
                </a:solidFill>
              </a:rPr>
              <a:t>during the </a:t>
            </a:r>
            <a:r>
              <a:rPr lang="en-US" dirty="0" smtClean="0">
                <a:solidFill>
                  <a:schemeClr val="tx1"/>
                </a:solidFill>
              </a:rPr>
              <a:t>activity </a:t>
            </a:r>
          </a:p>
          <a:p>
            <a:pPr lvl="2" algn="l"/>
            <a:r>
              <a:rPr lang="en-US" sz="1600" dirty="0" smtClean="0">
                <a:solidFill>
                  <a:schemeClr val="tx1"/>
                </a:solidFill>
              </a:rPr>
              <a:t>Measured by both time and number of students </a:t>
            </a:r>
          </a:p>
          <a:p>
            <a:pPr lvl="2" algn="l"/>
            <a:r>
              <a:rPr lang="en-US" sz="1600" dirty="0" smtClean="0">
                <a:solidFill>
                  <a:schemeClr val="tx1"/>
                </a:solidFill>
              </a:rPr>
              <a:t>Aggregated into a single engagement metric</a:t>
            </a:r>
            <a:endParaRPr lang="en-US" sz="1600" dirty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Engaged students will:</a:t>
            </a:r>
          </a:p>
          <a:p>
            <a:pPr lvl="2" algn="l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Read activity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requirements,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refer to relevant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concepts,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write code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on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paper/whiteboard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discuss with group members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  <a:latin typeface="+mj-lt"/>
              </a:rPr>
              <a:t>Fuzzy (i.e., level-based) assessments ease efficiency of completing form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Collected data is aggregated across entire class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 algn="l"/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1700" dirty="0" smtClean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7926"/>
              </p:ext>
            </p:extLst>
          </p:nvPr>
        </p:nvGraphicFramePr>
        <p:xfrm>
          <a:off x="185745" y="4355041"/>
          <a:ext cx="8778791" cy="19448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0106"/>
                <a:gridCol w="842098"/>
                <a:gridCol w="897317"/>
                <a:gridCol w="842097"/>
                <a:gridCol w="773072"/>
                <a:gridCol w="1131999"/>
                <a:gridCol w="2062102"/>
              </a:tblGrid>
              <a:tr h="6037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dirty="0" smtClean="0"/>
                        <a:t>&lt;50% </a:t>
                      </a:r>
                    </a:p>
                    <a:p>
                      <a:pPr algn="ctr"/>
                      <a:r>
                        <a:rPr lang="es-ES_tradnl" sz="1600" b="0" dirty="0" smtClean="0"/>
                        <a:t>(</a:t>
                      </a:r>
                      <a:r>
                        <a:rPr lang="es-ES_tradnl" sz="1600" b="0" dirty="0" err="1" smtClean="0"/>
                        <a:t>level</a:t>
                      </a:r>
                      <a:r>
                        <a:rPr lang="es-ES_tradnl" sz="1600" b="0" dirty="0" smtClean="0"/>
                        <a:t> 1)</a:t>
                      </a:r>
                      <a:endParaRPr lang="en-US" sz="16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50%-70% </a:t>
                      </a:r>
                    </a:p>
                    <a:p>
                      <a:pPr algn="ctr"/>
                      <a:r>
                        <a:rPr lang="it-IT" sz="1600" b="0" dirty="0" smtClean="0"/>
                        <a:t>(</a:t>
                      </a:r>
                      <a:r>
                        <a:rPr lang="it-IT" sz="1600" b="0" dirty="0" err="1" smtClean="0"/>
                        <a:t>level</a:t>
                      </a:r>
                      <a:r>
                        <a:rPr lang="it-IT" sz="1600" b="0" dirty="0" smtClean="0"/>
                        <a:t> 2)</a:t>
                      </a:r>
                      <a:endParaRPr lang="en-US" sz="16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70-90% </a:t>
                      </a:r>
                    </a:p>
                    <a:p>
                      <a:pPr algn="ctr"/>
                      <a:r>
                        <a:rPr lang="it-IT" sz="1600" b="0" dirty="0" smtClean="0"/>
                        <a:t>(</a:t>
                      </a:r>
                      <a:r>
                        <a:rPr lang="it-IT" sz="1600" b="0" dirty="0" err="1" smtClean="0"/>
                        <a:t>level</a:t>
                      </a:r>
                      <a:r>
                        <a:rPr lang="it-IT" sz="1600" b="0" dirty="0" smtClean="0"/>
                        <a:t> 3)</a:t>
                      </a:r>
                      <a:endParaRPr lang="en-US" sz="16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&gt;90% </a:t>
                      </a:r>
                    </a:p>
                    <a:p>
                      <a:pPr algn="ctr"/>
                      <a:r>
                        <a:rPr lang="it-IT" sz="1600" b="0" dirty="0" smtClean="0"/>
                        <a:t>(</a:t>
                      </a:r>
                      <a:r>
                        <a:rPr lang="it-IT" sz="1600" b="0" dirty="0" err="1" smtClean="0"/>
                        <a:t>level</a:t>
                      </a:r>
                      <a:r>
                        <a:rPr lang="it-IT" sz="1600" b="0" dirty="0" smtClean="0"/>
                        <a:t> 4)</a:t>
                      </a:r>
                      <a:endParaRPr lang="en-US" sz="16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Student</a:t>
                      </a:r>
                    </a:p>
                    <a:p>
                      <a:pPr algn="ctr"/>
                      <a:r>
                        <a:rPr lang="en-US" sz="1600" b="0" dirty="0" smtClean="0"/>
                        <a:t>Attendance</a:t>
                      </a:r>
                      <a:endParaRPr lang="en-US" sz="16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Aggregate</a:t>
                      </a:r>
                      <a:endParaRPr lang="en-US" sz="1600" b="0" dirty="0"/>
                    </a:p>
                  </a:txBody>
                  <a:tcPr marL="0" marR="0" anchor="ctr"/>
                </a:tc>
              </a:tr>
              <a:tr h="1922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Engagement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(students)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132</a:t>
                      </a:r>
                      <a:endParaRPr lang="en-US" sz="1600" dirty="0"/>
                    </a:p>
                  </a:txBody>
                  <a:tcPr marL="0" marR="0"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80.2% × 80.5% = 64.5%</a:t>
                      </a:r>
                      <a:endParaRPr lang="en-US" sz="1600" dirty="0"/>
                    </a:p>
                  </a:txBody>
                  <a:tcPr marL="0" marR="0" anchor="ctr"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Engagement (time)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132</a:t>
                      </a:r>
                      <a:endParaRPr lang="en-US" sz="1600" dirty="0"/>
                    </a:p>
                  </a:txBody>
                  <a:tcPr marL="0" marR="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anchor="ctr"/>
                </a:tc>
              </a:tr>
              <a:tr h="2614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Correctness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93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132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77.3%</a:t>
                      </a:r>
                      <a:endParaRPr lang="en-US" sz="1600" dirty="0"/>
                    </a:p>
                  </a:txBody>
                  <a:tcPr marL="0" marR="0" anchor="ctr"/>
                </a:tc>
              </a:tr>
              <a:tr h="1718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Easiness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112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132</a:t>
                      </a:r>
                      <a:endParaRPr lang="en-US" sz="16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3.03</a:t>
                      </a:r>
                      <a:endParaRPr lang="en-US" sz="1600" dirty="0"/>
                    </a:p>
                  </a:txBody>
                  <a:tcPr marL="0" marR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5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72729" y="635000"/>
            <a:ext cx="10008528" cy="4563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Concept </a:t>
            </a:r>
            <a:r>
              <a:rPr lang="en-US" sz="2400" dirty="0">
                <a:solidFill>
                  <a:schemeClr val="tx2"/>
                </a:solidFill>
              </a:rPr>
              <a:t>C</a:t>
            </a:r>
            <a:r>
              <a:rPr lang="en-US" sz="2400" dirty="0" smtClean="0">
                <a:solidFill>
                  <a:schemeClr val="tx2"/>
                </a:solidFill>
              </a:rPr>
              <a:t>ategorization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04885"/>
              </p:ext>
            </p:extLst>
          </p:nvPr>
        </p:nvGraphicFramePr>
        <p:xfrm>
          <a:off x="482410" y="1658889"/>
          <a:ext cx="8200856" cy="439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68367"/>
                <a:gridCol w="63324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Concept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Sub-concepts</a:t>
                      </a:r>
                      <a:endParaRPr lang="en-US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Basics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variables, ASCII encoding, operators, </a:t>
                      </a:r>
                      <a:r>
                        <a:rPr lang="en-US" dirty="0" err="1" smtClean="0"/>
                        <a:t>scanf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printf</a:t>
                      </a:r>
                      <a:endParaRPr lang="en-US" dirty="0"/>
                    </a:p>
                  </a:txBody>
                  <a:tcPr/>
                </a:tc>
              </a:tr>
              <a:tr h="254793">
                <a:tc>
                  <a:txBody>
                    <a:bodyPr/>
                    <a:lstStyle/>
                    <a:p>
                      <a:r>
                        <a:rPr lang="en-US" dirty="0" smtClean="0"/>
                        <a:t>Loops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loops, while loops, nested loops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if-else, switch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functions, arguments, return values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Pointers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pointers, double pointers, dereferencing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Arrays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integer arrays, floating point arrays, char arrays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2D Arrays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 matrices, char matrices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Linked 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linked lists, doubly linked lists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Recursion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recursive functions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2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72729" y="635000"/>
            <a:ext cx="10008528" cy="4563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Introductory Programming Course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316" y="1141904"/>
            <a:ext cx="4247224" cy="272955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Student Population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4-year university (University of Arizona)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Mostly freshman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College of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Engineering students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  <a:latin typeface="+mj-lt"/>
              </a:rPr>
              <a:t>Some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senior and graduate students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(primarily outside College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of Engineering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38678" y="1141904"/>
            <a:ext cx="4562131" cy="272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Instruction Team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2 instructors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8 preceptors</a:t>
            </a:r>
          </a:p>
          <a:p>
            <a:pPr lvl="2" algn="l"/>
            <a:r>
              <a:rPr lang="en-US" sz="1600" dirty="0" smtClean="0">
                <a:solidFill>
                  <a:schemeClr val="tx1"/>
                </a:solidFill>
              </a:rPr>
              <a:t>2 graduate students </a:t>
            </a:r>
          </a:p>
          <a:p>
            <a:pPr lvl="2" algn="l"/>
            <a:r>
              <a:rPr lang="en-US" sz="1600" dirty="0" smtClean="0">
                <a:solidFill>
                  <a:schemeClr val="tx1"/>
                </a:solidFill>
              </a:rPr>
              <a:t>6 undergraduate students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5-6 tables per preceptor 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/>
          <a:stretch/>
        </p:blipFill>
        <p:spPr>
          <a:xfrm>
            <a:off x="100898" y="4522432"/>
            <a:ext cx="8955550" cy="20437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9107" y="3935334"/>
            <a:ext cx="8044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Difficult to assess quality and effectiveness of activities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288" y="617446"/>
            <a:ext cx="9670982" cy="4563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Collaborative Learning Spaces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49" y="1274331"/>
            <a:ext cx="4178603" cy="313150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0898" y="1248116"/>
            <a:ext cx="4659552" cy="3157721"/>
          </a:xfrm>
        </p:spPr>
        <p:txBody>
          <a:bodyPr>
            <a:normAutofit fontScale="92500"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Collaborative learning spaces (CLSs) are purposefully designed and equipped to facilitate active </a:t>
            </a:r>
            <a:r>
              <a:rPr lang="en-US" sz="2200" dirty="0" smtClean="0">
                <a:solidFill>
                  <a:schemeClr val="tx1"/>
                </a:solidFill>
              </a:rPr>
              <a:t>learning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Largest CLS at University of Arizona</a:t>
            </a:r>
          </a:p>
          <a:p>
            <a:pPr lvl="1" algn="l"/>
            <a:r>
              <a:rPr lang="en-US" dirty="0" smtClean="0">
                <a:solidFill>
                  <a:schemeClr val="tx1"/>
                </a:solidFill>
              </a:rPr>
              <a:t>Maximum </a:t>
            </a:r>
            <a:r>
              <a:rPr lang="en-US" dirty="0">
                <a:solidFill>
                  <a:schemeClr val="tx1"/>
                </a:solidFill>
              </a:rPr>
              <a:t>capacity of 260 students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Organized in round tables of up to six persons 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Tables have 1-2 whiteboards and a table number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CLS is equipped with over 20 screens placed around the room so that projected material is visible from every table and angle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/>
          <a:stretch/>
        </p:blipFill>
        <p:spPr>
          <a:xfrm>
            <a:off x="100898" y="4522432"/>
            <a:ext cx="8955550" cy="20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288" y="603640"/>
            <a:ext cx="9670982" cy="4563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Engagement </a:t>
            </a: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 smtClean="0">
                <a:solidFill>
                  <a:schemeClr val="tx2"/>
                </a:solidFill>
              </a:rPr>
              <a:t>all Activities </a:t>
            </a:r>
            <a:r>
              <a:rPr lang="en-US" sz="2400" dirty="0">
                <a:solidFill>
                  <a:schemeClr val="tx2"/>
                </a:solidFill>
              </a:rPr>
              <a:t>T</a:t>
            </a:r>
            <a:r>
              <a:rPr lang="en-US" sz="2400" dirty="0" smtClean="0">
                <a:solidFill>
                  <a:schemeClr val="tx2"/>
                </a:solidFill>
              </a:rPr>
              <a:t>hroughout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emester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Activity-Engageme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"/>
          <a:stretch/>
        </p:blipFill>
        <p:spPr>
          <a:xfrm>
            <a:off x="301648" y="1824005"/>
            <a:ext cx="4780713" cy="397121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356251" y="3861189"/>
            <a:ext cx="323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Engagement in larger than appears: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Aggregate of time and number of students makes % look small.</a:t>
            </a:r>
          </a:p>
          <a:p>
            <a:pPr fontAlgn="base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fontAlgn="base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Ex: 90% of students engaged for 90% of the allocated time is an overall engagement of 81%.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970" y="1160311"/>
            <a:ext cx="580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rgbClr val="C00000"/>
                </a:solidFill>
                <a:latin typeface="+mj-lt"/>
              </a:rPr>
              <a:t>Spikes in engagement: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First activity on each topic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37684" y="1474381"/>
            <a:ext cx="1751435" cy="1130596"/>
          </a:xfrm>
          <a:prstGeom prst="line">
            <a:avLst/>
          </a:prstGeom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22944" y="1474381"/>
            <a:ext cx="66175" cy="1141229"/>
          </a:xfrm>
          <a:prstGeom prst="line">
            <a:avLst/>
          </a:prstGeom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013402" y="1474381"/>
            <a:ext cx="875717" cy="1141229"/>
          </a:xfrm>
          <a:prstGeom prst="line">
            <a:avLst/>
          </a:prstGeom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89119" y="1474381"/>
            <a:ext cx="1426144" cy="1162495"/>
          </a:xfrm>
          <a:prstGeom prst="line">
            <a:avLst/>
          </a:prstGeom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2" idx="1"/>
          </p:cNvCxnSpPr>
          <p:nvPr/>
        </p:nvCxnSpPr>
        <p:spPr>
          <a:xfrm flipV="1">
            <a:off x="1717159" y="2542515"/>
            <a:ext cx="3675408" cy="1842147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92567" y="1942350"/>
            <a:ext cx="3496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chemeClr val="tx2"/>
                </a:solidFill>
                <a:latin typeface="+mj-lt"/>
              </a:rPr>
              <a:t>Recursion activity is an outlier: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Analysis of activity requirements were not well design (i.e., students did not have a clear deliverable)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62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OSR_DA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AFOSR_DAES.potx</Template>
  <TotalTime>2807</TotalTime>
  <Words>1046</Words>
  <Application>Microsoft Macintosh PowerPoint</Application>
  <PresentationFormat>On-screen Show (4:3)</PresentationFormat>
  <Paragraphs>216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Gill Sans Light</vt:lpstr>
      <vt:lpstr>Helvetica</vt:lpstr>
      <vt:lpstr>Helvetica Light</vt:lpstr>
      <vt:lpstr>Verdana</vt:lpstr>
      <vt:lpstr>Arial</vt:lpstr>
      <vt:lpstr>AFOSR_DAES</vt:lpstr>
      <vt:lpstr>FEAL: Fine-Grained Evaluation of Active Learning in Collaborative Learning Spaces</vt:lpstr>
      <vt:lpstr>Active Learning</vt:lpstr>
      <vt:lpstr>Observation and Assessment Tools</vt:lpstr>
      <vt:lpstr>FEAL: Fine-Grained Evaluation of Active Learning (FEAL)</vt:lpstr>
      <vt:lpstr>FEAL: Fine-Grained Evaluation of Active Learning (FEAL)</vt:lpstr>
      <vt:lpstr>Concept Categorization</vt:lpstr>
      <vt:lpstr>Introductory Programming Course</vt:lpstr>
      <vt:lpstr>Collaborative Learning Spaces</vt:lpstr>
      <vt:lpstr>Engagement for all Activities Throughout Semester</vt:lpstr>
      <vt:lpstr>Engagement as a Function of Correctness and Easiness </vt:lpstr>
      <vt:lpstr>Easiness vs. Correctness</vt:lpstr>
      <vt:lpstr>Breakdown of Class Time</vt:lpstr>
      <vt:lpstr>Relation to Student Performance on Exams</vt:lpstr>
      <vt:lpstr>Future Work</vt:lpstr>
      <vt:lpstr>Thank You, Gracias, Ευχαριστώ, Merci, Tak, ありがとう, Kittos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urdesign</dc:creator>
  <cp:lastModifiedBy>Loukas Lazos</cp:lastModifiedBy>
  <cp:revision>688</cp:revision>
  <cp:lastPrinted>2017-02-18T20:54:53Z</cp:lastPrinted>
  <dcterms:created xsi:type="dcterms:W3CDTF">2014-09-04T21:39:25Z</dcterms:created>
  <dcterms:modified xsi:type="dcterms:W3CDTF">2017-11-21T21:52:26Z</dcterms:modified>
</cp:coreProperties>
</file>